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Override1.xml" ContentType="application/vnd.openxmlformats-officedocument.themeOverr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1"/>
    <p:sldMasterId id="2147484401" r:id="rId2"/>
  </p:sldMasterIdLst>
  <p:notesMasterIdLst>
    <p:notesMasterId r:id="rId100"/>
  </p:notesMasterIdLst>
  <p:sldIdLst>
    <p:sldId id="507" r:id="rId3"/>
    <p:sldId id="374" r:id="rId4"/>
    <p:sldId id="390" r:id="rId5"/>
    <p:sldId id="425" r:id="rId6"/>
    <p:sldId id="377" r:id="rId7"/>
    <p:sldId id="450" r:id="rId8"/>
    <p:sldId id="452" r:id="rId9"/>
    <p:sldId id="453" r:id="rId10"/>
    <p:sldId id="454" r:id="rId11"/>
    <p:sldId id="442" r:id="rId12"/>
    <p:sldId id="538" r:id="rId13"/>
    <p:sldId id="542" r:id="rId14"/>
    <p:sldId id="455" r:id="rId15"/>
    <p:sldId id="456" r:id="rId16"/>
    <p:sldId id="458" r:id="rId17"/>
    <p:sldId id="459" r:id="rId18"/>
    <p:sldId id="460" r:id="rId19"/>
    <p:sldId id="461" r:id="rId20"/>
    <p:sldId id="462" r:id="rId21"/>
    <p:sldId id="463" r:id="rId22"/>
    <p:sldId id="464" r:id="rId23"/>
    <p:sldId id="465" r:id="rId24"/>
    <p:sldId id="466" r:id="rId25"/>
    <p:sldId id="467" r:id="rId26"/>
    <p:sldId id="468" r:id="rId27"/>
    <p:sldId id="469" r:id="rId28"/>
    <p:sldId id="544" r:id="rId29"/>
    <p:sldId id="543" r:id="rId30"/>
    <p:sldId id="515" r:id="rId31"/>
    <p:sldId id="470" r:id="rId32"/>
    <p:sldId id="471" r:id="rId33"/>
    <p:sldId id="474" r:id="rId34"/>
    <p:sldId id="472" r:id="rId35"/>
    <p:sldId id="473" r:id="rId36"/>
    <p:sldId id="545" r:id="rId37"/>
    <p:sldId id="475" r:id="rId38"/>
    <p:sldId id="476" r:id="rId39"/>
    <p:sldId id="477" r:id="rId40"/>
    <p:sldId id="537" r:id="rId41"/>
    <p:sldId id="552" r:id="rId42"/>
    <p:sldId id="343" r:id="rId43"/>
    <p:sldId id="427" r:id="rId44"/>
    <p:sldId id="344" r:id="rId45"/>
    <p:sldId id="345" r:id="rId46"/>
    <p:sldId id="426" r:id="rId47"/>
    <p:sldId id="438" r:id="rId48"/>
    <p:sldId id="439" r:id="rId49"/>
    <p:sldId id="440" r:id="rId50"/>
    <p:sldId id="478" r:id="rId51"/>
    <p:sldId id="479" r:id="rId52"/>
    <p:sldId id="480" r:id="rId53"/>
    <p:sldId id="481" r:id="rId54"/>
    <p:sldId id="482" r:id="rId55"/>
    <p:sldId id="483" r:id="rId56"/>
    <p:sldId id="484" r:id="rId57"/>
    <p:sldId id="485" r:id="rId58"/>
    <p:sldId id="486" r:id="rId59"/>
    <p:sldId id="524" r:id="rId60"/>
    <p:sldId id="546" r:id="rId61"/>
    <p:sldId id="547" r:id="rId62"/>
    <p:sldId id="548" r:id="rId63"/>
    <p:sldId id="549" r:id="rId64"/>
    <p:sldId id="550" r:id="rId65"/>
    <p:sldId id="531" r:id="rId66"/>
    <p:sldId id="494" r:id="rId67"/>
    <p:sldId id="551" r:id="rId68"/>
    <p:sldId id="495" r:id="rId69"/>
    <p:sldId id="554" r:id="rId70"/>
    <p:sldId id="556" r:id="rId71"/>
    <p:sldId id="557" r:id="rId72"/>
    <p:sldId id="555" r:id="rId73"/>
    <p:sldId id="498" r:id="rId74"/>
    <p:sldId id="499" r:id="rId75"/>
    <p:sldId id="500" r:id="rId76"/>
    <p:sldId id="501" r:id="rId77"/>
    <p:sldId id="502" r:id="rId78"/>
    <p:sldId id="503" r:id="rId79"/>
    <p:sldId id="504" r:id="rId80"/>
    <p:sldId id="505" r:id="rId81"/>
    <p:sldId id="506" r:id="rId82"/>
    <p:sldId id="558" r:id="rId83"/>
    <p:sldId id="508" r:id="rId84"/>
    <p:sldId id="509" r:id="rId85"/>
    <p:sldId id="535" r:id="rId86"/>
    <p:sldId id="510" r:id="rId87"/>
    <p:sldId id="511" r:id="rId88"/>
    <p:sldId id="512" r:id="rId89"/>
    <p:sldId id="513" r:id="rId90"/>
    <p:sldId id="447" r:id="rId91"/>
    <p:sldId id="368" r:id="rId92"/>
    <p:sldId id="372" r:id="rId93"/>
    <p:sldId id="361" r:id="rId94"/>
    <p:sldId id="362" r:id="rId95"/>
    <p:sldId id="363" r:id="rId96"/>
    <p:sldId id="364" r:id="rId97"/>
    <p:sldId id="365" r:id="rId98"/>
    <p:sldId id="366" r:id="rId99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sz="2000" b="1" i="1" kern="1200">
        <a:solidFill>
          <a:schemeClr val="tx1"/>
        </a:solidFill>
        <a:latin typeface="Franklin Gothic Book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000" b="1" i="1" kern="1200">
        <a:solidFill>
          <a:schemeClr val="tx1"/>
        </a:solidFill>
        <a:latin typeface="Franklin Gothic Book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000" b="1" i="1" kern="1200">
        <a:solidFill>
          <a:schemeClr val="tx1"/>
        </a:solidFill>
        <a:latin typeface="Franklin Gothic Book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000" b="1" i="1" kern="1200">
        <a:solidFill>
          <a:schemeClr val="tx1"/>
        </a:solidFill>
        <a:latin typeface="Franklin Gothic Book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000" b="1" i="1" kern="1200">
        <a:solidFill>
          <a:schemeClr val="tx1"/>
        </a:solidFill>
        <a:latin typeface="Franklin Gothic Book" pitchFamily="34" charset="0"/>
        <a:ea typeface="+mn-ea"/>
        <a:cs typeface="Arial" charset="0"/>
      </a:defRPr>
    </a:lvl5pPr>
    <a:lvl6pPr marL="2286000" algn="l" defTabSz="914400" rtl="0" eaLnBrk="1" latinLnBrk="0" hangingPunct="1">
      <a:defRPr sz="2000" b="1" i="1" kern="1200">
        <a:solidFill>
          <a:schemeClr val="tx1"/>
        </a:solidFill>
        <a:latin typeface="Franklin Gothic Book" pitchFamily="34" charset="0"/>
        <a:ea typeface="+mn-ea"/>
        <a:cs typeface="Arial" charset="0"/>
      </a:defRPr>
    </a:lvl6pPr>
    <a:lvl7pPr marL="2743200" algn="l" defTabSz="914400" rtl="0" eaLnBrk="1" latinLnBrk="0" hangingPunct="1">
      <a:defRPr sz="2000" b="1" i="1" kern="1200">
        <a:solidFill>
          <a:schemeClr val="tx1"/>
        </a:solidFill>
        <a:latin typeface="Franklin Gothic Book" pitchFamily="34" charset="0"/>
        <a:ea typeface="+mn-ea"/>
        <a:cs typeface="Arial" charset="0"/>
      </a:defRPr>
    </a:lvl7pPr>
    <a:lvl8pPr marL="3200400" algn="l" defTabSz="914400" rtl="0" eaLnBrk="1" latinLnBrk="0" hangingPunct="1">
      <a:defRPr sz="2000" b="1" i="1" kern="1200">
        <a:solidFill>
          <a:schemeClr val="tx1"/>
        </a:solidFill>
        <a:latin typeface="Franklin Gothic Book" pitchFamily="34" charset="0"/>
        <a:ea typeface="+mn-ea"/>
        <a:cs typeface="Arial" charset="0"/>
      </a:defRPr>
    </a:lvl8pPr>
    <a:lvl9pPr marL="3657600" algn="l" defTabSz="914400" rtl="0" eaLnBrk="1" latinLnBrk="0" hangingPunct="1">
      <a:defRPr sz="2000" b="1" i="1" kern="1200">
        <a:solidFill>
          <a:schemeClr val="tx1"/>
        </a:solidFill>
        <a:latin typeface="Franklin Gothic Book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  <a:srgbClr val="CCFFFF"/>
    <a:srgbClr val="66FFFF"/>
    <a:srgbClr val="00FFFF"/>
    <a:srgbClr val="009999"/>
    <a:srgbClr val="CC9900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8B1032C-EA38-4F05-BA0D-38AFFFC7BED3}" styleName="Светлый стиль 3 -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Средний стиль 3 - 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912C8C85-51F0-491E-9774-3900AFEF0FD7}" styleName="Светлый стиль 2 - акцент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17292A2E-F333-43FB-9621-5CBBE7FDCDCB}" styleName="Светлый стиль 2 -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9DCAF9ED-07DC-4A11-8D7F-57B35C25682E}" styleName="Средний стиль 1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9342" autoAdjust="0"/>
    <p:restoredTop sz="99424" autoAdjust="0"/>
  </p:normalViewPr>
  <p:slideViewPr>
    <p:cSldViewPr>
      <p:cViewPr varScale="1">
        <p:scale>
          <a:sx n="92" d="100"/>
          <a:sy n="92" d="100"/>
        </p:scale>
        <p:origin x="-74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1016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281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63" Type="http://schemas.openxmlformats.org/officeDocument/2006/relationships/slide" Target="slides/slide61.xml"/><Relationship Id="rId68" Type="http://schemas.openxmlformats.org/officeDocument/2006/relationships/slide" Target="slides/slide66.xml"/><Relationship Id="rId84" Type="http://schemas.openxmlformats.org/officeDocument/2006/relationships/slide" Target="slides/slide82.xml"/><Relationship Id="rId89" Type="http://schemas.openxmlformats.org/officeDocument/2006/relationships/slide" Target="slides/slide87.xml"/><Relationship Id="rId7" Type="http://schemas.openxmlformats.org/officeDocument/2006/relationships/slide" Target="slides/slide5.xml"/><Relationship Id="rId71" Type="http://schemas.openxmlformats.org/officeDocument/2006/relationships/slide" Target="slides/slide69.xml"/><Relationship Id="rId92" Type="http://schemas.openxmlformats.org/officeDocument/2006/relationships/slide" Target="slides/slide90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slide" Target="slides/slide56.xml"/><Relationship Id="rId66" Type="http://schemas.openxmlformats.org/officeDocument/2006/relationships/slide" Target="slides/slide64.xml"/><Relationship Id="rId74" Type="http://schemas.openxmlformats.org/officeDocument/2006/relationships/slide" Target="slides/slide72.xml"/><Relationship Id="rId79" Type="http://schemas.openxmlformats.org/officeDocument/2006/relationships/slide" Target="slides/slide77.xml"/><Relationship Id="rId87" Type="http://schemas.openxmlformats.org/officeDocument/2006/relationships/slide" Target="slides/slide85.xml"/><Relationship Id="rId102" Type="http://schemas.openxmlformats.org/officeDocument/2006/relationships/viewProps" Target="viewProps.xml"/><Relationship Id="rId5" Type="http://schemas.openxmlformats.org/officeDocument/2006/relationships/slide" Target="slides/slide3.xml"/><Relationship Id="rId61" Type="http://schemas.openxmlformats.org/officeDocument/2006/relationships/slide" Target="slides/slide59.xml"/><Relationship Id="rId82" Type="http://schemas.openxmlformats.org/officeDocument/2006/relationships/slide" Target="slides/slide80.xml"/><Relationship Id="rId90" Type="http://schemas.openxmlformats.org/officeDocument/2006/relationships/slide" Target="slides/slide88.xml"/><Relationship Id="rId95" Type="http://schemas.openxmlformats.org/officeDocument/2006/relationships/slide" Target="slides/slide93.xml"/><Relationship Id="rId19" Type="http://schemas.openxmlformats.org/officeDocument/2006/relationships/slide" Target="slides/slide1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64" Type="http://schemas.openxmlformats.org/officeDocument/2006/relationships/slide" Target="slides/slide62.xml"/><Relationship Id="rId69" Type="http://schemas.openxmlformats.org/officeDocument/2006/relationships/slide" Target="slides/slide67.xml"/><Relationship Id="rId77" Type="http://schemas.openxmlformats.org/officeDocument/2006/relationships/slide" Target="slides/slide75.xml"/><Relationship Id="rId100" Type="http://schemas.openxmlformats.org/officeDocument/2006/relationships/notesMaster" Target="notesMasters/notesMaster1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72" Type="http://schemas.openxmlformats.org/officeDocument/2006/relationships/slide" Target="slides/slide70.xml"/><Relationship Id="rId80" Type="http://schemas.openxmlformats.org/officeDocument/2006/relationships/slide" Target="slides/slide78.xml"/><Relationship Id="rId85" Type="http://schemas.openxmlformats.org/officeDocument/2006/relationships/slide" Target="slides/slide83.xml"/><Relationship Id="rId93" Type="http://schemas.openxmlformats.org/officeDocument/2006/relationships/slide" Target="slides/slide91.xml"/><Relationship Id="rId98" Type="http://schemas.openxmlformats.org/officeDocument/2006/relationships/slide" Target="slides/slide9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slide" Target="slides/slide57.xml"/><Relationship Id="rId67" Type="http://schemas.openxmlformats.org/officeDocument/2006/relationships/slide" Target="slides/slide65.xml"/><Relationship Id="rId103" Type="http://schemas.openxmlformats.org/officeDocument/2006/relationships/theme" Target="theme/theme1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slide" Target="slides/slide60.xml"/><Relationship Id="rId70" Type="http://schemas.openxmlformats.org/officeDocument/2006/relationships/slide" Target="slides/slide68.xml"/><Relationship Id="rId75" Type="http://schemas.openxmlformats.org/officeDocument/2006/relationships/slide" Target="slides/slide73.xml"/><Relationship Id="rId83" Type="http://schemas.openxmlformats.org/officeDocument/2006/relationships/slide" Target="slides/slide81.xml"/><Relationship Id="rId88" Type="http://schemas.openxmlformats.org/officeDocument/2006/relationships/slide" Target="slides/slide86.xml"/><Relationship Id="rId91" Type="http://schemas.openxmlformats.org/officeDocument/2006/relationships/slide" Target="slides/slide89.xml"/><Relationship Id="rId96" Type="http://schemas.openxmlformats.org/officeDocument/2006/relationships/slide" Target="slides/slide9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Relationship Id="rId10" Type="http://schemas.openxmlformats.org/officeDocument/2006/relationships/slide" Target="slides/slide8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slide" Target="slides/slide58.xml"/><Relationship Id="rId65" Type="http://schemas.openxmlformats.org/officeDocument/2006/relationships/slide" Target="slides/slide63.xml"/><Relationship Id="rId73" Type="http://schemas.openxmlformats.org/officeDocument/2006/relationships/slide" Target="slides/slide71.xml"/><Relationship Id="rId78" Type="http://schemas.openxmlformats.org/officeDocument/2006/relationships/slide" Target="slides/slide76.xml"/><Relationship Id="rId81" Type="http://schemas.openxmlformats.org/officeDocument/2006/relationships/slide" Target="slides/slide79.xml"/><Relationship Id="rId86" Type="http://schemas.openxmlformats.org/officeDocument/2006/relationships/slide" Target="slides/slide84.xml"/><Relationship Id="rId94" Type="http://schemas.openxmlformats.org/officeDocument/2006/relationships/slide" Target="slides/slide92.xml"/><Relationship Id="rId99" Type="http://schemas.openxmlformats.org/officeDocument/2006/relationships/slide" Target="slides/slide97.xml"/><Relationship Id="rId101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9" Type="http://schemas.openxmlformats.org/officeDocument/2006/relationships/slide" Target="slides/slide37.xml"/><Relationship Id="rId34" Type="http://schemas.openxmlformats.org/officeDocument/2006/relationships/slide" Target="slides/slide32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76" Type="http://schemas.openxmlformats.org/officeDocument/2006/relationships/slide" Target="slides/slide74.xml"/><Relationship Id="rId97" Type="http://schemas.openxmlformats.org/officeDocument/2006/relationships/slide" Target="slides/slide95.xml"/><Relationship Id="rId10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7FA9366-FCA3-4A18-B56D-7696344CF257}" type="doc">
      <dgm:prSet loTypeId="urn:microsoft.com/office/officeart/2005/8/layout/hierarchy2" loCatId="hierarchy" qsTypeId="urn:microsoft.com/office/officeart/2005/8/quickstyle/simple1#2" qsCatId="simple" csTypeId="urn:microsoft.com/office/officeart/2005/8/colors/accent2_2" csCatId="accent2" phldr="1"/>
      <dgm:spPr/>
      <dgm:t>
        <a:bodyPr/>
        <a:lstStyle/>
        <a:p>
          <a:endParaRPr lang="ru-RU"/>
        </a:p>
      </dgm:t>
    </dgm:pt>
    <dgm:pt modelId="{08AA6364-6003-4069-B95A-E4ECB7A74E33}">
      <dgm:prSet phldrT="[Текст]"/>
      <dgm:spPr/>
      <dgm:t>
        <a:bodyPr/>
        <a:lstStyle/>
        <a:p>
          <a:r>
            <a:rPr lang="ru-RU" dirty="0" smtClean="0"/>
            <a:t>Табл.1002</a:t>
          </a:r>
        </a:p>
        <a:p>
          <a:r>
            <a:rPr lang="ru-RU" dirty="0" smtClean="0"/>
            <a:t>Состоит под </a:t>
          </a:r>
          <a:r>
            <a:rPr lang="ru-RU" dirty="0" err="1" smtClean="0"/>
            <a:t>даспансерным</a:t>
          </a:r>
          <a:r>
            <a:rPr lang="ru-RU" dirty="0" smtClean="0"/>
            <a:t> наблюдением на конец отчётного года</a:t>
          </a:r>
          <a:endParaRPr lang="ru-RU" dirty="0"/>
        </a:p>
      </dgm:t>
    </dgm:pt>
    <dgm:pt modelId="{F77D59B6-0D77-4008-84F4-8BBD7E7EB63C}" type="parTrans" cxnId="{6083904C-A219-4A33-9DD1-073E865338E1}">
      <dgm:prSet/>
      <dgm:spPr/>
      <dgm:t>
        <a:bodyPr/>
        <a:lstStyle/>
        <a:p>
          <a:endParaRPr lang="ru-RU"/>
        </a:p>
      </dgm:t>
    </dgm:pt>
    <dgm:pt modelId="{C67C2394-2278-4BF4-981B-0F9E993F073F}" type="sibTrans" cxnId="{6083904C-A219-4A33-9DD1-073E865338E1}">
      <dgm:prSet/>
      <dgm:spPr/>
      <dgm:t>
        <a:bodyPr/>
        <a:lstStyle/>
        <a:p>
          <a:endParaRPr lang="ru-RU"/>
        </a:p>
      </dgm:t>
    </dgm:pt>
    <dgm:pt modelId="{829DF964-D276-4DAC-9F3A-AB4CC3BCB975}">
      <dgm:prSet phldrT="[Текст]"/>
      <dgm:spPr/>
      <dgm:t>
        <a:bodyPr/>
        <a:lstStyle/>
        <a:p>
          <a:r>
            <a:rPr lang="ru-RU" b="1" dirty="0" smtClean="0"/>
            <a:t>в возрасте 0-4 года</a:t>
          </a:r>
          <a:r>
            <a:rPr lang="ru-RU" dirty="0" smtClean="0"/>
            <a:t>(1)</a:t>
          </a:r>
          <a:endParaRPr lang="ru-RU" dirty="0"/>
        </a:p>
      </dgm:t>
    </dgm:pt>
    <dgm:pt modelId="{E492D320-38C0-4157-9600-2309D7451121}" type="parTrans" cxnId="{ECAE975B-34E8-4360-973D-1BFACACF8FCD}">
      <dgm:prSet/>
      <dgm:spPr/>
      <dgm:t>
        <a:bodyPr/>
        <a:lstStyle/>
        <a:p>
          <a:endParaRPr lang="ru-RU"/>
        </a:p>
      </dgm:t>
    </dgm:pt>
    <dgm:pt modelId="{2D5144C3-632A-4424-AD3F-3545DCF3727E}" type="sibTrans" cxnId="{ECAE975B-34E8-4360-973D-1BFACACF8FCD}">
      <dgm:prSet/>
      <dgm:spPr/>
      <dgm:t>
        <a:bodyPr/>
        <a:lstStyle/>
        <a:p>
          <a:endParaRPr lang="ru-RU"/>
        </a:p>
      </dgm:t>
    </dgm:pt>
    <dgm:pt modelId="{200FDC59-78A0-4FE2-BEC7-19B071099D0A}">
      <dgm:prSet phldrT="[Текст]"/>
      <dgm:spPr/>
      <dgm:t>
        <a:bodyPr/>
        <a:lstStyle/>
        <a:p>
          <a:r>
            <a:rPr lang="ru-RU" dirty="0" smtClean="0"/>
            <a:t>5-9 лет (2)</a:t>
          </a:r>
          <a:endParaRPr lang="ru-RU" dirty="0"/>
        </a:p>
      </dgm:t>
    </dgm:pt>
    <dgm:pt modelId="{A98C553A-558E-4161-8D40-EBF4A12FDD83}" type="parTrans" cxnId="{E7819F3D-E248-435E-AEFF-8B0E7A06E234}">
      <dgm:prSet/>
      <dgm:spPr/>
      <dgm:t>
        <a:bodyPr/>
        <a:lstStyle/>
        <a:p>
          <a:endParaRPr lang="ru-RU"/>
        </a:p>
      </dgm:t>
    </dgm:pt>
    <dgm:pt modelId="{C5982662-778B-4BED-A981-E4B00F9ED9A3}" type="sibTrans" cxnId="{E7819F3D-E248-435E-AEFF-8B0E7A06E234}">
      <dgm:prSet/>
      <dgm:spPr/>
      <dgm:t>
        <a:bodyPr/>
        <a:lstStyle/>
        <a:p>
          <a:endParaRPr lang="ru-RU"/>
        </a:p>
      </dgm:t>
    </dgm:pt>
    <dgm:pt modelId="{5AED63C5-D68D-4C5B-8902-44B3BED254E9}" type="pres">
      <dgm:prSet presAssocID="{27FA9366-FCA3-4A18-B56D-7696344CF257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7B53FA6-D732-4F7A-8EBE-22CE23D57392}" type="pres">
      <dgm:prSet presAssocID="{08AA6364-6003-4069-B95A-E4ECB7A74E33}" presName="root1" presStyleCnt="0"/>
      <dgm:spPr/>
    </dgm:pt>
    <dgm:pt modelId="{5F33173D-1C64-45FA-ADF0-8722019B485E}" type="pres">
      <dgm:prSet presAssocID="{08AA6364-6003-4069-B95A-E4ECB7A74E33}" presName="LevelOneTextNode" presStyleLbl="node0" presStyleIdx="0" presStyleCnt="1" custScaleX="99263" custScaleY="20078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54A8E9E-3774-403F-A7D5-CEAA571124B4}" type="pres">
      <dgm:prSet presAssocID="{08AA6364-6003-4069-B95A-E4ECB7A74E33}" presName="level2hierChild" presStyleCnt="0"/>
      <dgm:spPr/>
    </dgm:pt>
    <dgm:pt modelId="{551F5EE2-0380-4365-8544-3603404FF727}" type="pres">
      <dgm:prSet presAssocID="{E492D320-38C0-4157-9600-2309D7451121}" presName="conn2-1" presStyleLbl="parChTrans1D2" presStyleIdx="0" presStyleCnt="2"/>
      <dgm:spPr/>
      <dgm:t>
        <a:bodyPr/>
        <a:lstStyle/>
        <a:p>
          <a:endParaRPr lang="ru-RU"/>
        </a:p>
      </dgm:t>
    </dgm:pt>
    <dgm:pt modelId="{EF7FEA9B-E21E-41C0-AF79-79C5A58BF9F9}" type="pres">
      <dgm:prSet presAssocID="{E492D320-38C0-4157-9600-2309D7451121}" presName="connTx" presStyleLbl="parChTrans1D2" presStyleIdx="0" presStyleCnt="2"/>
      <dgm:spPr/>
      <dgm:t>
        <a:bodyPr/>
        <a:lstStyle/>
        <a:p>
          <a:endParaRPr lang="ru-RU"/>
        </a:p>
      </dgm:t>
    </dgm:pt>
    <dgm:pt modelId="{64A7B08B-0FE3-4E58-9291-23D11C65A60D}" type="pres">
      <dgm:prSet presAssocID="{829DF964-D276-4DAC-9F3A-AB4CC3BCB975}" presName="root2" presStyleCnt="0"/>
      <dgm:spPr/>
    </dgm:pt>
    <dgm:pt modelId="{C4639923-B507-43DA-B35A-482F7EADE3FC}" type="pres">
      <dgm:prSet presAssocID="{829DF964-D276-4DAC-9F3A-AB4CC3BCB975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8FC706B-41E1-4668-BA44-4DF545916E7E}" type="pres">
      <dgm:prSet presAssocID="{829DF964-D276-4DAC-9F3A-AB4CC3BCB975}" presName="level3hierChild" presStyleCnt="0"/>
      <dgm:spPr/>
    </dgm:pt>
    <dgm:pt modelId="{AE41230A-3908-48DE-AD62-91A4B8F734F6}" type="pres">
      <dgm:prSet presAssocID="{A98C553A-558E-4161-8D40-EBF4A12FDD83}" presName="conn2-1" presStyleLbl="parChTrans1D2" presStyleIdx="1" presStyleCnt="2"/>
      <dgm:spPr/>
      <dgm:t>
        <a:bodyPr/>
        <a:lstStyle/>
        <a:p>
          <a:endParaRPr lang="ru-RU"/>
        </a:p>
      </dgm:t>
    </dgm:pt>
    <dgm:pt modelId="{1CAB13A9-252A-4A31-A2D6-F8CFD70DBCFD}" type="pres">
      <dgm:prSet presAssocID="{A98C553A-558E-4161-8D40-EBF4A12FDD83}" presName="connTx" presStyleLbl="parChTrans1D2" presStyleIdx="1" presStyleCnt="2"/>
      <dgm:spPr/>
      <dgm:t>
        <a:bodyPr/>
        <a:lstStyle/>
        <a:p>
          <a:endParaRPr lang="ru-RU"/>
        </a:p>
      </dgm:t>
    </dgm:pt>
    <dgm:pt modelId="{06BABB7A-4FC2-48F6-AD1C-7481B7E0B323}" type="pres">
      <dgm:prSet presAssocID="{200FDC59-78A0-4FE2-BEC7-19B071099D0A}" presName="root2" presStyleCnt="0"/>
      <dgm:spPr/>
    </dgm:pt>
    <dgm:pt modelId="{854E6931-91F0-4051-B016-07A4F8297E58}" type="pres">
      <dgm:prSet presAssocID="{200FDC59-78A0-4FE2-BEC7-19B071099D0A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DD8AE56-A02B-409F-956C-58CB7EFA658A}" type="pres">
      <dgm:prSet presAssocID="{200FDC59-78A0-4FE2-BEC7-19B071099D0A}" presName="level3hierChild" presStyleCnt="0"/>
      <dgm:spPr/>
    </dgm:pt>
  </dgm:ptLst>
  <dgm:cxnLst>
    <dgm:cxn modelId="{EB22584D-0B8A-447F-B320-FE83E2CB2ED1}" type="presOf" srcId="{08AA6364-6003-4069-B95A-E4ECB7A74E33}" destId="{5F33173D-1C64-45FA-ADF0-8722019B485E}" srcOrd="0" destOrd="0" presId="urn:microsoft.com/office/officeart/2005/8/layout/hierarchy2"/>
    <dgm:cxn modelId="{95CD5EAE-E460-4E51-8A9D-2C6A50A661CD}" type="presOf" srcId="{A98C553A-558E-4161-8D40-EBF4A12FDD83}" destId="{AE41230A-3908-48DE-AD62-91A4B8F734F6}" srcOrd="0" destOrd="0" presId="urn:microsoft.com/office/officeart/2005/8/layout/hierarchy2"/>
    <dgm:cxn modelId="{7FAEFF8A-FBA7-4D02-93E7-9DA031D857B4}" type="presOf" srcId="{829DF964-D276-4DAC-9F3A-AB4CC3BCB975}" destId="{C4639923-B507-43DA-B35A-482F7EADE3FC}" srcOrd="0" destOrd="0" presId="urn:microsoft.com/office/officeart/2005/8/layout/hierarchy2"/>
    <dgm:cxn modelId="{25218AE7-2F37-4872-A6FE-4AF744A70EA1}" type="presOf" srcId="{27FA9366-FCA3-4A18-B56D-7696344CF257}" destId="{5AED63C5-D68D-4C5B-8902-44B3BED254E9}" srcOrd="0" destOrd="0" presId="urn:microsoft.com/office/officeart/2005/8/layout/hierarchy2"/>
    <dgm:cxn modelId="{D864BAE4-7C00-4007-9876-437D5B164B9C}" type="presOf" srcId="{E492D320-38C0-4157-9600-2309D7451121}" destId="{EF7FEA9B-E21E-41C0-AF79-79C5A58BF9F9}" srcOrd="1" destOrd="0" presId="urn:microsoft.com/office/officeart/2005/8/layout/hierarchy2"/>
    <dgm:cxn modelId="{6083904C-A219-4A33-9DD1-073E865338E1}" srcId="{27FA9366-FCA3-4A18-B56D-7696344CF257}" destId="{08AA6364-6003-4069-B95A-E4ECB7A74E33}" srcOrd="0" destOrd="0" parTransId="{F77D59B6-0D77-4008-84F4-8BBD7E7EB63C}" sibTransId="{C67C2394-2278-4BF4-981B-0F9E993F073F}"/>
    <dgm:cxn modelId="{ECAE975B-34E8-4360-973D-1BFACACF8FCD}" srcId="{08AA6364-6003-4069-B95A-E4ECB7A74E33}" destId="{829DF964-D276-4DAC-9F3A-AB4CC3BCB975}" srcOrd="0" destOrd="0" parTransId="{E492D320-38C0-4157-9600-2309D7451121}" sibTransId="{2D5144C3-632A-4424-AD3F-3545DCF3727E}"/>
    <dgm:cxn modelId="{ABB9D1C5-0BBF-46BB-AFF5-B8F776051837}" type="presOf" srcId="{A98C553A-558E-4161-8D40-EBF4A12FDD83}" destId="{1CAB13A9-252A-4A31-A2D6-F8CFD70DBCFD}" srcOrd="1" destOrd="0" presId="urn:microsoft.com/office/officeart/2005/8/layout/hierarchy2"/>
    <dgm:cxn modelId="{F935E2E1-A745-40C5-8E3C-7FD3B9748F1E}" type="presOf" srcId="{200FDC59-78A0-4FE2-BEC7-19B071099D0A}" destId="{854E6931-91F0-4051-B016-07A4F8297E58}" srcOrd="0" destOrd="0" presId="urn:microsoft.com/office/officeart/2005/8/layout/hierarchy2"/>
    <dgm:cxn modelId="{E7819F3D-E248-435E-AEFF-8B0E7A06E234}" srcId="{08AA6364-6003-4069-B95A-E4ECB7A74E33}" destId="{200FDC59-78A0-4FE2-BEC7-19B071099D0A}" srcOrd="1" destOrd="0" parTransId="{A98C553A-558E-4161-8D40-EBF4A12FDD83}" sibTransId="{C5982662-778B-4BED-A981-E4B00F9ED9A3}"/>
    <dgm:cxn modelId="{6F967549-BBE8-4648-AD82-81BD46141108}" type="presOf" srcId="{E492D320-38C0-4157-9600-2309D7451121}" destId="{551F5EE2-0380-4365-8544-3603404FF727}" srcOrd="0" destOrd="0" presId="urn:microsoft.com/office/officeart/2005/8/layout/hierarchy2"/>
    <dgm:cxn modelId="{7258B5B2-F8C0-432C-861F-E2F4D699E4E6}" type="presParOf" srcId="{5AED63C5-D68D-4C5B-8902-44B3BED254E9}" destId="{B7B53FA6-D732-4F7A-8EBE-22CE23D57392}" srcOrd="0" destOrd="0" presId="urn:microsoft.com/office/officeart/2005/8/layout/hierarchy2"/>
    <dgm:cxn modelId="{19E7089A-4B4B-4311-9C67-099B77D995C4}" type="presParOf" srcId="{B7B53FA6-D732-4F7A-8EBE-22CE23D57392}" destId="{5F33173D-1C64-45FA-ADF0-8722019B485E}" srcOrd="0" destOrd="0" presId="urn:microsoft.com/office/officeart/2005/8/layout/hierarchy2"/>
    <dgm:cxn modelId="{4FF0A5A7-BC07-4907-BD1A-547ACC285DDD}" type="presParOf" srcId="{B7B53FA6-D732-4F7A-8EBE-22CE23D57392}" destId="{854A8E9E-3774-403F-A7D5-CEAA571124B4}" srcOrd="1" destOrd="0" presId="urn:microsoft.com/office/officeart/2005/8/layout/hierarchy2"/>
    <dgm:cxn modelId="{CEE8E2CC-2C48-490E-B17B-2539436688E5}" type="presParOf" srcId="{854A8E9E-3774-403F-A7D5-CEAA571124B4}" destId="{551F5EE2-0380-4365-8544-3603404FF727}" srcOrd="0" destOrd="0" presId="urn:microsoft.com/office/officeart/2005/8/layout/hierarchy2"/>
    <dgm:cxn modelId="{B01505CD-9238-4ADF-AF99-5D6C09CF519E}" type="presParOf" srcId="{551F5EE2-0380-4365-8544-3603404FF727}" destId="{EF7FEA9B-E21E-41C0-AF79-79C5A58BF9F9}" srcOrd="0" destOrd="0" presId="urn:microsoft.com/office/officeart/2005/8/layout/hierarchy2"/>
    <dgm:cxn modelId="{4EB6460D-2A17-4CAA-9D48-F569485F03E4}" type="presParOf" srcId="{854A8E9E-3774-403F-A7D5-CEAA571124B4}" destId="{64A7B08B-0FE3-4E58-9291-23D11C65A60D}" srcOrd="1" destOrd="0" presId="urn:microsoft.com/office/officeart/2005/8/layout/hierarchy2"/>
    <dgm:cxn modelId="{A0FC0ABF-E9E8-4233-AC24-3CC1A2B0CB21}" type="presParOf" srcId="{64A7B08B-0FE3-4E58-9291-23D11C65A60D}" destId="{C4639923-B507-43DA-B35A-482F7EADE3FC}" srcOrd="0" destOrd="0" presId="urn:microsoft.com/office/officeart/2005/8/layout/hierarchy2"/>
    <dgm:cxn modelId="{846046F2-20D6-4D9D-BF03-EF92577216DD}" type="presParOf" srcId="{64A7B08B-0FE3-4E58-9291-23D11C65A60D}" destId="{E8FC706B-41E1-4668-BA44-4DF545916E7E}" srcOrd="1" destOrd="0" presId="urn:microsoft.com/office/officeart/2005/8/layout/hierarchy2"/>
    <dgm:cxn modelId="{D6F8C48F-0547-4FAC-BD5C-234D40931725}" type="presParOf" srcId="{854A8E9E-3774-403F-A7D5-CEAA571124B4}" destId="{AE41230A-3908-48DE-AD62-91A4B8F734F6}" srcOrd="2" destOrd="0" presId="urn:microsoft.com/office/officeart/2005/8/layout/hierarchy2"/>
    <dgm:cxn modelId="{B0FF25B5-7F8D-45A9-A1AE-B26CF4C094E9}" type="presParOf" srcId="{AE41230A-3908-48DE-AD62-91A4B8F734F6}" destId="{1CAB13A9-252A-4A31-A2D6-F8CFD70DBCFD}" srcOrd="0" destOrd="0" presId="urn:microsoft.com/office/officeart/2005/8/layout/hierarchy2"/>
    <dgm:cxn modelId="{26BD4540-0DFB-4126-BD82-78A9E7891F31}" type="presParOf" srcId="{854A8E9E-3774-403F-A7D5-CEAA571124B4}" destId="{06BABB7A-4FC2-48F6-AD1C-7481B7E0B323}" srcOrd="3" destOrd="0" presId="urn:microsoft.com/office/officeart/2005/8/layout/hierarchy2"/>
    <dgm:cxn modelId="{B31BB142-F5D4-4B27-9D8D-F2A36E6303C0}" type="presParOf" srcId="{06BABB7A-4FC2-48F6-AD1C-7481B7E0B323}" destId="{854E6931-91F0-4051-B016-07A4F8297E58}" srcOrd="0" destOrd="0" presId="urn:microsoft.com/office/officeart/2005/8/layout/hierarchy2"/>
    <dgm:cxn modelId="{4F7BC3B7-DA0D-4FD8-9606-0CC17E50CB6F}" type="presParOf" srcId="{06BABB7A-4FC2-48F6-AD1C-7481B7E0B323}" destId="{9DD8AE56-A02B-409F-956C-58CB7EFA658A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B9A8466-2438-42CE-858A-D7D769E64D02}" type="doc">
      <dgm:prSet loTypeId="urn:microsoft.com/office/officeart/2005/8/layout/hierarchy2" loCatId="hierarchy" qsTypeId="urn:microsoft.com/office/officeart/2005/8/quickstyle/simple4" qsCatId="simple" csTypeId="urn:microsoft.com/office/officeart/2005/8/colors/accent6_2" csCatId="accent6" phldr="1"/>
      <dgm:spPr/>
      <dgm:t>
        <a:bodyPr/>
        <a:lstStyle/>
        <a:p>
          <a:endParaRPr lang="ru-RU"/>
        </a:p>
      </dgm:t>
    </dgm:pt>
    <dgm:pt modelId="{A3D05A34-4684-4B5B-9ABC-02965BE52BAF}">
      <dgm:prSet phldrT="[Текст]" custT="1"/>
      <dgm:spPr>
        <a:solidFill>
          <a:srgbClr val="C00000"/>
        </a:solidFill>
      </dgm:spPr>
      <dgm:t>
        <a:bodyPr/>
        <a:lstStyle/>
        <a:p>
          <a:r>
            <a:rPr lang="ru-RU" sz="1200" b="1" dirty="0" smtClean="0"/>
            <a:t>Поступило под наблюдение (1) </a:t>
          </a:r>
        </a:p>
        <a:p>
          <a:r>
            <a:rPr lang="ru-RU" sz="1200" b="1" dirty="0" smtClean="0"/>
            <a:t>Табл.1700</a:t>
          </a:r>
          <a:endParaRPr lang="ru-RU" sz="1200" b="1" dirty="0"/>
        </a:p>
      </dgm:t>
    </dgm:pt>
    <dgm:pt modelId="{04EF124B-5323-4A86-956B-12050D0CC66F}" type="parTrans" cxnId="{7D84B0B9-0152-4EDF-BF3B-E530EF59EBA7}">
      <dgm:prSet/>
      <dgm:spPr/>
      <dgm:t>
        <a:bodyPr/>
        <a:lstStyle/>
        <a:p>
          <a:endParaRPr lang="ru-RU" sz="2800" b="1"/>
        </a:p>
      </dgm:t>
    </dgm:pt>
    <dgm:pt modelId="{B7AC6298-43CF-48A5-AE2E-636B2E1D9917}" type="sibTrans" cxnId="{7D84B0B9-0152-4EDF-BF3B-E530EF59EBA7}">
      <dgm:prSet/>
      <dgm:spPr/>
      <dgm:t>
        <a:bodyPr/>
        <a:lstStyle/>
        <a:p>
          <a:endParaRPr lang="ru-RU" sz="2800" b="1"/>
        </a:p>
      </dgm:t>
    </dgm:pt>
    <dgm:pt modelId="{BA6939E2-BD9A-48C1-A95B-D0BCBA5313F0}">
      <dgm:prSet phldrT="[Текст]" custT="1"/>
      <dgm:spPr/>
      <dgm:t>
        <a:bodyPr/>
        <a:lstStyle/>
        <a:p>
          <a:r>
            <a:rPr lang="ru-RU" sz="1200" b="1" dirty="0" smtClean="0"/>
            <a:t>табл.1800</a:t>
          </a:r>
        </a:p>
        <a:p>
          <a:r>
            <a:rPr lang="ru-RU" sz="1200" b="1" dirty="0" smtClean="0"/>
            <a:t>Осмотрено на 1 этапе </a:t>
          </a:r>
          <a:r>
            <a:rPr lang="ru-RU" sz="1200" b="1" dirty="0" err="1" smtClean="0"/>
            <a:t>аудилогического</a:t>
          </a:r>
          <a:r>
            <a:rPr lang="ru-RU" sz="1200" b="1" dirty="0" smtClean="0"/>
            <a:t> скрининга (1)</a:t>
          </a:r>
          <a:endParaRPr lang="ru-RU" sz="1200" b="1" dirty="0"/>
        </a:p>
      </dgm:t>
    </dgm:pt>
    <dgm:pt modelId="{6229BE01-41CC-4694-AE06-A2E774276E1F}" type="parTrans" cxnId="{9ACD14F0-ABFC-4D43-9D2D-ECB91F81349E}">
      <dgm:prSet custT="1"/>
      <dgm:spPr/>
      <dgm:t>
        <a:bodyPr/>
        <a:lstStyle/>
        <a:p>
          <a:endParaRPr lang="ru-RU" sz="800" b="1"/>
        </a:p>
      </dgm:t>
    </dgm:pt>
    <dgm:pt modelId="{09916D27-979B-453F-98B0-3DE8EA7B363A}" type="sibTrans" cxnId="{9ACD14F0-ABFC-4D43-9D2D-ECB91F81349E}">
      <dgm:prSet/>
      <dgm:spPr/>
      <dgm:t>
        <a:bodyPr/>
        <a:lstStyle/>
        <a:p>
          <a:endParaRPr lang="ru-RU" sz="2800" b="1"/>
        </a:p>
      </dgm:t>
    </dgm:pt>
    <dgm:pt modelId="{41980D0B-EB36-4B7E-983F-2FE7D7E246D2}">
      <dgm:prSet phldrT="[Текст]" custT="1"/>
      <dgm:spPr/>
      <dgm:t>
        <a:bodyPr/>
        <a:lstStyle/>
        <a:p>
          <a:r>
            <a:rPr lang="ru-RU" sz="1200" b="1" dirty="0" smtClean="0"/>
            <a:t>Из них выявлено с нарушением слуха (2)</a:t>
          </a:r>
          <a:endParaRPr lang="ru-RU" sz="1200" b="1" dirty="0"/>
        </a:p>
      </dgm:t>
    </dgm:pt>
    <dgm:pt modelId="{F59379C8-DFFE-4D68-B740-D31B871E248B}" type="parTrans" cxnId="{FD1D199A-874D-437F-A494-D7EA392EBEFD}">
      <dgm:prSet custT="1"/>
      <dgm:spPr/>
      <dgm:t>
        <a:bodyPr/>
        <a:lstStyle/>
        <a:p>
          <a:endParaRPr lang="ru-RU" sz="800" b="1"/>
        </a:p>
      </dgm:t>
    </dgm:pt>
    <dgm:pt modelId="{8F6CD90E-5FC0-43D6-9018-448E124CD3C8}" type="sibTrans" cxnId="{FD1D199A-874D-437F-A494-D7EA392EBEFD}">
      <dgm:prSet/>
      <dgm:spPr/>
      <dgm:t>
        <a:bodyPr/>
        <a:lstStyle/>
        <a:p>
          <a:endParaRPr lang="ru-RU" sz="2800" b="1"/>
        </a:p>
      </dgm:t>
    </dgm:pt>
    <dgm:pt modelId="{C173771E-C17E-4128-8D19-A836A1FA5AAC}">
      <dgm:prSet phldrT="[Текст]" custT="1"/>
      <dgm:spPr/>
      <dgm:t>
        <a:bodyPr/>
        <a:lstStyle/>
        <a:p>
          <a:r>
            <a:rPr lang="ru-RU" sz="1200" b="1" dirty="0" smtClean="0"/>
            <a:t>Из числа выявленных с нарушением слуха на 1 этапе АС, обследовано на 2 этапе(3)</a:t>
          </a:r>
        </a:p>
        <a:p>
          <a:r>
            <a:rPr lang="ru-RU" sz="1200" b="1" dirty="0" smtClean="0"/>
            <a:t>Из них выявлено с нарушением слуха (4)</a:t>
          </a:r>
          <a:endParaRPr lang="ru-RU" sz="1200" b="1" dirty="0"/>
        </a:p>
      </dgm:t>
    </dgm:pt>
    <dgm:pt modelId="{CE1303A9-979F-48BE-BA60-03FBC0AD21B4}" type="parTrans" cxnId="{B1854488-1876-412D-9294-33D91E9A57D8}">
      <dgm:prSet custT="1"/>
      <dgm:spPr/>
      <dgm:t>
        <a:bodyPr/>
        <a:lstStyle/>
        <a:p>
          <a:endParaRPr lang="ru-RU" sz="800" b="1"/>
        </a:p>
      </dgm:t>
    </dgm:pt>
    <dgm:pt modelId="{19A00EC5-0C89-450A-87BC-B108B30F5898}" type="sibTrans" cxnId="{B1854488-1876-412D-9294-33D91E9A57D8}">
      <dgm:prSet/>
      <dgm:spPr/>
      <dgm:t>
        <a:bodyPr/>
        <a:lstStyle/>
        <a:p>
          <a:endParaRPr lang="ru-RU" sz="2800" b="1"/>
        </a:p>
      </dgm:t>
    </dgm:pt>
    <dgm:pt modelId="{E650F374-4D89-4B91-A817-C1D4A6E5E8C1}">
      <dgm:prSet phldrT="[Текст]"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200" b="0" dirty="0" err="1" smtClean="0"/>
            <a:t>Фенилкетонурию</a:t>
          </a:r>
          <a:r>
            <a:rPr lang="ru-RU" sz="1200" b="1" dirty="0" smtClean="0"/>
            <a:t> (5)</a:t>
          </a:r>
          <a:endParaRPr lang="ru-RU" sz="1200" b="1" dirty="0"/>
        </a:p>
      </dgm:t>
    </dgm:pt>
    <dgm:pt modelId="{441DB1EF-1E7C-4E7F-A687-2B64E74110F9}" type="parTrans" cxnId="{A9E8C15E-A399-44E9-81CE-9CEEE5743F7A}">
      <dgm:prSet custT="1"/>
      <dgm:spPr/>
      <dgm:t>
        <a:bodyPr/>
        <a:lstStyle/>
        <a:p>
          <a:endParaRPr lang="ru-RU" sz="900" b="1"/>
        </a:p>
      </dgm:t>
    </dgm:pt>
    <dgm:pt modelId="{8ABF4D2E-965C-4B11-8B5E-8D5C1DED36C8}" type="sibTrans" cxnId="{A9E8C15E-A399-44E9-81CE-9CEEE5743F7A}">
      <dgm:prSet/>
      <dgm:spPr/>
      <dgm:t>
        <a:bodyPr/>
        <a:lstStyle/>
        <a:p>
          <a:endParaRPr lang="ru-RU" sz="2800" b="1"/>
        </a:p>
      </dgm:t>
    </dgm:pt>
    <dgm:pt modelId="{E801770A-E441-4CCA-9552-2C767C4E9BFF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200" b="1" dirty="0" smtClean="0"/>
            <a:t>Врождённый гипотиреоз (6)</a:t>
          </a:r>
          <a:endParaRPr lang="ru-RU" sz="1200" b="1" dirty="0"/>
        </a:p>
      </dgm:t>
    </dgm:pt>
    <dgm:pt modelId="{CF09F978-C466-46C0-806B-D7A427950A12}" type="parTrans" cxnId="{B41FD6A4-5BEA-401E-91C7-4533290A45C5}">
      <dgm:prSet custT="1"/>
      <dgm:spPr/>
      <dgm:t>
        <a:bodyPr/>
        <a:lstStyle/>
        <a:p>
          <a:endParaRPr lang="ru-RU" sz="800" b="1"/>
        </a:p>
      </dgm:t>
    </dgm:pt>
    <dgm:pt modelId="{9A52CEDE-6D07-4B26-BF09-85E46929352C}" type="sibTrans" cxnId="{B41FD6A4-5BEA-401E-91C7-4533290A45C5}">
      <dgm:prSet/>
      <dgm:spPr/>
      <dgm:t>
        <a:bodyPr/>
        <a:lstStyle/>
        <a:p>
          <a:endParaRPr lang="ru-RU" sz="2800" b="1"/>
        </a:p>
      </dgm:t>
    </dgm:pt>
    <dgm:pt modelId="{387A71A5-52E7-4CAB-9F1C-7402611CE805}">
      <dgm:prSet phldrT="[Текст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200" b="1" dirty="0" err="1" smtClean="0"/>
            <a:t>Адреногениталь-ный</a:t>
          </a:r>
          <a:r>
            <a:rPr lang="ru-RU" sz="1200" b="1" dirty="0" smtClean="0"/>
            <a:t> синдром (7)</a:t>
          </a:r>
          <a:endParaRPr lang="ru-RU" sz="1200" b="1" dirty="0"/>
        </a:p>
      </dgm:t>
    </dgm:pt>
    <dgm:pt modelId="{6AA49E7D-A9D4-47F0-973D-8970C31BD7B4}" type="parTrans" cxnId="{50EAC82C-27FC-4FE8-8D02-DCF98342EEB2}">
      <dgm:prSet custT="1"/>
      <dgm:spPr/>
      <dgm:t>
        <a:bodyPr/>
        <a:lstStyle/>
        <a:p>
          <a:endParaRPr lang="ru-RU" sz="800" b="1"/>
        </a:p>
      </dgm:t>
    </dgm:pt>
    <dgm:pt modelId="{285DDBF6-2A66-4760-B67E-64846F5FE5F1}" type="sibTrans" cxnId="{50EAC82C-27FC-4FE8-8D02-DCF98342EEB2}">
      <dgm:prSet/>
      <dgm:spPr/>
      <dgm:t>
        <a:bodyPr/>
        <a:lstStyle/>
        <a:p>
          <a:endParaRPr lang="ru-RU" sz="2800" b="1"/>
        </a:p>
      </dgm:t>
    </dgm:pt>
    <dgm:pt modelId="{1F09EF2E-ED7B-44A9-85AD-BE7AC72D4E35}">
      <dgm:prSet phldrT="[Текст]" custT="1"/>
      <dgm:spPr>
        <a:solidFill>
          <a:srgbClr val="00B050"/>
        </a:solidFill>
      </dgm:spPr>
      <dgm:t>
        <a:bodyPr/>
        <a:lstStyle/>
        <a:p>
          <a:r>
            <a:rPr lang="ru-RU" sz="1200" b="1" dirty="0" smtClean="0"/>
            <a:t>Табл.1900</a:t>
          </a:r>
        </a:p>
        <a:p>
          <a:r>
            <a:rPr lang="ru-RU" sz="1200" b="1" dirty="0" smtClean="0"/>
            <a:t>Обследование на</a:t>
          </a:r>
          <a:endParaRPr lang="ru-RU" sz="1200" b="1" dirty="0"/>
        </a:p>
      </dgm:t>
    </dgm:pt>
    <dgm:pt modelId="{34D89E2E-4D29-4A28-B9BC-AB5079FED35A}" type="parTrans" cxnId="{54B1712A-9695-4D15-969A-F288CFEDB87B}">
      <dgm:prSet custT="1"/>
      <dgm:spPr/>
      <dgm:t>
        <a:bodyPr/>
        <a:lstStyle/>
        <a:p>
          <a:endParaRPr lang="ru-RU" sz="800" b="1"/>
        </a:p>
      </dgm:t>
    </dgm:pt>
    <dgm:pt modelId="{81BF3AEE-1F90-4945-91C4-06CBD769FC5E}" type="sibTrans" cxnId="{54B1712A-9695-4D15-969A-F288CFEDB87B}">
      <dgm:prSet/>
      <dgm:spPr/>
      <dgm:t>
        <a:bodyPr/>
        <a:lstStyle/>
        <a:p>
          <a:endParaRPr lang="ru-RU" sz="2800" b="1"/>
        </a:p>
      </dgm:t>
    </dgm:pt>
    <dgm:pt modelId="{B98ECBD2-A7DF-42FF-A644-339A2EE5F45F}">
      <dgm:prSet phldrT="[Текст]"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200" b="1" dirty="0" err="1" smtClean="0"/>
            <a:t>Галактоземию</a:t>
          </a:r>
          <a:r>
            <a:rPr lang="ru-RU" sz="1200" b="1" dirty="0" smtClean="0"/>
            <a:t> (8)</a:t>
          </a:r>
          <a:endParaRPr lang="ru-RU" sz="1200" b="1" dirty="0"/>
        </a:p>
      </dgm:t>
    </dgm:pt>
    <dgm:pt modelId="{8F43B32D-6F57-4F00-9DBC-DB488905CD63}" type="parTrans" cxnId="{A6CF7AE2-DA7E-4D36-ACB1-D738E0C7C275}">
      <dgm:prSet custT="1"/>
      <dgm:spPr/>
      <dgm:t>
        <a:bodyPr/>
        <a:lstStyle/>
        <a:p>
          <a:endParaRPr lang="ru-RU" sz="800" b="1"/>
        </a:p>
      </dgm:t>
    </dgm:pt>
    <dgm:pt modelId="{48344292-C6B4-4835-B1AB-777A69BC9DA3}" type="sibTrans" cxnId="{A6CF7AE2-DA7E-4D36-ACB1-D738E0C7C275}">
      <dgm:prSet/>
      <dgm:spPr/>
      <dgm:t>
        <a:bodyPr/>
        <a:lstStyle/>
        <a:p>
          <a:endParaRPr lang="ru-RU" sz="2800" b="1"/>
        </a:p>
      </dgm:t>
    </dgm:pt>
    <dgm:pt modelId="{6B071F11-0BA5-4059-A617-C8934333E9D9}">
      <dgm:prSet phldrT="[Текст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200" b="1" dirty="0" err="1" smtClean="0"/>
            <a:t>Муковисцидоз</a:t>
          </a:r>
          <a:r>
            <a:rPr lang="ru-RU" sz="1200" b="1" dirty="0" smtClean="0"/>
            <a:t> (9)</a:t>
          </a:r>
          <a:endParaRPr lang="ru-RU" sz="1200" b="1" dirty="0"/>
        </a:p>
      </dgm:t>
    </dgm:pt>
    <dgm:pt modelId="{30E3030B-6B85-4E06-96BB-C5D2415931D2}" type="parTrans" cxnId="{82699A64-A7D7-43D5-8D37-D84686ECE93F}">
      <dgm:prSet custT="1"/>
      <dgm:spPr/>
      <dgm:t>
        <a:bodyPr/>
        <a:lstStyle/>
        <a:p>
          <a:endParaRPr lang="ru-RU" sz="900" b="1"/>
        </a:p>
      </dgm:t>
    </dgm:pt>
    <dgm:pt modelId="{4EE7B2F3-CD41-44FF-89CA-651388487804}" type="sibTrans" cxnId="{82699A64-A7D7-43D5-8D37-D84686ECE93F}">
      <dgm:prSet/>
      <dgm:spPr/>
      <dgm:t>
        <a:bodyPr/>
        <a:lstStyle/>
        <a:p>
          <a:endParaRPr lang="ru-RU" sz="2800" b="1"/>
        </a:p>
      </dgm:t>
    </dgm:pt>
    <dgm:pt modelId="{B48A2328-CC70-4A26-B571-F4BFF6863079}" type="pres">
      <dgm:prSet presAssocID="{EB9A8466-2438-42CE-858A-D7D769E64D02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40FE045-C9A6-4830-B757-BF77D661CE9C}" type="pres">
      <dgm:prSet presAssocID="{A3D05A34-4684-4B5B-9ABC-02965BE52BAF}" presName="root1" presStyleCnt="0"/>
      <dgm:spPr/>
    </dgm:pt>
    <dgm:pt modelId="{07DA3D07-0EE4-4072-AE50-25051C45CB7F}" type="pres">
      <dgm:prSet presAssocID="{A3D05A34-4684-4B5B-9ABC-02965BE52BAF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D42939D-4DCA-46FC-B051-6BCBE0CF7D59}" type="pres">
      <dgm:prSet presAssocID="{A3D05A34-4684-4B5B-9ABC-02965BE52BAF}" presName="level2hierChild" presStyleCnt="0"/>
      <dgm:spPr/>
    </dgm:pt>
    <dgm:pt modelId="{B4B8F5DF-0D1E-4F83-9C97-5E1E4A67BD23}" type="pres">
      <dgm:prSet presAssocID="{6229BE01-41CC-4694-AE06-A2E774276E1F}" presName="conn2-1" presStyleLbl="parChTrans1D2" presStyleIdx="0" presStyleCnt="2"/>
      <dgm:spPr/>
      <dgm:t>
        <a:bodyPr/>
        <a:lstStyle/>
        <a:p>
          <a:endParaRPr lang="ru-RU"/>
        </a:p>
      </dgm:t>
    </dgm:pt>
    <dgm:pt modelId="{42B64D2F-B3FD-4C62-A874-7636BC35B594}" type="pres">
      <dgm:prSet presAssocID="{6229BE01-41CC-4694-AE06-A2E774276E1F}" presName="connTx" presStyleLbl="parChTrans1D2" presStyleIdx="0" presStyleCnt="2"/>
      <dgm:spPr/>
      <dgm:t>
        <a:bodyPr/>
        <a:lstStyle/>
        <a:p>
          <a:endParaRPr lang="ru-RU"/>
        </a:p>
      </dgm:t>
    </dgm:pt>
    <dgm:pt modelId="{F068945F-AFE2-4105-ACDA-B500FCF067EB}" type="pres">
      <dgm:prSet presAssocID="{BA6939E2-BD9A-48C1-A95B-D0BCBA5313F0}" presName="root2" presStyleCnt="0"/>
      <dgm:spPr/>
    </dgm:pt>
    <dgm:pt modelId="{03FFDA2C-1C17-4150-A88D-F4503D71861E}" type="pres">
      <dgm:prSet presAssocID="{BA6939E2-BD9A-48C1-A95B-D0BCBA5313F0}" presName="LevelTwoTextNode" presStyleLbl="node2" presStyleIdx="0" presStyleCnt="2" custScaleX="117723" custScaleY="19287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9794071-09F3-4313-89D6-FB420408A575}" type="pres">
      <dgm:prSet presAssocID="{BA6939E2-BD9A-48C1-A95B-D0BCBA5313F0}" presName="level3hierChild" presStyleCnt="0"/>
      <dgm:spPr/>
    </dgm:pt>
    <dgm:pt modelId="{E8DE8701-97A1-4486-87B8-350363BE3283}" type="pres">
      <dgm:prSet presAssocID="{F59379C8-DFFE-4D68-B740-D31B871E248B}" presName="conn2-1" presStyleLbl="parChTrans1D3" presStyleIdx="0" presStyleCnt="6"/>
      <dgm:spPr/>
      <dgm:t>
        <a:bodyPr/>
        <a:lstStyle/>
        <a:p>
          <a:endParaRPr lang="ru-RU"/>
        </a:p>
      </dgm:t>
    </dgm:pt>
    <dgm:pt modelId="{8C49FD19-A600-46DD-A1BD-AAA7D6AF5435}" type="pres">
      <dgm:prSet presAssocID="{F59379C8-DFFE-4D68-B740-D31B871E248B}" presName="connTx" presStyleLbl="parChTrans1D3" presStyleIdx="0" presStyleCnt="6"/>
      <dgm:spPr/>
      <dgm:t>
        <a:bodyPr/>
        <a:lstStyle/>
        <a:p>
          <a:endParaRPr lang="ru-RU"/>
        </a:p>
      </dgm:t>
    </dgm:pt>
    <dgm:pt modelId="{191A5208-1FED-45C5-BFEC-2FAEF022D2C1}" type="pres">
      <dgm:prSet presAssocID="{41980D0B-EB36-4B7E-983F-2FE7D7E246D2}" presName="root2" presStyleCnt="0"/>
      <dgm:spPr/>
    </dgm:pt>
    <dgm:pt modelId="{A7ABBD94-D432-47DB-BD7B-F89D887ABDAA}" type="pres">
      <dgm:prSet presAssocID="{41980D0B-EB36-4B7E-983F-2FE7D7E246D2}" presName="LevelTwoTextNode" presStyleLbl="node3" presStyleIdx="0" presStyleCnt="6" custScaleX="102715" custScaleY="111876" custLinFactNeighborX="4125" custLinFactNeighborY="337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BADEED9-0E19-43AF-967B-1D1540FA48C7}" type="pres">
      <dgm:prSet presAssocID="{41980D0B-EB36-4B7E-983F-2FE7D7E246D2}" presName="level3hierChild" presStyleCnt="0"/>
      <dgm:spPr/>
    </dgm:pt>
    <dgm:pt modelId="{E6E6196E-18B5-4E6D-825E-F1263B858C7E}" type="pres">
      <dgm:prSet presAssocID="{CE1303A9-979F-48BE-BA60-03FBC0AD21B4}" presName="conn2-1" presStyleLbl="parChTrans1D4" presStyleIdx="0" presStyleCnt="1"/>
      <dgm:spPr/>
      <dgm:t>
        <a:bodyPr/>
        <a:lstStyle/>
        <a:p>
          <a:endParaRPr lang="ru-RU"/>
        </a:p>
      </dgm:t>
    </dgm:pt>
    <dgm:pt modelId="{C41723F4-178D-4909-8316-D02624CC89C1}" type="pres">
      <dgm:prSet presAssocID="{CE1303A9-979F-48BE-BA60-03FBC0AD21B4}" presName="connTx" presStyleLbl="parChTrans1D4" presStyleIdx="0" presStyleCnt="1"/>
      <dgm:spPr/>
      <dgm:t>
        <a:bodyPr/>
        <a:lstStyle/>
        <a:p>
          <a:endParaRPr lang="ru-RU"/>
        </a:p>
      </dgm:t>
    </dgm:pt>
    <dgm:pt modelId="{0EA2ABD8-D3A2-4320-A76E-E19489144596}" type="pres">
      <dgm:prSet presAssocID="{C173771E-C17E-4128-8D19-A836A1FA5AAC}" presName="root2" presStyleCnt="0"/>
      <dgm:spPr/>
    </dgm:pt>
    <dgm:pt modelId="{B7DE65C4-9462-4389-9F60-EE336C4E1D31}" type="pres">
      <dgm:prSet presAssocID="{C173771E-C17E-4128-8D19-A836A1FA5AAC}" presName="LevelTwoTextNode" presStyleLbl="node4" presStyleIdx="0" presStyleCnt="1" custScaleX="165017" custScaleY="152195" custLinFactNeighborX="-4211" custLinFactNeighborY="-255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CE863C9-2E2E-425F-BED8-DEB3EF32AA92}" type="pres">
      <dgm:prSet presAssocID="{C173771E-C17E-4128-8D19-A836A1FA5AAC}" presName="level3hierChild" presStyleCnt="0"/>
      <dgm:spPr/>
    </dgm:pt>
    <dgm:pt modelId="{6F57C150-5A15-4724-9882-BDE72C21051E}" type="pres">
      <dgm:prSet presAssocID="{34D89E2E-4D29-4A28-B9BC-AB5079FED35A}" presName="conn2-1" presStyleLbl="parChTrans1D2" presStyleIdx="1" presStyleCnt="2"/>
      <dgm:spPr/>
      <dgm:t>
        <a:bodyPr/>
        <a:lstStyle/>
        <a:p>
          <a:endParaRPr lang="ru-RU"/>
        </a:p>
      </dgm:t>
    </dgm:pt>
    <dgm:pt modelId="{FCD6C365-5C68-4760-AEB1-5650FDE620D8}" type="pres">
      <dgm:prSet presAssocID="{34D89E2E-4D29-4A28-B9BC-AB5079FED35A}" presName="connTx" presStyleLbl="parChTrans1D2" presStyleIdx="1" presStyleCnt="2"/>
      <dgm:spPr/>
      <dgm:t>
        <a:bodyPr/>
        <a:lstStyle/>
        <a:p>
          <a:endParaRPr lang="ru-RU"/>
        </a:p>
      </dgm:t>
    </dgm:pt>
    <dgm:pt modelId="{7BB8C6DC-F5E1-4B21-B3F7-9F8DA36AB871}" type="pres">
      <dgm:prSet presAssocID="{1F09EF2E-ED7B-44A9-85AD-BE7AC72D4E35}" presName="root2" presStyleCnt="0"/>
      <dgm:spPr/>
    </dgm:pt>
    <dgm:pt modelId="{56653145-D300-4F0A-9620-5DDC40D683E2}" type="pres">
      <dgm:prSet presAssocID="{1F09EF2E-ED7B-44A9-85AD-BE7AC72D4E35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6B79D2D-3678-4FE9-AB4A-A9AC7F4F4FFE}" type="pres">
      <dgm:prSet presAssocID="{1F09EF2E-ED7B-44A9-85AD-BE7AC72D4E35}" presName="level3hierChild" presStyleCnt="0"/>
      <dgm:spPr/>
    </dgm:pt>
    <dgm:pt modelId="{DFDEF4CD-DD17-4310-BF18-10B2ACA82058}" type="pres">
      <dgm:prSet presAssocID="{441DB1EF-1E7C-4E7F-A687-2B64E74110F9}" presName="conn2-1" presStyleLbl="parChTrans1D3" presStyleIdx="1" presStyleCnt="6"/>
      <dgm:spPr/>
      <dgm:t>
        <a:bodyPr/>
        <a:lstStyle/>
        <a:p>
          <a:endParaRPr lang="ru-RU"/>
        </a:p>
      </dgm:t>
    </dgm:pt>
    <dgm:pt modelId="{31793EAA-365D-4EFB-B6E9-59287D875266}" type="pres">
      <dgm:prSet presAssocID="{441DB1EF-1E7C-4E7F-A687-2B64E74110F9}" presName="connTx" presStyleLbl="parChTrans1D3" presStyleIdx="1" presStyleCnt="6"/>
      <dgm:spPr/>
      <dgm:t>
        <a:bodyPr/>
        <a:lstStyle/>
        <a:p>
          <a:endParaRPr lang="ru-RU"/>
        </a:p>
      </dgm:t>
    </dgm:pt>
    <dgm:pt modelId="{A20FBB6E-D2BF-446D-8B51-247AD7AED0CA}" type="pres">
      <dgm:prSet presAssocID="{E650F374-4D89-4B91-A817-C1D4A6E5E8C1}" presName="root2" presStyleCnt="0"/>
      <dgm:spPr/>
    </dgm:pt>
    <dgm:pt modelId="{543746DF-1C46-4676-9E5B-A3D5CB5D3A9F}" type="pres">
      <dgm:prSet presAssocID="{E650F374-4D89-4B91-A817-C1D4A6E5E8C1}" presName="LevelTwoTextNode" presStyleLbl="node3" presStyleIdx="1" presStyleCnt="6" custLinFactNeighborX="-14456" custLinFactNeighborY="4095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7638709-492A-475E-BC56-39991AD35A48}" type="pres">
      <dgm:prSet presAssocID="{E650F374-4D89-4B91-A817-C1D4A6E5E8C1}" presName="level3hierChild" presStyleCnt="0"/>
      <dgm:spPr/>
    </dgm:pt>
    <dgm:pt modelId="{FCB8321E-D3C5-4B94-B176-615F74B88561}" type="pres">
      <dgm:prSet presAssocID="{CF09F978-C466-46C0-806B-D7A427950A12}" presName="conn2-1" presStyleLbl="parChTrans1D3" presStyleIdx="2" presStyleCnt="6"/>
      <dgm:spPr/>
      <dgm:t>
        <a:bodyPr/>
        <a:lstStyle/>
        <a:p>
          <a:endParaRPr lang="ru-RU"/>
        </a:p>
      </dgm:t>
    </dgm:pt>
    <dgm:pt modelId="{DFFE29EF-8CD4-4BF9-B65B-CC34B30E1E38}" type="pres">
      <dgm:prSet presAssocID="{CF09F978-C466-46C0-806B-D7A427950A12}" presName="connTx" presStyleLbl="parChTrans1D3" presStyleIdx="2" presStyleCnt="6"/>
      <dgm:spPr/>
      <dgm:t>
        <a:bodyPr/>
        <a:lstStyle/>
        <a:p>
          <a:endParaRPr lang="ru-RU"/>
        </a:p>
      </dgm:t>
    </dgm:pt>
    <dgm:pt modelId="{734B265E-58B6-4996-AD76-529083FCE199}" type="pres">
      <dgm:prSet presAssocID="{E801770A-E441-4CCA-9552-2C767C4E9BFF}" presName="root2" presStyleCnt="0"/>
      <dgm:spPr/>
    </dgm:pt>
    <dgm:pt modelId="{C35A7FFF-89E1-4E38-BABA-106AE609C9D4}" type="pres">
      <dgm:prSet presAssocID="{E801770A-E441-4CCA-9552-2C767C4E9BFF}" presName="LevelTwoTextNode" presStyleLbl="node3" presStyleIdx="2" presStyleCnt="6" custLinFactNeighborX="38663" custLinFactNeighborY="2157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C3AC82D-1FDA-485D-B399-D8511F90273A}" type="pres">
      <dgm:prSet presAssocID="{E801770A-E441-4CCA-9552-2C767C4E9BFF}" presName="level3hierChild" presStyleCnt="0"/>
      <dgm:spPr/>
    </dgm:pt>
    <dgm:pt modelId="{6C79F444-BFDD-477E-8E76-2BE98C6801AD}" type="pres">
      <dgm:prSet presAssocID="{6AA49E7D-A9D4-47F0-973D-8970C31BD7B4}" presName="conn2-1" presStyleLbl="parChTrans1D3" presStyleIdx="3" presStyleCnt="6"/>
      <dgm:spPr/>
      <dgm:t>
        <a:bodyPr/>
        <a:lstStyle/>
        <a:p>
          <a:endParaRPr lang="ru-RU"/>
        </a:p>
      </dgm:t>
    </dgm:pt>
    <dgm:pt modelId="{1C614498-1D6F-4B5B-8943-DF322372A9CE}" type="pres">
      <dgm:prSet presAssocID="{6AA49E7D-A9D4-47F0-973D-8970C31BD7B4}" presName="connTx" presStyleLbl="parChTrans1D3" presStyleIdx="3" presStyleCnt="6"/>
      <dgm:spPr/>
      <dgm:t>
        <a:bodyPr/>
        <a:lstStyle/>
        <a:p>
          <a:endParaRPr lang="ru-RU"/>
        </a:p>
      </dgm:t>
    </dgm:pt>
    <dgm:pt modelId="{67A63DB8-C419-42A4-9FB3-5B1114653EC8}" type="pres">
      <dgm:prSet presAssocID="{387A71A5-52E7-4CAB-9F1C-7402611CE805}" presName="root2" presStyleCnt="0"/>
      <dgm:spPr/>
    </dgm:pt>
    <dgm:pt modelId="{C8AEC6EC-BC0A-444D-947A-85DE9FB4B673}" type="pres">
      <dgm:prSet presAssocID="{387A71A5-52E7-4CAB-9F1C-7402611CE805}" presName="LevelTwoTextNode" presStyleLbl="node3" presStyleIdx="3" presStyleCnt="6" custLinFactNeighborX="54599" custLinFactNeighborY="1281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C66C5EF-5BF8-4F14-9C4C-41C92313985E}" type="pres">
      <dgm:prSet presAssocID="{387A71A5-52E7-4CAB-9F1C-7402611CE805}" presName="level3hierChild" presStyleCnt="0"/>
      <dgm:spPr/>
    </dgm:pt>
    <dgm:pt modelId="{392117C5-B4A7-4F84-BD9C-009A85D326F0}" type="pres">
      <dgm:prSet presAssocID="{8F43B32D-6F57-4F00-9DBC-DB488905CD63}" presName="conn2-1" presStyleLbl="parChTrans1D3" presStyleIdx="4" presStyleCnt="6"/>
      <dgm:spPr/>
      <dgm:t>
        <a:bodyPr/>
        <a:lstStyle/>
        <a:p>
          <a:endParaRPr lang="ru-RU"/>
        </a:p>
      </dgm:t>
    </dgm:pt>
    <dgm:pt modelId="{21BE4BD0-3C65-452E-AA5A-11BD548E8655}" type="pres">
      <dgm:prSet presAssocID="{8F43B32D-6F57-4F00-9DBC-DB488905CD63}" presName="connTx" presStyleLbl="parChTrans1D3" presStyleIdx="4" presStyleCnt="6"/>
      <dgm:spPr/>
      <dgm:t>
        <a:bodyPr/>
        <a:lstStyle/>
        <a:p>
          <a:endParaRPr lang="ru-RU"/>
        </a:p>
      </dgm:t>
    </dgm:pt>
    <dgm:pt modelId="{A2CE7C59-606C-43AB-9331-E28F55467396}" type="pres">
      <dgm:prSet presAssocID="{B98ECBD2-A7DF-42FF-A644-339A2EE5F45F}" presName="root2" presStyleCnt="0"/>
      <dgm:spPr/>
    </dgm:pt>
    <dgm:pt modelId="{CF46AC62-261C-44F1-80D8-8B034085FD83}" type="pres">
      <dgm:prSet presAssocID="{B98ECBD2-A7DF-42FF-A644-339A2EE5F45F}" presName="LevelTwoTextNode" presStyleLbl="node3" presStyleIdx="4" presStyleCnt="6" custLinFactX="28966" custLinFactNeighborX="100000" custLinFactNeighborY="-657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92EEEDC-A73B-42FC-90AA-6032C911C5BF}" type="pres">
      <dgm:prSet presAssocID="{B98ECBD2-A7DF-42FF-A644-339A2EE5F45F}" presName="level3hierChild" presStyleCnt="0"/>
      <dgm:spPr/>
    </dgm:pt>
    <dgm:pt modelId="{7114AF4F-ED45-4A2A-A5FB-C92B1330A021}" type="pres">
      <dgm:prSet presAssocID="{30E3030B-6B85-4E06-96BB-C5D2415931D2}" presName="conn2-1" presStyleLbl="parChTrans1D3" presStyleIdx="5" presStyleCnt="6"/>
      <dgm:spPr/>
      <dgm:t>
        <a:bodyPr/>
        <a:lstStyle/>
        <a:p>
          <a:endParaRPr lang="ru-RU"/>
        </a:p>
      </dgm:t>
    </dgm:pt>
    <dgm:pt modelId="{0E6524A9-C099-48F1-B5AF-9AC5072A2BDE}" type="pres">
      <dgm:prSet presAssocID="{30E3030B-6B85-4E06-96BB-C5D2415931D2}" presName="connTx" presStyleLbl="parChTrans1D3" presStyleIdx="5" presStyleCnt="6"/>
      <dgm:spPr/>
      <dgm:t>
        <a:bodyPr/>
        <a:lstStyle/>
        <a:p>
          <a:endParaRPr lang="ru-RU"/>
        </a:p>
      </dgm:t>
    </dgm:pt>
    <dgm:pt modelId="{AFD0D4CE-708A-4BB4-9D75-DBD880C1D484}" type="pres">
      <dgm:prSet presAssocID="{6B071F11-0BA5-4059-A617-C8934333E9D9}" presName="root2" presStyleCnt="0"/>
      <dgm:spPr/>
    </dgm:pt>
    <dgm:pt modelId="{5EC35CFD-A78F-415F-9D5C-011C94264ED3}" type="pres">
      <dgm:prSet presAssocID="{6B071F11-0BA5-4059-A617-C8934333E9D9}" presName="LevelTwoTextNode" presStyleLbl="node3" presStyleIdx="5" presStyleCnt="6" custLinFactX="92709" custLinFactNeighborX="100000" custLinFactNeighborY="-1533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EF8F848-4C7E-49DF-B592-95A7B7A8A66E}" type="pres">
      <dgm:prSet presAssocID="{6B071F11-0BA5-4059-A617-C8934333E9D9}" presName="level3hierChild" presStyleCnt="0"/>
      <dgm:spPr/>
    </dgm:pt>
  </dgm:ptLst>
  <dgm:cxnLst>
    <dgm:cxn modelId="{54B1712A-9695-4D15-969A-F288CFEDB87B}" srcId="{A3D05A34-4684-4B5B-9ABC-02965BE52BAF}" destId="{1F09EF2E-ED7B-44A9-85AD-BE7AC72D4E35}" srcOrd="1" destOrd="0" parTransId="{34D89E2E-4D29-4A28-B9BC-AB5079FED35A}" sibTransId="{81BF3AEE-1F90-4945-91C4-06CBD769FC5E}"/>
    <dgm:cxn modelId="{C202C48D-74A8-4BDC-814A-93077334AE5E}" type="presOf" srcId="{CF09F978-C466-46C0-806B-D7A427950A12}" destId="{FCB8321E-D3C5-4B94-B176-615F74B88561}" srcOrd="0" destOrd="0" presId="urn:microsoft.com/office/officeart/2005/8/layout/hierarchy2"/>
    <dgm:cxn modelId="{8B361542-C35E-4FF8-BD27-F104DB28869C}" type="presOf" srcId="{6AA49E7D-A9D4-47F0-973D-8970C31BD7B4}" destId="{6C79F444-BFDD-477E-8E76-2BE98C6801AD}" srcOrd="0" destOrd="0" presId="urn:microsoft.com/office/officeart/2005/8/layout/hierarchy2"/>
    <dgm:cxn modelId="{B44E7FD4-19DD-4F06-8CCF-8B79DDF7F0A5}" type="presOf" srcId="{F59379C8-DFFE-4D68-B740-D31B871E248B}" destId="{E8DE8701-97A1-4486-87B8-350363BE3283}" srcOrd="0" destOrd="0" presId="urn:microsoft.com/office/officeart/2005/8/layout/hierarchy2"/>
    <dgm:cxn modelId="{F5FF7DA2-81FD-4D99-81B2-DACEB0B527F8}" type="presOf" srcId="{6229BE01-41CC-4694-AE06-A2E774276E1F}" destId="{42B64D2F-B3FD-4C62-A874-7636BC35B594}" srcOrd="1" destOrd="0" presId="urn:microsoft.com/office/officeart/2005/8/layout/hierarchy2"/>
    <dgm:cxn modelId="{B1854488-1876-412D-9294-33D91E9A57D8}" srcId="{41980D0B-EB36-4B7E-983F-2FE7D7E246D2}" destId="{C173771E-C17E-4128-8D19-A836A1FA5AAC}" srcOrd="0" destOrd="0" parTransId="{CE1303A9-979F-48BE-BA60-03FBC0AD21B4}" sibTransId="{19A00EC5-0C89-450A-87BC-B108B30F5898}"/>
    <dgm:cxn modelId="{CF68C9A9-6F72-4EAF-91FD-EFFB35063E9F}" type="presOf" srcId="{EB9A8466-2438-42CE-858A-D7D769E64D02}" destId="{B48A2328-CC70-4A26-B571-F4BFF6863079}" srcOrd="0" destOrd="0" presId="urn:microsoft.com/office/officeart/2005/8/layout/hierarchy2"/>
    <dgm:cxn modelId="{7D84B0B9-0152-4EDF-BF3B-E530EF59EBA7}" srcId="{EB9A8466-2438-42CE-858A-D7D769E64D02}" destId="{A3D05A34-4684-4B5B-9ABC-02965BE52BAF}" srcOrd="0" destOrd="0" parTransId="{04EF124B-5323-4A86-956B-12050D0CC66F}" sibTransId="{B7AC6298-43CF-48A5-AE2E-636B2E1D9917}"/>
    <dgm:cxn modelId="{842B50D8-AF9F-4DC9-BBDB-F1DFEB5EADDE}" type="presOf" srcId="{30E3030B-6B85-4E06-96BB-C5D2415931D2}" destId="{7114AF4F-ED45-4A2A-A5FB-C92B1330A021}" srcOrd="0" destOrd="0" presId="urn:microsoft.com/office/officeart/2005/8/layout/hierarchy2"/>
    <dgm:cxn modelId="{C6CA3F3C-051C-4F59-BD0D-08408809C833}" type="presOf" srcId="{34D89E2E-4D29-4A28-B9BC-AB5079FED35A}" destId="{FCD6C365-5C68-4760-AEB1-5650FDE620D8}" srcOrd="1" destOrd="0" presId="urn:microsoft.com/office/officeart/2005/8/layout/hierarchy2"/>
    <dgm:cxn modelId="{94767FF4-A5FF-4C05-8677-7431F709E16A}" type="presOf" srcId="{CE1303A9-979F-48BE-BA60-03FBC0AD21B4}" destId="{C41723F4-178D-4909-8316-D02624CC89C1}" srcOrd="1" destOrd="0" presId="urn:microsoft.com/office/officeart/2005/8/layout/hierarchy2"/>
    <dgm:cxn modelId="{3231F0BC-17ED-4B3D-A6B6-FB0A08C6A613}" type="presOf" srcId="{441DB1EF-1E7C-4E7F-A687-2B64E74110F9}" destId="{DFDEF4CD-DD17-4310-BF18-10B2ACA82058}" srcOrd="0" destOrd="0" presId="urn:microsoft.com/office/officeart/2005/8/layout/hierarchy2"/>
    <dgm:cxn modelId="{9ACD14F0-ABFC-4D43-9D2D-ECB91F81349E}" srcId="{A3D05A34-4684-4B5B-9ABC-02965BE52BAF}" destId="{BA6939E2-BD9A-48C1-A95B-D0BCBA5313F0}" srcOrd="0" destOrd="0" parTransId="{6229BE01-41CC-4694-AE06-A2E774276E1F}" sibTransId="{09916D27-979B-453F-98B0-3DE8EA7B363A}"/>
    <dgm:cxn modelId="{6E395E2E-822F-47B9-883B-370377982211}" type="presOf" srcId="{6B071F11-0BA5-4059-A617-C8934333E9D9}" destId="{5EC35CFD-A78F-415F-9D5C-011C94264ED3}" srcOrd="0" destOrd="0" presId="urn:microsoft.com/office/officeart/2005/8/layout/hierarchy2"/>
    <dgm:cxn modelId="{BDCBE0A9-721E-4DCD-9577-E4B995BBD814}" type="presOf" srcId="{E801770A-E441-4CCA-9552-2C767C4E9BFF}" destId="{C35A7FFF-89E1-4E38-BABA-106AE609C9D4}" srcOrd="0" destOrd="0" presId="urn:microsoft.com/office/officeart/2005/8/layout/hierarchy2"/>
    <dgm:cxn modelId="{9EE65B4D-2F57-40EB-A692-FB40314E3CB5}" type="presOf" srcId="{8F43B32D-6F57-4F00-9DBC-DB488905CD63}" destId="{392117C5-B4A7-4F84-BD9C-009A85D326F0}" srcOrd="0" destOrd="0" presId="urn:microsoft.com/office/officeart/2005/8/layout/hierarchy2"/>
    <dgm:cxn modelId="{9A702489-2418-462B-A1E5-5FF4B835BE32}" type="presOf" srcId="{6229BE01-41CC-4694-AE06-A2E774276E1F}" destId="{B4B8F5DF-0D1E-4F83-9C97-5E1E4A67BD23}" srcOrd="0" destOrd="0" presId="urn:microsoft.com/office/officeart/2005/8/layout/hierarchy2"/>
    <dgm:cxn modelId="{220E224C-0A28-46C7-A077-E441C74C05C4}" type="presOf" srcId="{E650F374-4D89-4B91-A817-C1D4A6E5E8C1}" destId="{543746DF-1C46-4676-9E5B-A3D5CB5D3A9F}" srcOrd="0" destOrd="0" presId="urn:microsoft.com/office/officeart/2005/8/layout/hierarchy2"/>
    <dgm:cxn modelId="{532DCE36-BAF4-459B-89C7-E566F8B143BB}" type="presOf" srcId="{6AA49E7D-A9D4-47F0-973D-8970C31BD7B4}" destId="{1C614498-1D6F-4B5B-8943-DF322372A9CE}" srcOrd="1" destOrd="0" presId="urn:microsoft.com/office/officeart/2005/8/layout/hierarchy2"/>
    <dgm:cxn modelId="{BB0BDA7D-E340-43DE-83D7-731EE946B678}" type="presOf" srcId="{387A71A5-52E7-4CAB-9F1C-7402611CE805}" destId="{C8AEC6EC-BC0A-444D-947A-85DE9FB4B673}" srcOrd="0" destOrd="0" presId="urn:microsoft.com/office/officeart/2005/8/layout/hierarchy2"/>
    <dgm:cxn modelId="{B41FD6A4-5BEA-401E-91C7-4533290A45C5}" srcId="{1F09EF2E-ED7B-44A9-85AD-BE7AC72D4E35}" destId="{E801770A-E441-4CCA-9552-2C767C4E9BFF}" srcOrd="1" destOrd="0" parTransId="{CF09F978-C466-46C0-806B-D7A427950A12}" sibTransId="{9A52CEDE-6D07-4B26-BF09-85E46929352C}"/>
    <dgm:cxn modelId="{FD1D199A-874D-437F-A494-D7EA392EBEFD}" srcId="{BA6939E2-BD9A-48C1-A95B-D0BCBA5313F0}" destId="{41980D0B-EB36-4B7E-983F-2FE7D7E246D2}" srcOrd="0" destOrd="0" parTransId="{F59379C8-DFFE-4D68-B740-D31B871E248B}" sibTransId="{8F6CD90E-5FC0-43D6-9018-448E124CD3C8}"/>
    <dgm:cxn modelId="{A4293F23-57F7-478E-A3D5-E87F05D9F53B}" type="presOf" srcId="{30E3030B-6B85-4E06-96BB-C5D2415931D2}" destId="{0E6524A9-C099-48F1-B5AF-9AC5072A2BDE}" srcOrd="1" destOrd="0" presId="urn:microsoft.com/office/officeart/2005/8/layout/hierarchy2"/>
    <dgm:cxn modelId="{7BAA1A29-E011-4F1B-80A0-365289D0D69E}" type="presOf" srcId="{CE1303A9-979F-48BE-BA60-03FBC0AD21B4}" destId="{E6E6196E-18B5-4E6D-825E-F1263B858C7E}" srcOrd="0" destOrd="0" presId="urn:microsoft.com/office/officeart/2005/8/layout/hierarchy2"/>
    <dgm:cxn modelId="{F0A5262C-DCA1-4CE8-B559-B1D88A278418}" type="presOf" srcId="{BA6939E2-BD9A-48C1-A95B-D0BCBA5313F0}" destId="{03FFDA2C-1C17-4150-A88D-F4503D71861E}" srcOrd="0" destOrd="0" presId="urn:microsoft.com/office/officeart/2005/8/layout/hierarchy2"/>
    <dgm:cxn modelId="{F68EB873-5308-4053-B061-F42219FBA70A}" type="presOf" srcId="{441DB1EF-1E7C-4E7F-A687-2B64E74110F9}" destId="{31793EAA-365D-4EFB-B6E9-59287D875266}" srcOrd="1" destOrd="0" presId="urn:microsoft.com/office/officeart/2005/8/layout/hierarchy2"/>
    <dgm:cxn modelId="{50EAC82C-27FC-4FE8-8D02-DCF98342EEB2}" srcId="{1F09EF2E-ED7B-44A9-85AD-BE7AC72D4E35}" destId="{387A71A5-52E7-4CAB-9F1C-7402611CE805}" srcOrd="2" destOrd="0" parTransId="{6AA49E7D-A9D4-47F0-973D-8970C31BD7B4}" sibTransId="{285DDBF6-2A66-4760-B67E-64846F5FE5F1}"/>
    <dgm:cxn modelId="{2FAB2830-CF12-4C13-BCD8-8F4AFEF364E9}" type="presOf" srcId="{A3D05A34-4684-4B5B-9ABC-02965BE52BAF}" destId="{07DA3D07-0EE4-4072-AE50-25051C45CB7F}" srcOrd="0" destOrd="0" presId="urn:microsoft.com/office/officeart/2005/8/layout/hierarchy2"/>
    <dgm:cxn modelId="{FA23666C-CB46-4F80-9F9D-BF8A96169D21}" type="presOf" srcId="{34D89E2E-4D29-4A28-B9BC-AB5079FED35A}" destId="{6F57C150-5A15-4724-9882-BDE72C21051E}" srcOrd="0" destOrd="0" presId="urn:microsoft.com/office/officeart/2005/8/layout/hierarchy2"/>
    <dgm:cxn modelId="{5E0FBAE9-5EF7-4DA3-A851-45DA8242DF6F}" type="presOf" srcId="{C173771E-C17E-4128-8D19-A836A1FA5AAC}" destId="{B7DE65C4-9462-4389-9F60-EE336C4E1D31}" srcOrd="0" destOrd="0" presId="urn:microsoft.com/office/officeart/2005/8/layout/hierarchy2"/>
    <dgm:cxn modelId="{DE82B97D-5B9B-4C0E-A9BF-EFFE6AF1101C}" type="presOf" srcId="{41980D0B-EB36-4B7E-983F-2FE7D7E246D2}" destId="{A7ABBD94-D432-47DB-BD7B-F89D887ABDAA}" srcOrd="0" destOrd="0" presId="urn:microsoft.com/office/officeart/2005/8/layout/hierarchy2"/>
    <dgm:cxn modelId="{A9E8C15E-A399-44E9-81CE-9CEEE5743F7A}" srcId="{1F09EF2E-ED7B-44A9-85AD-BE7AC72D4E35}" destId="{E650F374-4D89-4B91-A817-C1D4A6E5E8C1}" srcOrd="0" destOrd="0" parTransId="{441DB1EF-1E7C-4E7F-A687-2B64E74110F9}" sibTransId="{8ABF4D2E-965C-4B11-8B5E-8D5C1DED36C8}"/>
    <dgm:cxn modelId="{82699A64-A7D7-43D5-8D37-D84686ECE93F}" srcId="{1F09EF2E-ED7B-44A9-85AD-BE7AC72D4E35}" destId="{6B071F11-0BA5-4059-A617-C8934333E9D9}" srcOrd="4" destOrd="0" parTransId="{30E3030B-6B85-4E06-96BB-C5D2415931D2}" sibTransId="{4EE7B2F3-CD41-44FF-89CA-651388487804}"/>
    <dgm:cxn modelId="{A6CF7AE2-DA7E-4D36-ACB1-D738E0C7C275}" srcId="{1F09EF2E-ED7B-44A9-85AD-BE7AC72D4E35}" destId="{B98ECBD2-A7DF-42FF-A644-339A2EE5F45F}" srcOrd="3" destOrd="0" parTransId="{8F43B32D-6F57-4F00-9DBC-DB488905CD63}" sibTransId="{48344292-C6B4-4835-B1AB-777A69BC9DA3}"/>
    <dgm:cxn modelId="{E35494B8-B645-4DFE-947E-0BE69CC81219}" type="presOf" srcId="{F59379C8-DFFE-4D68-B740-D31B871E248B}" destId="{8C49FD19-A600-46DD-A1BD-AAA7D6AF5435}" srcOrd="1" destOrd="0" presId="urn:microsoft.com/office/officeart/2005/8/layout/hierarchy2"/>
    <dgm:cxn modelId="{6ED8405D-6EAD-4BDC-B7AC-AB5CB8529A25}" type="presOf" srcId="{CF09F978-C466-46C0-806B-D7A427950A12}" destId="{DFFE29EF-8CD4-4BF9-B65B-CC34B30E1E38}" srcOrd="1" destOrd="0" presId="urn:microsoft.com/office/officeart/2005/8/layout/hierarchy2"/>
    <dgm:cxn modelId="{CB3040E5-FB9D-45C2-BF60-B2826619D28E}" type="presOf" srcId="{1F09EF2E-ED7B-44A9-85AD-BE7AC72D4E35}" destId="{56653145-D300-4F0A-9620-5DDC40D683E2}" srcOrd="0" destOrd="0" presId="urn:microsoft.com/office/officeart/2005/8/layout/hierarchy2"/>
    <dgm:cxn modelId="{183602E2-DE10-46C5-9F62-8EB9108322A9}" type="presOf" srcId="{B98ECBD2-A7DF-42FF-A644-339A2EE5F45F}" destId="{CF46AC62-261C-44F1-80D8-8B034085FD83}" srcOrd="0" destOrd="0" presId="urn:microsoft.com/office/officeart/2005/8/layout/hierarchy2"/>
    <dgm:cxn modelId="{E9C279BC-5977-45AC-A5A3-CAFA51A272FF}" type="presOf" srcId="{8F43B32D-6F57-4F00-9DBC-DB488905CD63}" destId="{21BE4BD0-3C65-452E-AA5A-11BD548E8655}" srcOrd="1" destOrd="0" presId="urn:microsoft.com/office/officeart/2005/8/layout/hierarchy2"/>
    <dgm:cxn modelId="{75CE817F-2B16-49DC-8287-B5B14505449E}" type="presParOf" srcId="{B48A2328-CC70-4A26-B571-F4BFF6863079}" destId="{C40FE045-C9A6-4830-B757-BF77D661CE9C}" srcOrd="0" destOrd="0" presId="urn:microsoft.com/office/officeart/2005/8/layout/hierarchy2"/>
    <dgm:cxn modelId="{0644EB70-FDB3-4C24-8273-A7DE83B075F3}" type="presParOf" srcId="{C40FE045-C9A6-4830-B757-BF77D661CE9C}" destId="{07DA3D07-0EE4-4072-AE50-25051C45CB7F}" srcOrd="0" destOrd="0" presId="urn:microsoft.com/office/officeart/2005/8/layout/hierarchy2"/>
    <dgm:cxn modelId="{1DA09874-EED0-4D0B-ADF7-928CAF7D1A36}" type="presParOf" srcId="{C40FE045-C9A6-4830-B757-BF77D661CE9C}" destId="{2D42939D-4DCA-46FC-B051-6BCBE0CF7D59}" srcOrd="1" destOrd="0" presId="urn:microsoft.com/office/officeart/2005/8/layout/hierarchy2"/>
    <dgm:cxn modelId="{924D443D-4DB7-48BE-A4CE-D9D65A72850E}" type="presParOf" srcId="{2D42939D-4DCA-46FC-B051-6BCBE0CF7D59}" destId="{B4B8F5DF-0D1E-4F83-9C97-5E1E4A67BD23}" srcOrd="0" destOrd="0" presId="urn:microsoft.com/office/officeart/2005/8/layout/hierarchy2"/>
    <dgm:cxn modelId="{5FB7C138-3196-43D8-8D96-0132A5895A30}" type="presParOf" srcId="{B4B8F5DF-0D1E-4F83-9C97-5E1E4A67BD23}" destId="{42B64D2F-B3FD-4C62-A874-7636BC35B594}" srcOrd="0" destOrd="0" presId="urn:microsoft.com/office/officeart/2005/8/layout/hierarchy2"/>
    <dgm:cxn modelId="{67ED14C8-951C-40C0-95F2-4DCDFE96F972}" type="presParOf" srcId="{2D42939D-4DCA-46FC-B051-6BCBE0CF7D59}" destId="{F068945F-AFE2-4105-ACDA-B500FCF067EB}" srcOrd="1" destOrd="0" presId="urn:microsoft.com/office/officeart/2005/8/layout/hierarchy2"/>
    <dgm:cxn modelId="{DFBE2CCB-5825-47BC-BB41-04E4FB42FE3E}" type="presParOf" srcId="{F068945F-AFE2-4105-ACDA-B500FCF067EB}" destId="{03FFDA2C-1C17-4150-A88D-F4503D71861E}" srcOrd="0" destOrd="0" presId="urn:microsoft.com/office/officeart/2005/8/layout/hierarchy2"/>
    <dgm:cxn modelId="{498D7B23-36C4-4A61-A29A-14E99279A952}" type="presParOf" srcId="{F068945F-AFE2-4105-ACDA-B500FCF067EB}" destId="{C9794071-09F3-4313-89D6-FB420408A575}" srcOrd="1" destOrd="0" presId="urn:microsoft.com/office/officeart/2005/8/layout/hierarchy2"/>
    <dgm:cxn modelId="{642B04ED-AD01-4D26-8496-8E4C865CD993}" type="presParOf" srcId="{C9794071-09F3-4313-89D6-FB420408A575}" destId="{E8DE8701-97A1-4486-87B8-350363BE3283}" srcOrd="0" destOrd="0" presId="urn:microsoft.com/office/officeart/2005/8/layout/hierarchy2"/>
    <dgm:cxn modelId="{35CE75D6-DB83-4365-8BB1-C221A584E467}" type="presParOf" srcId="{E8DE8701-97A1-4486-87B8-350363BE3283}" destId="{8C49FD19-A600-46DD-A1BD-AAA7D6AF5435}" srcOrd="0" destOrd="0" presId="urn:microsoft.com/office/officeart/2005/8/layout/hierarchy2"/>
    <dgm:cxn modelId="{F5317EDE-508C-4BD3-86B6-1CBAACF906C3}" type="presParOf" srcId="{C9794071-09F3-4313-89D6-FB420408A575}" destId="{191A5208-1FED-45C5-BFEC-2FAEF022D2C1}" srcOrd="1" destOrd="0" presId="urn:microsoft.com/office/officeart/2005/8/layout/hierarchy2"/>
    <dgm:cxn modelId="{EC2A6A6B-AD7E-4D9E-88ED-2208D2E067CA}" type="presParOf" srcId="{191A5208-1FED-45C5-BFEC-2FAEF022D2C1}" destId="{A7ABBD94-D432-47DB-BD7B-F89D887ABDAA}" srcOrd="0" destOrd="0" presId="urn:microsoft.com/office/officeart/2005/8/layout/hierarchy2"/>
    <dgm:cxn modelId="{9C8435EF-2671-4E29-B059-C5C577B67FB2}" type="presParOf" srcId="{191A5208-1FED-45C5-BFEC-2FAEF022D2C1}" destId="{DBADEED9-0E19-43AF-967B-1D1540FA48C7}" srcOrd="1" destOrd="0" presId="urn:microsoft.com/office/officeart/2005/8/layout/hierarchy2"/>
    <dgm:cxn modelId="{CF6F70B8-A20C-4D05-B41D-4EBF09E38A6E}" type="presParOf" srcId="{DBADEED9-0E19-43AF-967B-1D1540FA48C7}" destId="{E6E6196E-18B5-4E6D-825E-F1263B858C7E}" srcOrd="0" destOrd="0" presId="urn:microsoft.com/office/officeart/2005/8/layout/hierarchy2"/>
    <dgm:cxn modelId="{CAD24941-BB48-4199-8DBC-CDAA3EEF4943}" type="presParOf" srcId="{E6E6196E-18B5-4E6D-825E-F1263B858C7E}" destId="{C41723F4-178D-4909-8316-D02624CC89C1}" srcOrd="0" destOrd="0" presId="urn:microsoft.com/office/officeart/2005/8/layout/hierarchy2"/>
    <dgm:cxn modelId="{EA8A6F31-1908-4746-AFB5-A564F205FE6A}" type="presParOf" srcId="{DBADEED9-0E19-43AF-967B-1D1540FA48C7}" destId="{0EA2ABD8-D3A2-4320-A76E-E19489144596}" srcOrd="1" destOrd="0" presId="urn:microsoft.com/office/officeart/2005/8/layout/hierarchy2"/>
    <dgm:cxn modelId="{3A630EFC-8CE7-49FF-AF4F-759CBFD14124}" type="presParOf" srcId="{0EA2ABD8-D3A2-4320-A76E-E19489144596}" destId="{B7DE65C4-9462-4389-9F60-EE336C4E1D31}" srcOrd="0" destOrd="0" presId="urn:microsoft.com/office/officeart/2005/8/layout/hierarchy2"/>
    <dgm:cxn modelId="{8284631F-8B5C-47D7-8875-7715463FBDCE}" type="presParOf" srcId="{0EA2ABD8-D3A2-4320-A76E-E19489144596}" destId="{0CE863C9-2E2E-425F-BED8-DEB3EF32AA92}" srcOrd="1" destOrd="0" presId="urn:microsoft.com/office/officeart/2005/8/layout/hierarchy2"/>
    <dgm:cxn modelId="{0FD9BAE0-6018-4E00-A805-0C9CE6DA0FE3}" type="presParOf" srcId="{2D42939D-4DCA-46FC-B051-6BCBE0CF7D59}" destId="{6F57C150-5A15-4724-9882-BDE72C21051E}" srcOrd="2" destOrd="0" presId="urn:microsoft.com/office/officeart/2005/8/layout/hierarchy2"/>
    <dgm:cxn modelId="{E4B6DA5F-ACEB-4786-8052-0E59846D9924}" type="presParOf" srcId="{6F57C150-5A15-4724-9882-BDE72C21051E}" destId="{FCD6C365-5C68-4760-AEB1-5650FDE620D8}" srcOrd="0" destOrd="0" presId="urn:microsoft.com/office/officeart/2005/8/layout/hierarchy2"/>
    <dgm:cxn modelId="{A51317B1-2A76-469F-83A9-9265E2E558FE}" type="presParOf" srcId="{2D42939D-4DCA-46FC-B051-6BCBE0CF7D59}" destId="{7BB8C6DC-F5E1-4B21-B3F7-9F8DA36AB871}" srcOrd="3" destOrd="0" presId="urn:microsoft.com/office/officeart/2005/8/layout/hierarchy2"/>
    <dgm:cxn modelId="{E1438E11-5982-4403-8C31-FF3F4C31E885}" type="presParOf" srcId="{7BB8C6DC-F5E1-4B21-B3F7-9F8DA36AB871}" destId="{56653145-D300-4F0A-9620-5DDC40D683E2}" srcOrd="0" destOrd="0" presId="urn:microsoft.com/office/officeart/2005/8/layout/hierarchy2"/>
    <dgm:cxn modelId="{F952DBA7-D09D-4A4E-B95B-97ABC520F77F}" type="presParOf" srcId="{7BB8C6DC-F5E1-4B21-B3F7-9F8DA36AB871}" destId="{C6B79D2D-3678-4FE9-AB4A-A9AC7F4F4FFE}" srcOrd="1" destOrd="0" presId="urn:microsoft.com/office/officeart/2005/8/layout/hierarchy2"/>
    <dgm:cxn modelId="{76621BBC-EABF-43C6-86FA-B136A28EF800}" type="presParOf" srcId="{C6B79D2D-3678-4FE9-AB4A-A9AC7F4F4FFE}" destId="{DFDEF4CD-DD17-4310-BF18-10B2ACA82058}" srcOrd="0" destOrd="0" presId="urn:microsoft.com/office/officeart/2005/8/layout/hierarchy2"/>
    <dgm:cxn modelId="{039DB2BF-5A88-48F4-9F48-4518A6BBAE9A}" type="presParOf" srcId="{DFDEF4CD-DD17-4310-BF18-10B2ACA82058}" destId="{31793EAA-365D-4EFB-B6E9-59287D875266}" srcOrd="0" destOrd="0" presId="urn:microsoft.com/office/officeart/2005/8/layout/hierarchy2"/>
    <dgm:cxn modelId="{84107DC3-A003-443F-86CF-CCA54A4BB2A9}" type="presParOf" srcId="{C6B79D2D-3678-4FE9-AB4A-A9AC7F4F4FFE}" destId="{A20FBB6E-D2BF-446D-8B51-247AD7AED0CA}" srcOrd="1" destOrd="0" presId="urn:microsoft.com/office/officeart/2005/8/layout/hierarchy2"/>
    <dgm:cxn modelId="{E3D6CEAD-DBE2-4220-B413-43C279837D6B}" type="presParOf" srcId="{A20FBB6E-D2BF-446D-8B51-247AD7AED0CA}" destId="{543746DF-1C46-4676-9E5B-A3D5CB5D3A9F}" srcOrd="0" destOrd="0" presId="urn:microsoft.com/office/officeart/2005/8/layout/hierarchy2"/>
    <dgm:cxn modelId="{37CF5AEC-1DEF-4AF6-9257-9A926F5B4F55}" type="presParOf" srcId="{A20FBB6E-D2BF-446D-8B51-247AD7AED0CA}" destId="{57638709-492A-475E-BC56-39991AD35A48}" srcOrd="1" destOrd="0" presId="urn:microsoft.com/office/officeart/2005/8/layout/hierarchy2"/>
    <dgm:cxn modelId="{27FA32B2-2BE8-4845-A523-E572A843F82E}" type="presParOf" srcId="{C6B79D2D-3678-4FE9-AB4A-A9AC7F4F4FFE}" destId="{FCB8321E-D3C5-4B94-B176-615F74B88561}" srcOrd="2" destOrd="0" presId="urn:microsoft.com/office/officeart/2005/8/layout/hierarchy2"/>
    <dgm:cxn modelId="{11805D53-E4CB-40B0-8838-5CC2BF225B83}" type="presParOf" srcId="{FCB8321E-D3C5-4B94-B176-615F74B88561}" destId="{DFFE29EF-8CD4-4BF9-B65B-CC34B30E1E38}" srcOrd="0" destOrd="0" presId="urn:microsoft.com/office/officeart/2005/8/layout/hierarchy2"/>
    <dgm:cxn modelId="{FBDABDD3-8884-43A4-871E-60F3966FE057}" type="presParOf" srcId="{C6B79D2D-3678-4FE9-AB4A-A9AC7F4F4FFE}" destId="{734B265E-58B6-4996-AD76-529083FCE199}" srcOrd="3" destOrd="0" presId="urn:microsoft.com/office/officeart/2005/8/layout/hierarchy2"/>
    <dgm:cxn modelId="{C8CDE82B-097E-4B51-8A4A-903F20C0DDD3}" type="presParOf" srcId="{734B265E-58B6-4996-AD76-529083FCE199}" destId="{C35A7FFF-89E1-4E38-BABA-106AE609C9D4}" srcOrd="0" destOrd="0" presId="urn:microsoft.com/office/officeart/2005/8/layout/hierarchy2"/>
    <dgm:cxn modelId="{2BEEE74C-978A-431E-86FC-5800F27C379C}" type="presParOf" srcId="{734B265E-58B6-4996-AD76-529083FCE199}" destId="{7C3AC82D-1FDA-485D-B399-D8511F90273A}" srcOrd="1" destOrd="0" presId="urn:microsoft.com/office/officeart/2005/8/layout/hierarchy2"/>
    <dgm:cxn modelId="{AB3209C7-2160-4D26-88D6-E1B667CC73E4}" type="presParOf" srcId="{C6B79D2D-3678-4FE9-AB4A-A9AC7F4F4FFE}" destId="{6C79F444-BFDD-477E-8E76-2BE98C6801AD}" srcOrd="4" destOrd="0" presId="urn:microsoft.com/office/officeart/2005/8/layout/hierarchy2"/>
    <dgm:cxn modelId="{387D4F27-86F1-4F68-A2AE-B41F6CDAE447}" type="presParOf" srcId="{6C79F444-BFDD-477E-8E76-2BE98C6801AD}" destId="{1C614498-1D6F-4B5B-8943-DF322372A9CE}" srcOrd="0" destOrd="0" presId="urn:microsoft.com/office/officeart/2005/8/layout/hierarchy2"/>
    <dgm:cxn modelId="{B17AE2C4-E2BC-4C74-9C48-331F173A9B30}" type="presParOf" srcId="{C6B79D2D-3678-4FE9-AB4A-A9AC7F4F4FFE}" destId="{67A63DB8-C419-42A4-9FB3-5B1114653EC8}" srcOrd="5" destOrd="0" presId="urn:microsoft.com/office/officeart/2005/8/layout/hierarchy2"/>
    <dgm:cxn modelId="{13FBCF38-C459-43F6-AB2C-89647FF9F1E1}" type="presParOf" srcId="{67A63DB8-C419-42A4-9FB3-5B1114653EC8}" destId="{C8AEC6EC-BC0A-444D-947A-85DE9FB4B673}" srcOrd="0" destOrd="0" presId="urn:microsoft.com/office/officeart/2005/8/layout/hierarchy2"/>
    <dgm:cxn modelId="{AEC92B45-1E39-4F54-B210-8B66A33DE710}" type="presParOf" srcId="{67A63DB8-C419-42A4-9FB3-5B1114653EC8}" destId="{AC66C5EF-5BF8-4F14-9C4C-41C92313985E}" srcOrd="1" destOrd="0" presId="urn:microsoft.com/office/officeart/2005/8/layout/hierarchy2"/>
    <dgm:cxn modelId="{38218F53-1E82-4DBE-96CA-12DC34CD9A6A}" type="presParOf" srcId="{C6B79D2D-3678-4FE9-AB4A-A9AC7F4F4FFE}" destId="{392117C5-B4A7-4F84-BD9C-009A85D326F0}" srcOrd="6" destOrd="0" presId="urn:microsoft.com/office/officeart/2005/8/layout/hierarchy2"/>
    <dgm:cxn modelId="{7944A509-251C-4EB7-9448-37ED2F4BDBB0}" type="presParOf" srcId="{392117C5-B4A7-4F84-BD9C-009A85D326F0}" destId="{21BE4BD0-3C65-452E-AA5A-11BD548E8655}" srcOrd="0" destOrd="0" presId="urn:microsoft.com/office/officeart/2005/8/layout/hierarchy2"/>
    <dgm:cxn modelId="{B3C1ABD5-2F72-4002-9F54-802DB79778BE}" type="presParOf" srcId="{C6B79D2D-3678-4FE9-AB4A-A9AC7F4F4FFE}" destId="{A2CE7C59-606C-43AB-9331-E28F55467396}" srcOrd="7" destOrd="0" presId="urn:microsoft.com/office/officeart/2005/8/layout/hierarchy2"/>
    <dgm:cxn modelId="{2DC37099-B120-4E7C-A0A4-2FFF07065A7C}" type="presParOf" srcId="{A2CE7C59-606C-43AB-9331-E28F55467396}" destId="{CF46AC62-261C-44F1-80D8-8B034085FD83}" srcOrd="0" destOrd="0" presId="urn:microsoft.com/office/officeart/2005/8/layout/hierarchy2"/>
    <dgm:cxn modelId="{FB2A979A-C70A-42C9-86EA-9E3587501F5D}" type="presParOf" srcId="{A2CE7C59-606C-43AB-9331-E28F55467396}" destId="{392EEEDC-A73B-42FC-90AA-6032C911C5BF}" srcOrd="1" destOrd="0" presId="urn:microsoft.com/office/officeart/2005/8/layout/hierarchy2"/>
    <dgm:cxn modelId="{1ECE9162-414F-4211-BADE-77A0884351AE}" type="presParOf" srcId="{C6B79D2D-3678-4FE9-AB4A-A9AC7F4F4FFE}" destId="{7114AF4F-ED45-4A2A-A5FB-C92B1330A021}" srcOrd="8" destOrd="0" presId="urn:microsoft.com/office/officeart/2005/8/layout/hierarchy2"/>
    <dgm:cxn modelId="{34D74F6B-1EB1-4C50-8426-37D507E47545}" type="presParOf" srcId="{7114AF4F-ED45-4A2A-A5FB-C92B1330A021}" destId="{0E6524A9-C099-48F1-B5AF-9AC5072A2BDE}" srcOrd="0" destOrd="0" presId="urn:microsoft.com/office/officeart/2005/8/layout/hierarchy2"/>
    <dgm:cxn modelId="{8C69DDBA-76CE-484A-9B9F-7240911C3F1F}" type="presParOf" srcId="{C6B79D2D-3678-4FE9-AB4A-A9AC7F4F4FFE}" destId="{AFD0D4CE-708A-4BB4-9D75-DBD880C1D484}" srcOrd="9" destOrd="0" presId="urn:microsoft.com/office/officeart/2005/8/layout/hierarchy2"/>
    <dgm:cxn modelId="{8801B8AD-61D5-4C73-ADCF-ECCA36FF6415}" type="presParOf" srcId="{AFD0D4CE-708A-4BB4-9D75-DBD880C1D484}" destId="{5EC35CFD-A78F-415F-9D5C-011C94264ED3}" srcOrd="0" destOrd="0" presId="urn:microsoft.com/office/officeart/2005/8/layout/hierarchy2"/>
    <dgm:cxn modelId="{5513042C-7251-43BA-8B20-A1FA07514B4B}" type="presParOf" srcId="{AFD0D4CE-708A-4BB4-9D75-DBD880C1D484}" destId="{6EF8F848-4C7E-49DF-B592-95A7B7A8A66E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2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 i="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 i="0">
                <a:latin typeface="Arial" charset="0"/>
              </a:defRPr>
            </a:lvl1pPr>
          </a:lstStyle>
          <a:p>
            <a:pPr>
              <a:defRPr/>
            </a:pPr>
            <a:fld id="{0A7FB981-F0CF-4890-B8C0-8ED7B84BA7B7}" type="datetimeFigureOut">
              <a:rPr lang="ru-RU"/>
              <a:pPr>
                <a:defRPr/>
              </a:pPr>
              <a:t>20.12.2018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 i="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 i="0">
                <a:latin typeface="Arial" charset="0"/>
              </a:defRPr>
            </a:lvl1pPr>
          </a:lstStyle>
          <a:p>
            <a:pPr>
              <a:defRPr/>
            </a:pPr>
            <a:fld id="{3F0AF095-3BBC-4346-8213-13824920AF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428310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>
              <a:ea typeface="맑은 고딕" pitchFamily="34" charset="-127"/>
            </a:endParaRPr>
          </a:p>
        </p:txBody>
      </p:sp>
      <p:sp>
        <p:nvSpPr>
          <p:cNvPr id="3277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1000" b="1">
                <a:solidFill>
                  <a:srgbClr val="DAFBFE"/>
                </a:solidFill>
                <a:latin typeface="-윤고딕140" pitchFamily="18" charset="-127"/>
                <a:ea typeface="-윤고딕140" pitchFamily="18" charset="-127"/>
              </a:defRPr>
            </a:lvl1pPr>
            <a:lvl2pPr marL="742950" indent="-285750">
              <a:defRPr kumimoji="1" sz="1000" b="1">
                <a:solidFill>
                  <a:srgbClr val="DAFBFE"/>
                </a:solidFill>
                <a:latin typeface="-윤고딕140" pitchFamily="18" charset="-127"/>
                <a:ea typeface="-윤고딕140" pitchFamily="18" charset="-127"/>
              </a:defRPr>
            </a:lvl2pPr>
            <a:lvl3pPr marL="1143000" indent="-228600">
              <a:defRPr kumimoji="1" sz="1000" b="1">
                <a:solidFill>
                  <a:srgbClr val="DAFBFE"/>
                </a:solidFill>
                <a:latin typeface="-윤고딕140" pitchFamily="18" charset="-127"/>
                <a:ea typeface="-윤고딕140" pitchFamily="18" charset="-127"/>
              </a:defRPr>
            </a:lvl3pPr>
            <a:lvl4pPr marL="1600200" indent="-228600">
              <a:defRPr kumimoji="1" sz="1000" b="1">
                <a:solidFill>
                  <a:srgbClr val="DAFBFE"/>
                </a:solidFill>
                <a:latin typeface="-윤고딕140" pitchFamily="18" charset="-127"/>
                <a:ea typeface="-윤고딕140" pitchFamily="18" charset="-127"/>
              </a:defRPr>
            </a:lvl4pPr>
            <a:lvl5pPr marL="2057400" indent="-228600">
              <a:defRPr kumimoji="1" sz="1000" b="1">
                <a:solidFill>
                  <a:srgbClr val="DAFBFE"/>
                </a:solidFill>
                <a:latin typeface="-윤고딕140" pitchFamily="18" charset="-127"/>
                <a:ea typeface="-윤고딕140" pitchFamily="18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rgbClr val="DAFBFE"/>
                </a:solidFill>
                <a:latin typeface="-윤고딕140" pitchFamily="18" charset="-127"/>
                <a:ea typeface="-윤고딕140" pitchFamily="18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rgbClr val="DAFBFE"/>
                </a:solidFill>
                <a:latin typeface="-윤고딕140" pitchFamily="18" charset="-127"/>
                <a:ea typeface="-윤고딕140" pitchFamily="18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rgbClr val="DAFBFE"/>
                </a:solidFill>
                <a:latin typeface="-윤고딕140" pitchFamily="18" charset="-127"/>
                <a:ea typeface="-윤고딕140" pitchFamily="18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rgbClr val="DAFBFE"/>
                </a:solidFill>
                <a:latin typeface="-윤고딕140" pitchFamily="18" charset="-127"/>
                <a:ea typeface="-윤고딕140" pitchFamily="18" charset="-127"/>
              </a:defRPr>
            </a:lvl9pPr>
          </a:lstStyle>
          <a:p>
            <a:fld id="{BB5FED96-41D9-4194-8747-E77F002E1D15}" type="slidenum">
              <a:rPr lang="ru-RU" altLang="ru-RU" sz="1200"/>
              <a:pPr/>
              <a:t>22</a:t>
            </a:fld>
            <a:endParaRPr lang="ru-RU" altLang="ru-RU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>
              <a:ea typeface="맑은 고딕" pitchFamily="34" charset="-127"/>
            </a:endParaRPr>
          </a:p>
        </p:txBody>
      </p:sp>
      <p:sp>
        <p:nvSpPr>
          <p:cNvPr id="4813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1000" b="1">
                <a:solidFill>
                  <a:srgbClr val="DAFBFE"/>
                </a:solidFill>
                <a:latin typeface="-윤고딕140" pitchFamily="18" charset="-127"/>
                <a:ea typeface="-윤고딕140" pitchFamily="18" charset="-127"/>
              </a:defRPr>
            </a:lvl1pPr>
            <a:lvl2pPr marL="742950" indent="-285750">
              <a:defRPr kumimoji="1" sz="1000" b="1">
                <a:solidFill>
                  <a:srgbClr val="DAFBFE"/>
                </a:solidFill>
                <a:latin typeface="-윤고딕140" pitchFamily="18" charset="-127"/>
                <a:ea typeface="-윤고딕140" pitchFamily="18" charset="-127"/>
              </a:defRPr>
            </a:lvl2pPr>
            <a:lvl3pPr marL="1143000" indent="-228600">
              <a:defRPr kumimoji="1" sz="1000" b="1">
                <a:solidFill>
                  <a:srgbClr val="DAFBFE"/>
                </a:solidFill>
                <a:latin typeface="-윤고딕140" pitchFamily="18" charset="-127"/>
                <a:ea typeface="-윤고딕140" pitchFamily="18" charset="-127"/>
              </a:defRPr>
            </a:lvl3pPr>
            <a:lvl4pPr marL="1600200" indent="-228600">
              <a:defRPr kumimoji="1" sz="1000" b="1">
                <a:solidFill>
                  <a:srgbClr val="DAFBFE"/>
                </a:solidFill>
                <a:latin typeface="-윤고딕140" pitchFamily="18" charset="-127"/>
                <a:ea typeface="-윤고딕140" pitchFamily="18" charset="-127"/>
              </a:defRPr>
            </a:lvl4pPr>
            <a:lvl5pPr marL="2057400" indent="-228600">
              <a:defRPr kumimoji="1" sz="1000" b="1">
                <a:solidFill>
                  <a:srgbClr val="DAFBFE"/>
                </a:solidFill>
                <a:latin typeface="-윤고딕140" pitchFamily="18" charset="-127"/>
                <a:ea typeface="-윤고딕140" pitchFamily="18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rgbClr val="DAFBFE"/>
                </a:solidFill>
                <a:latin typeface="-윤고딕140" pitchFamily="18" charset="-127"/>
                <a:ea typeface="-윤고딕140" pitchFamily="18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rgbClr val="DAFBFE"/>
                </a:solidFill>
                <a:latin typeface="-윤고딕140" pitchFamily="18" charset="-127"/>
                <a:ea typeface="-윤고딕140" pitchFamily="18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rgbClr val="DAFBFE"/>
                </a:solidFill>
                <a:latin typeface="-윤고딕140" pitchFamily="18" charset="-127"/>
                <a:ea typeface="-윤고딕140" pitchFamily="18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rgbClr val="DAFBFE"/>
                </a:solidFill>
                <a:latin typeface="-윤고딕140" pitchFamily="18" charset="-127"/>
                <a:ea typeface="-윤고딕140" pitchFamily="18" charset="-127"/>
              </a:defRPr>
            </a:lvl9pPr>
          </a:lstStyle>
          <a:p>
            <a:fld id="{0182798B-972A-4CDF-B72B-F73FD7D22476}" type="slidenum">
              <a:rPr lang="ru-RU" altLang="ru-RU" sz="1200"/>
              <a:pPr/>
              <a:t>34</a:t>
            </a:fld>
            <a:endParaRPr lang="ru-RU" altLang="ru-RU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F0AF095-3BBC-4346-8213-13824920AFB1}" type="slidenum">
              <a:rPr lang="ru-RU" smtClean="0"/>
              <a:pPr>
                <a:defRPr/>
              </a:pPr>
              <a:t>39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96560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b="0" i="0">
              <a:solidFill>
                <a:prstClr val="white"/>
              </a:solidFill>
              <a:latin typeface="Times New Roman" pitchFamily="18" charset="0"/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42EB2326-745D-4953-935F-E3B2488213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CD7D0F-055C-4876-B9C7-7852C47213FC}" type="slidenum">
              <a:rPr lang="es-ES" smtClean="0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78B884-A68B-4095-B6DD-0A3363455424}" type="slidenum">
              <a:rPr lang="es-ES" smtClean="0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1D07A54-C340-42A5-86B7-41DB9F1BDC4E}" type="slidenum">
              <a:rPr lang="es-ES" smtClean="0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endParaRPr lang="es-ES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fld id="{12FBFE0C-08C7-46A2-9F56-CE1687866EDE}" type="slidenum">
              <a:rPr lang="es-ES" smtClean="0"/>
              <a:pPr>
                <a:defRPr/>
              </a:pPr>
              <a:t>‹#›</a:t>
            </a:fld>
            <a:endParaRPr lang="es-ES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endParaRPr lang="es-ES"/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pPr>
              <a:defRPr/>
            </a:pPr>
            <a:fld id="{40A18BD5-EBC9-4CC0-B7E9-99AA20D154E2}" type="slidenum">
              <a:rPr lang="es-ES" smtClean="0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128CBC-035F-496D-8256-627D1ADA1B51}" type="slidenum">
              <a:rPr lang="es-ES" smtClean="0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8FA076-5C84-4309-A117-F8712151640B}" type="slidenum">
              <a:rPr lang="es-ES" smtClean="0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4B9061-024D-46B3-963E-92313675998B}" type="slidenum">
              <a:rPr lang="es-ES" smtClean="0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FD1C2D-2BA4-4DB2-920C-9B5819CCC944}" type="slidenum">
              <a:rPr lang="es-ES" smtClean="0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5930FA-8593-4613-B09F-897099D1F0DF}" type="slidenum">
              <a:rPr lang="es-ES" smtClean="0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9F4158AD-AE0D-43D8-93B2-A97560CDF47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Заголовок и текст над объек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E5A413-25B8-4D47-BF6F-B9047152A547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b="0" i="0">
              <a:solidFill>
                <a:prstClr val="black"/>
              </a:solidFill>
              <a:latin typeface="Times New Roman" pitchFamily="18" charset="0"/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18A4F782-43EC-4FBE-9547-879E20DD1C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9FB45A51-A7BF-4290-8CDD-4EEDE71338A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b="0" i="0">
              <a:solidFill>
                <a:prstClr val="black"/>
              </a:solidFill>
              <a:latin typeface="Times New Roman" pitchFamily="18" charset="0"/>
            </a:endParaRPr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E3E62AC4-F0B6-4539-88FB-6B4565F5EE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B149DA8F-681F-46AC-87FF-25A24EDB198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49607EE3-7622-489B-8118-8369BAEA24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50379DC6-A3AA-473D-A77A-4571438F743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1A6E313A-DC8A-4589-88D3-52C524C0A26C}" type="slidenum">
              <a:rPr lang="es-ES" smtClean="0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12" Type="http://schemas.openxmlformats.org/officeDocument/2006/relationships/slideLayout" Target="../slideLayouts/slideLayout20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11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3.xml"/><Relationship Id="rId10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2.xml"/><Relationship Id="rId9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99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b="0" i="0">
              <a:solidFill>
                <a:prstClr val="black"/>
              </a:solidFill>
              <a:latin typeface="Times New Roman" pitchFamily="18" charset="0"/>
            </a:endParaRPr>
          </a:p>
        </p:txBody>
      </p:sp>
      <p:sp>
        <p:nvSpPr>
          <p:cNvPr id="14341" name="Текст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kumimoji="0" sz="1200" b="0" i="0">
                <a:solidFill>
                  <a:srgbClr val="F0A22E">
                    <a:shade val="75000"/>
                  </a:srgbClr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kumimoji="0" sz="1200" b="0" i="0">
                <a:solidFill>
                  <a:srgbClr val="F0A22E">
                    <a:shade val="75000"/>
                  </a:srgbClr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kumimoji="0" sz="1200" b="0" i="0">
                <a:solidFill>
                  <a:srgbClr val="F0A22E">
                    <a:shade val="75000"/>
                  </a:srgbClr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C4E77EB3-41BD-4F2D-97D5-49DBA2A7A14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b="0" i="0">
              <a:solidFill>
                <a:prstClr val="black"/>
              </a:solidFill>
              <a:latin typeface="Times New Roman" pitchFamily="18" charset="0"/>
            </a:endParaRPr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b="0" i="0">
              <a:solidFill>
                <a:prstClr val="black"/>
              </a:solidFill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C4E77EB3-41BD-4F2D-97D5-49DBA2A7A14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02" r:id="rId1"/>
    <p:sldLayoutId id="2147484403" r:id="rId2"/>
    <p:sldLayoutId id="2147484404" r:id="rId3"/>
    <p:sldLayoutId id="2147484405" r:id="rId4"/>
    <p:sldLayoutId id="2147484406" r:id="rId5"/>
    <p:sldLayoutId id="2147484407" r:id="rId6"/>
    <p:sldLayoutId id="2147484408" r:id="rId7"/>
    <p:sldLayoutId id="2147484409" r:id="rId8"/>
    <p:sldLayoutId id="2147484410" r:id="rId9"/>
    <p:sldLayoutId id="2147484411" r:id="rId10"/>
    <p:sldLayoutId id="2147484412" r:id="rId11"/>
    <p:sldLayoutId id="2147484413" r:id="rId12"/>
  </p:sldLayoutIdLst>
  <p:transition>
    <p:pull dir="u"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5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5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5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5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1.xml.rels><?xml version="1.0" encoding="UTF-8" standalone="yes"?>
<Relationships xmlns="http://schemas.openxmlformats.org/package/2006/relationships"><Relationship Id="rId3" Type="http://schemas.openxmlformats.org/officeDocument/2006/relationships/hyperlink" Target="http://10mkb.ru/articles.php-path=base-block16-block1-block2.htm" TargetMode="External"/><Relationship Id="rId2" Type="http://schemas.openxmlformats.org/officeDocument/2006/relationships/hyperlink" Target="http://10mkb.ru/articles.php-path=base-block16-block1-block1.htm" TargetMode="External"/><Relationship Id="rId1" Type="http://schemas.openxmlformats.org/officeDocument/2006/relationships/slideLayout" Target="../slideLayouts/slideLayout15.xml"/><Relationship Id="rId6" Type="http://schemas.openxmlformats.org/officeDocument/2006/relationships/hyperlink" Target="http://10mkb.ru/articles.php-path=base-block16-block1-block5.htm" TargetMode="External"/><Relationship Id="rId5" Type="http://schemas.openxmlformats.org/officeDocument/2006/relationships/hyperlink" Target="http://10mkb.ru/articles.php-path=base-block16-block1-block4.htm" TargetMode="External"/><Relationship Id="rId4" Type="http://schemas.openxmlformats.org/officeDocument/2006/relationships/hyperlink" Target="http://10mkb.ru/articles.php-path=base-block16-block1-block3.htm" TargetMode="Externa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b="1" dirty="0" smtClean="0">
                <a:solidFill>
                  <a:schemeClr val="tx1"/>
                </a:solidFill>
                <a:latin typeface="Georgia" pitchFamily="18" charset="0"/>
              </a:rPr>
              <a:t>ГБУ РЯЗАНСКОЙ ОБЛАСТИ </a:t>
            </a:r>
            <a:br>
              <a:rPr lang="ru-RU" sz="2800" b="1" dirty="0" smtClean="0">
                <a:solidFill>
                  <a:schemeClr val="tx1"/>
                </a:solidFill>
                <a:latin typeface="Georgia" pitchFamily="18" charset="0"/>
              </a:rPr>
            </a:br>
            <a:r>
              <a:rPr lang="ru-RU" sz="2800" b="1" dirty="0" smtClean="0">
                <a:solidFill>
                  <a:schemeClr val="tx1"/>
                </a:solidFill>
                <a:latin typeface="Georgia" pitchFamily="18" charset="0"/>
              </a:rPr>
              <a:t>«ЦМП МАИТ»</a:t>
            </a:r>
            <a:br>
              <a:rPr lang="ru-RU" sz="2800" b="1" dirty="0" smtClean="0">
                <a:solidFill>
                  <a:schemeClr val="tx1"/>
                </a:solidFill>
                <a:latin typeface="Georgia" pitchFamily="18" charset="0"/>
              </a:rPr>
            </a:br>
            <a:endParaRPr lang="ru-RU" sz="2800" b="1" dirty="0" smtClean="0">
              <a:solidFill>
                <a:schemeClr val="tx1"/>
              </a:solidFill>
              <a:latin typeface="Georgia" pitchFamily="18" charset="0"/>
            </a:endParaRPr>
          </a:p>
        </p:txBody>
      </p:sp>
      <p:pic>
        <p:nvPicPr>
          <p:cNvPr id="24578" name="Rectangle 2"/>
          <p:cNvPicPr>
            <a:picLocks noGrp="1" noChangeArrowheads="1"/>
          </p:cNvPicPr>
          <p:nvPr>
            <p:ph type="body" sz="half" idx="1"/>
          </p:nvPr>
        </p:nvPicPr>
        <p:blipFill>
          <a:blip r:embed="rId2"/>
          <a:stretch>
            <a:fillRect/>
          </a:stretch>
        </p:blipFill>
        <p:spPr>
          <a:xfrm>
            <a:off x="755576" y="1600200"/>
            <a:ext cx="7848872" cy="2548880"/>
          </a:xfrm>
          <a:solidFill>
            <a:schemeClr val="bg1"/>
          </a:solidFill>
        </p:spPr>
      </p:pic>
      <p:sp>
        <p:nvSpPr>
          <p:cNvPr id="24579" name="Rectangle 5"/>
          <p:cNvSpPr>
            <a:spLocks noGrp="1"/>
          </p:cNvSpPr>
          <p:nvPr>
            <p:ph sz="half" idx="2"/>
          </p:nvPr>
        </p:nvSpPr>
        <p:spPr>
          <a:xfrm>
            <a:off x="457200" y="4797425"/>
            <a:ext cx="8507413" cy="1800225"/>
          </a:xfrm>
        </p:spPr>
        <p:txBody>
          <a:bodyPr>
            <a:normAutofit/>
          </a:bodyPr>
          <a:lstStyle/>
          <a:p>
            <a:pPr algn="r">
              <a:buFontTx/>
              <a:buNone/>
            </a:pPr>
            <a:endParaRPr lang="ru-RU" sz="1800" b="1" i="1" dirty="0" smtClean="0">
              <a:solidFill>
                <a:schemeClr val="bg1"/>
              </a:solidFill>
            </a:endParaRPr>
          </a:p>
          <a:p>
            <a:pPr algn="r">
              <a:buFontTx/>
              <a:buNone/>
            </a:pPr>
            <a:r>
              <a:rPr lang="ru-RU" sz="1800" b="1" i="1" dirty="0" smtClean="0">
                <a:solidFill>
                  <a:schemeClr val="bg1"/>
                </a:solidFill>
              </a:rPr>
              <a:t>ГБУ</a:t>
            </a:r>
          </a:p>
          <a:p>
            <a:pPr algn="r">
              <a:buFontTx/>
              <a:buNone/>
            </a:pPr>
            <a:endParaRPr lang="ru-RU" sz="1800" b="1" i="1" dirty="0" smtClean="0"/>
          </a:p>
          <a:p>
            <a:pPr algn="r">
              <a:buFontTx/>
              <a:buNone/>
            </a:pPr>
            <a:endParaRPr lang="ru-RU" sz="1800" b="1" i="1" dirty="0"/>
          </a:p>
          <a:p>
            <a:pPr algn="r">
              <a:buFontTx/>
              <a:buNone/>
            </a:pPr>
            <a:r>
              <a:rPr lang="ru-RU" sz="1800" b="1" i="1" dirty="0" smtClean="0"/>
              <a:t>Ирина Ивановна Кобзарь</a:t>
            </a:r>
          </a:p>
          <a:p>
            <a:pPr algn="r">
              <a:lnSpc>
                <a:spcPct val="80000"/>
              </a:lnSpc>
            </a:pPr>
            <a:endParaRPr lang="ru-RU" sz="1800" dirty="0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2843808" y="4365104"/>
            <a:ext cx="3384376" cy="792088"/>
          </a:xfrm>
          <a:prstGeom prst="rect">
            <a:avLst/>
          </a:prstGeom>
          <a:solidFill>
            <a:srgbClr val="CC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i="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2018 г.</a:t>
            </a:r>
            <a:endParaRPr lang="ru-RU" sz="3600" i="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7501305"/>
      </p:ext>
    </p:extLst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07504" y="548681"/>
            <a:ext cx="9139932" cy="53611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ctr" latinLnBrk="1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ru-RU" sz="2400" i="0" kern="0" dirty="0">
                <a:latin typeface="Times New Roman" pitchFamily="18" charset="0"/>
                <a:cs typeface="Times New Roman" pitchFamily="18" charset="0"/>
              </a:rPr>
              <a:t>Информация формируется по 6 разделам</a:t>
            </a:r>
          </a:p>
          <a:p>
            <a:pPr marL="342900" indent="-342900" algn="just" latinLnBrk="1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ru-RU" sz="2400" i="0" kern="0" dirty="0" smtClean="0">
                <a:latin typeface="Times New Roman" pitchFamily="18" charset="0"/>
                <a:cs typeface="Times New Roman" pitchFamily="18" charset="0"/>
              </a:rPr>
              <a:t>Дети </a:t>
            </a:r>
            <a:r>
              <a:rPr lang="ru-RU" sz="2400" i="0" kern="0" dirty="0">
                <a:latin typeface="Times New Roman" pitchFamily="18" charset="0"/>
                <a:cs typeface="Times New Roman" pitchFamily="18" charset="0"/>
              </a:rPr>
              <a:t>(0-14 лет включительно) - 1000, 1001, 1002, </a:t>
            </a:r>
            <a:r>
              <a:rPr lang="ru-RU" sz="2400" b="0" kern="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kern="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1003</a:t>
            </a:r>
            <a:r>
              <a:rPr lang="ru-RU" sz="2800" kern="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i="0" kern="0" dirty="0" smtClean="0">
                <a:latin typeface="Times New Roman" pitchFamily="18" charset="0"/>
                <a:cs typeface="Times New Roman" pitchFamily="18" charset="0"/>
              </a:rPr>
              <a:t>1100</a:t>
            </a:r>
            <a:r>
              <a:rPr lang="ru-RU" sz="2400" i="0" kern="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342900" indent="-342900" algn="just" latinLnBrk="1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ru-RU" sz="2400" i="0" kern="0" dirty="0">
                <a:latin typeface="Times New Roman" pitchFamily="18" charset="0"/>
                <a:cs typeface="Times New Roman" pitchFamily="18" charset="0"/>
              </a:rPr>
              <a:t>   Дети первого года жизни - 1500, 1600, 1650, 1700, 1800, </a:t>
            </a:r>
          </a:p>
          <a:p>
            <a:pPr marL="342900" indent="-342900" algn="just" latinLnBrk="1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ru-RU" sz="2400" i="0" kern="0" dirty="0">
                <a:latin typeface="Times New Roman" pitchFamily="18" charset="0"/>
                <a:cs typeface="Times New Roman" pitchFamily="18" charset="0"/>
              </a:rPr>
              <a:t>                                                 1900;</a:t>
            </a:r>
          </a:p>
          <a:p>
            <a:pPr marL="342900" indent="-342900" algn="just" latinLnBrk="1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ru-RU" sz="2400" i="0" kern="0" dirty="0">
                <a:latin typeface="Times New Roman" pitchFamily="18" charset="0"/>
                <a:cs typeface="Times New Roman" pitchFamily="18" charset="0"/>
              </a:rPr>
              <a:t>   Дети (15-17 лет включительно)</a:t>
            </a:r>
            <a:r>
              <a:rPr lang="en-US" sz="2400" i="0" kern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0" kern="0" dirty="0">
                <a:latin typeface="Times New Roman" pitchFamily="18" charset="0"/>
                <a:cs typeface="Times New Roman" pitchFamily="18" charset="0"/>
              </a:rPr>
              <a:t>- 2000, 2001, </a:t>
            </a:r>
            <a:r>
              <a:rPr lang="ru-RU" sz="2800" kern="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2003</a:t>
            </a:r>
            <a:r>
              <a:rPr lang="ru-RU" sz="2800" kern="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i="0" kern="0" dirty="0" smtClean="0">
                <a:latin typeface="Times New Roman" pitchFamily="18" charset="0"/>
                <a:cs typeface="Times New Roman" pitchFamily="18" charset="0"/>
              </a:rPr>
              <a:t>2100</a:t>
            </a:r>
            <a:r>
              <a:rPr lang="ru-RU" sz="2400" i="0" kern="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342900" indent="-342900" algn="just" latinLnBrk="1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ru-RU" sz="2400" i="0" kern="0" dirty="0">
                <a:latin typeface="Times New Roman" pitchFamily="18" charset="0"/>
                <a:cs typeface="Times New Roman" pitchFamily="18" charset="0"/>
              </a:rPr>
              <a:t>   Взрослые (18 лет и более) - 3000, 3002, </a:t>
            </a:r>
            <a:r>
              <a:rPr lang="ru-RU" sz="2800" kern="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3003</a:t>
            </a:r>
            <a:r>
              <a:rPr lang="ru-RU" sz="2800" kern="0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2400" b="0" kern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0" kern="0" dirty="0" smtClean="0">
                <a:latin typeface="Times New Roman" pitchFamily="18" charset="0"/>
                <a:cs typeface="Times New Roman" pitchFamily="18" charset="0"/>
              </a:rPr>
              <a:t>3100</a:t>
            </a:r>
            <a:r>
              <a:rPr lang="ru-RU" sz="2400" i="0" kern="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342900" indent="-342900" algn="just" latinLnBrk="1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ru-RU" sz="2400" i="0" kern="0" dirty="0">
                <a:latin typeface="Times New Roman" pitchFamily="18" charset="0"/>
                <a:cs typeface="Times New Roman" pitchFamily="18" charset="0"/>
              </a:rPr>
              <a:t>   Взрослые  старше  трудоспособного  возраста  </a:t>
            </a:r>
          </a:p>
          <a:p>
            <a:pPr marL="342900" indent="-342900" algn="just" latinLnBrk="1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ru-RU" sz="2400" i="0" kern="0" dirty="0">
                <a:latin typeface="Times New Roman" pitchFamily="18" charset="0"/>
                <a:cs typeface="Times New Roman" pitchFamily="18" charset="0"/>
              </a:rPr>
              <a:t>   (с  55 лет  у женщин и 60 лет у мужчин) - 4000, 4001, </a:t>
            </a:r>
            <a:r>
              <a:rPr lang="ru-RU" sz="2800" kern="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4003</a:t>
            </a:r>
            <a:r>
              <a:rPr lang="ru-RU" sz="2800" kern="0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2400" b="0" kern="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342900" indent="-342900" algn="just" latinLnBrk="1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ru-RU" sz="2400" i="0" kern="0" dirty="0" smtClean="0">
                <a:latin typeface="Times New Roman" pitchFamily="18" charset="0"/>
                <a:cs typeface="Times New Roman" pitchFamily="18" charset="0"/>
              </a:rPr>
              <a:t>4100</a:t>
            </a:r>
            <a:r>
              <a:rPr lang="ru-RU" sz="2400" i="0" kern="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342900" indent="-342900" algn="just" latinLnBrk="1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ru-RU" sz="2400" i="0" kern="0" dirty="0">
                <a:latin typeface="Times New Roman" pitchFamily="18" charset="0"/>
                <a:cs typeface="Times New Roman" pitchFamily="18" charset="0"/>
              </a:rPr>
              <a:t>   Диспансеризация студентов высших учебных </a:t>
            </a:r>
            <a:r>
              <a:rPr lang="ru-RU" sz="2400" i="0" kern="0" dirty="0" err="1">
                <a:latin typeface="Times New Roman" pitchFamily="18" charset="0"/>
                <a:cs typeface="Times New Roman" pitchFamily="18" charset="0"/>
              </a:rPr>
              <a:t>заведе</a:t>
            </a:r>
            <a:r>
              <a:rPr lang="ru-RU" sz="2400" i="0" kern="0" dirty="0">
                <a:latin typeface="Times New Roman" pitchFamily="18" charset="0"/>
                <a:cs typeface="Times New Roman" pitchFamily="18" charset="0"/>
              </a:rPr>
              <a:t>-</a:t>
            </a:r>
          </a:p>
          <a:p>
            <a:pPr marL="342900" indent="-342900" algn="just" latinLnBrk="1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ru-RU" sz="2400" i="0" kern="0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400" i="0" kern="0" dirty="0" err="1">
                <a:latin typeface="Times New Roman" pitchFamily="18" charset="0"/>
                <a:cs typeface="Times New Roman" pitchFamily="18" charset="0"/>
              </a:rPr>
              <a:t>ний</a:t>
            </a:r>
            <a:r>
              <a:rPr lang="ru-RU" sz="2400" i="0" kern="0" dirty="0">
                <a:latin typeface="Times New Roman" pitchFamily="18" charset="0"/>
                <a:cs typeface="Times New Roman" pitchFamily="18" charset="0"/>
              </a:rPr>
              <a:t> - 5000, </a:t>
            </a:r>
            <a:r>
              <a:rPr lang="ru-RU" sz="2400" i="0" kern="0" dirty="0" smtClean="0">
                <a:latin typeface="Times New Roman" pitchFamily="18" charset="0"/>
                <a:cs typeface="Times New Roman" pitchFamily="18" charset="0"/>
              </a:rPr>
              <a:t>5100.    </a:t>
            </a:r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3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3850" y="620713"/>
            <a:ext cx="8534400" cy="1223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794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0825" y="1989138"/>
            <a:ext cx="8515350" cy="143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9" name="Прямая соединительная линия 8"/>
          <p:cNvCxnSpPr/>
          <p:nvPr/>
        </p:nvCxnSpPr>
        <p:spPr>
          <a:xfrm>
            <a:off x="250825" y="2708275"/>
            <a:ext cx="85344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3796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0825" y="3429000"/>
            <a:ext cx="8518525" cy="1223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1" name="Прямая соединительная линия 10"/>
          <p:cNvCxnSpPr/>
          <p:nvPr/>
        </p:nvCxnSpPr>
        <p:spPr>
          <a:xfrm>
            <a:off x="250825" y="3429000"/>
            <a:ext cx="85344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Овал 11"/>
          <p:cNvSpPr/>
          <p:nvPr/>
        </p:nvSpPr>
        <p:spPr>
          <a:xfrm>
            <a:off x="5076825" y="2852738"/>
            <a:ext cx="2736850" cy="373062"/>
          </a:xfrm>
          <a:prstGeom prst="ellipse">
            <a:avLst/>
          </a:prstGeom>
          <a:solidFill>
            <a:schemeClr val="accent1">
              <a:alpha val="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800" b="0" i="0">
              <a:solidFill>
                <a:prstClr val="white"/>
              </a:solidFill>
            </a:endParaRPr>
          </a:p>
        </p:txBody>
      </p:sp>
      <p:pic>
        <p:nvPicPr>
          <p:cNvPr id="33799" name="Picture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79388" y="4724400"/>
            <a:ext cx="8610600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4" name="Прямая соединительная линия 13"/>
          <p:cNvCxnSpPr/>
          <p:nvPr/>
        </p:nvCxnSpPr>
        <p:spPr>
          <a:xfrm>
            <a:off x="250825" y="4652963"/>
            <a:ext cx="85344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801" name="Oval 11"/>
          <p:cNvSpPr>
            <a:spLocks noChangeArrowheads="1"/>
          </p:cNvSpPr>
          <p:nvPr/>
        </p:nvSpPr>
        <p:spPr bwMode="auto">
          <a:xfrm>
            <a:off x="0" y="5805488"/>
            <a:ext cx="9144000" cy="1052512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400" i="0">
                <a:solidFill>
                  <a:prstClr val="black"/>
                </a:solidFill>
                <a:latin typeface="Arial" charset="0"/>
              </a:rPr>
              <a:t>Данные таблиц 1000, 2000, 3000, 4000 (число заболеваний) всегда больше данных, показанных </a:t>
            </a:r>
          </a:p>
          <a:p>
            <a:pPr algn="ctr"/>
            <a:r>
              <a:rPr lang="ru-RU" sz="1400" i="0">
                <a:solidFill>
                  <a:prstClr val="black"/>
                </a:solidFill>
                <a:latin typeface="Arial" charset="0"/>
              </a:rPr>
              <a:t>в таблицах 1001, 2001, 3002, 4001(число физических лиц, имеющих заболевания) за счет того,</a:t>
            </a:r>
          </a:p>
          <a:p>
            <a:pPr algn="ctr"/>
            <a:r>
              <a:rPr lang="ru-RU" sz="1400" i="0">
                <a:solidFill>
                  <a:prstClr val="black"/>
                </a:solidFill>
                <a:latin typeface="Arial" charset="0"/>
              </a:rPr>
              <a:t> что у одного человека могут быть зарегистрировано два и более заболевания</a:t>
            </a:r>
          </a:p>
        </p:txBody>
      </p:sp>
    </p:spTree>
    <p:extLst>
      <p:ext uri="{BB962C8B-B14F-4D97-AF65-F5344CB8AC3E}">
        <p14:creationId xmlns:p14="http://schemas.microsoft.com/office/powerpoint/2010/main" val="20017661"/>
      </p:ext>
    </p:extLst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Заголовок 1"/>
          <p:cNvSpPr>
            <a:spLocks noGrp="1"/>
          </p:cNvSpPr>
          <p:nvPr>
            <p:ph type="title" idx="4294967295"/>
          </p:nvPr>
        </p:nvSpPr>
        <p:spPr>
          <a:xfrm>
            <a:off x="882650" y="214313"/>
            <a:ext cx="8261350" cy="1774825"/>
          </a:xfrm>
          <a:solidFill>
            <a:srgbClr val="009999"/>
          </a:solidFill>
          <a:ln w="25400" cap="flat" algn="ctr">
            <a:solidFill>
              <a:schemeClr val="bg1"/>
            </a:solidFill>
          </a:ln>
        </p:spPr>
        <p:txBody>
          <a:bodyPr>
            <a:normAutofit fontScale="90000"/>
          </a:bodyPr>
          <a:lstStyle/>
          <a:p>
            <a:pPr eaLnBrk="1" hangingPunct="1"/>
            <a:r>
              <a:rPr lang="ru-RU" sz="2000" b="1" smtClean="0">
                <a:solidFill>
                  <a:schemeClr val="bg1"/>
                </a:solidFill>
              </a:rPr>
              <a:t>Табл.1001</a:t>
            </a:r>
            <a:r>
              <a:rPr lang="ru-RU" sz="2000" smtClean="0">
                <a:solidFill>
                  <a:schemeClr val="bg1"/>
                </a:solidFill>
              </a:rPr>
              <a:t/>
            </a:r>
            <a:br>
              <a:rPr lang="ru-RU" sz="2000" smtClean="0">
                <a:solidFill>
                  <a:schemeClr val="bg1"/>
                </a:solidFill>
              </a:rPr>
            </a:br>
            <a:r>
              <a:rPr lang="ru-RU" sz="2000" smtClean="0">
                <a:solidFill>
                  <a:schemeClr val="bg1"/>
                </a:solidFill>
              </a:rPr>
              <a:t>Число физических лиц зарегистрированных пациентов – всего (1),</a:t>
            </a:r>
            <a:br>
              <a:rPr lang="ru-RU" sz="2000" smtClean="0">
                <a:solidFill>
                  <a:schemeClr val="bg1"/>
                </a:solidFill>
              </a:rPr>
            </a:br>
            <a:r>
              <a:rPr lang="ru-RU" sz="2000" smtClean="0">
                <a:solidFill>
                  <a:schemeClr val="bg1"/>
                </a:solidFill>
              </a:rPr>
              <a:t>из них с диагнозом, установленным впервые в жизни (2),</a:t>
            </a:r>
            <a:br>
              <a:rPr lang="ru-RU" sz="2000" smtClean="0">
                <a:solidFill>
                  <a:schemeClr val="bg1"/>
                </a:solidFill>
              </a:rPr>
            </a:br>
            <a:r>
              <a:rPr lang="ru-RU" sz="2000" smtClean="0">
                <a:solidFill>
                  <a:schemeClr val="bg1"/>
                </a:solidFill>
              </a:rPr>
              <a:t>состоит под диспансерным наблюдением на конец отчетного года (из гр. 15, стр. 1.0) (3)</a:t>
            </a:r>
            <a:br>
              <a:rPr lang="ru-RU" sz="2000" smtClean="0">
                <a:solidFill>
                  <a:schemeClr val="bg1"/>
                </a:solidFill>
              </a:rPr>
            </a:br>
            <a:endParaRPr lang="ru-RU" sz="2000" smtClean="0">
              <a:solidFill>
                <a:schemeClr val="bg1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4294967295"/>
          </p:nvPr>
        </p:nvGraphicFramePr>
        <p:xfrm>
          <a:off x="0" y="191928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05719864"/>
      </p:ext>
    </p:extLst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260648"/>
            <a:ext cx="8363272" cy="5865515"/>
          </a:xfrm>
          <a:solidFill>
            <a:schemeClr val="bg1"/>
          </a:solidFill>
        </p:spPr>
        <p:txBody>
          <a:bodyPr/>
          <a:lstStyle/>
          <a:p>
            <a:pPr marL="0" lvl="0" indent="0" eaLnBrk="1" latinLnBrk="1" hangingPunct="1">
              <a:spcBef>
                <a:spcPct val="0"/>
              </a:spcBef>
              <a:buNone/>
            </a:pPr>
            <a:r>
              <a:rPr kumimoji="1" lang="ru-RU" altLang="ru-RU" sz="2800" b="1" kern="1200" dirty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              Таблицы </a:t>
            </a:r>
            <a:r>
              <a:rPr kumimoji="1" lang="ru-RU" altLang="ru-RU" sz="2800" b="1" kern="1200" dirty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1000, 2000, 3000, 4000 </a:t>
            </a:r>
            <a:br>
              <a:rPr kumimoji="1" lang="ru-RU" altLang="ru-RU" sz="2800" b="1" kern="1200" dirty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</a:br>
            <a:r>
              <a:rPr kumimoji="1" lang="ru-RU" altLang="ru-RU" sz="2800" b="1" kern="1200" dirty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- графа 4 - заболевания, зарегистрированные у  </a:t>
            </a:r>
            <a:br>
              <a:rPr kumimoji="1" lang="ru-RU" altLang="ru-RU" sz="2800" b="1" kern="1200" dirty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</a:br>
            <a:r>
              <a:rPr kumimoji="1" lang="ru-RU" altLang="ru-RU" sz="2800" b="1" kern="1200" dirty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 пациентов впервые в жизни и повторно один  раз  </a:t>
            </a:r>
            <a:br>
              <a:rPr kumimoji="1" lang="ru-RU" altLang="ru-RU" sz="2800" b="1" kern="1200" dirty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</a:br>
            <a:r>
              <a:rPr kumimoji="1" lang="ru-RU" altLang="ru-RU" sz="2800" b="1" kern="1200" dirty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 в году (+ и -);</a:t>
            </a:r>
            <a:br>
              <a:rPr kumimoji="1" lang="ru-RU" altLang="ru-RU" sz="2800" b="1" kern="1200" dirty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</a:br>
            <a:r>
              <a:rPr kumimoji="1" lang="ru-RU" altLang="ru-RU" sz="2800" b="1" kern="1200" dirty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- графа 5 – в возрасте 0-4 года, из графы 4;</a:t>
            </a:r>
            <a:br>
              <a:rPr kumimoji="1" lang="ru-RU" altLang="ru-RU" sz="2800" b="1" kern="1200" dirty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</a:br>
            <a:r>
              <a:rPr kumimoji="1" lang="ru-RU" altLang="ru-RU" sz="2800" b="1" kern="1200" dirty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- графа 6 – в возрасте 5-9 лет, из графы 4;</a:t>
            </a:r>
            <a:br>
              <a:rPr kumimoji="1" lang="ru-RU" altLang="ru-RU" sz="2800" b="1" kern="1200" dirty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</a:br>
            <a:r>
              <a:rPr kumimoji="1" lang="ru-RU" altLang="ru-RU" sz="2800" b="1" kern="1200" dirty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                  при этом графа 4 </a:t>
            </a:r>
            <a:r>
              <a:rPr kumimoji="1" lang="en-US" altLang="ru-RU" sz="2800" b="1" kern="1200" dirty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&gt;</a:t>
            </a:r>
            <a:r>
              <a:rPr kumimoji="1" lang="ru-RU" altLang="ru-RU" sz="2800" b="1" kern="1200" dirty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= графам 5+6 </a:t>
            </a:r>
            <a:endParaRPr kumimoji="1" lang="ru-RU" altLang="ru-RU" sz="2800" b="1" kern="1200" dirty="0" smtClean="0">
              <a:solidFill>
                <a:srgbClr val="000000"/>
              </a:solidFill>
              <a:latin typeface="Times New Roman" pitchFamily="18" charset="0"/>
              <a:ea typeface="-윤고딕140" pitchFamily="18" charset="-127"/>
              <a:cs typeface="Times New Roman" pitchFamily="18" charset="0"/>
            </a:endParaRPr>
          </a:p>
          <a:p>
            <a:pPr marL="0" lvl="0" indent="0" eaLnBrk="1" latinLnBrk="1" hangingPunct="1">
              <a:spcBef>
                <a:spcPct val="0"/>
              </a:spcBef>
              <a:buNone/>
            </a:pPr>
            <a:r>
              <a:rPr kumimoji="1" lang="ru-RU" altLang="ru-RU" sz="2800" b="1" kern="1200" dirty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в </a:t>
            </a:r>
            <a:r>
              <a:rPr kumimoji="1" lang="ru-RU" altLang="ru-RU" sz="2800" b="1" kern="1200" dirty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таблице 1000;</a:t>
            </a:r>
            <a:br>
              <a:rPr kumimoji="1" lang="ru-RU" altLang="ru-RU" sz="2800" b="1" kern="1200" dirty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</a:br>
            <a:r>
              <a:rPr kumimoji="1" lang="ru-RU" altLang="ru-RU" sz="2800" b="1" kern="1200" dirty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- графа 8 – взято под диспансерное наблюдение  </a:t>
            </a:r>
            <a:br>
              <a:rPr kumimoji="1" lang="ru-RU" altLang="ru-RU" sz="2800" b="1" kern="1200" dirty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</a:br>
            <a:r>
              <a:rPr kumimoji="1" lang="ru-RU" altLang="ru-RU" sz="2800" b="1" kern="1200" dirty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 в течение года, из графы 4 «всего» (+ и -); </a:t>
            </a:r>
            <a:br>
              <a:rPr kumimoji="1" lang="ru-RU" altLang="ru-RU" sz="2800" b="1" kern="1200" dirty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</a:br>
            <a:r>
              <a:rPr kumimoji="1" lang="ru-RU" altLang="ru-RU" sz="2800" b="1" kern="1200" dirty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- графа 9 - заболевания, зарегистрированные у  </a:t>
            </a:r>
            <a:br>
              <a:rPr kumimoji="1" lang="ru-RU" altLang="ru-RU" sz="2800" b="1" kern="1200" dirty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</a:br>
            <a:r>
              <a:rPr kumimoji="1" lang="ru-RU" altLang="ru-RU" sz="2800" b="1" kern="1200" dirty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 пациентов впервые в жизни (+),  из графы 4. </a:t>
            </a:r>
            <a:endParaRPr kumimoji="1" lang="ru-RU" altLang="ru-RU" sz="2800" b="1" kern="1200" dirty="0">
              <a:solidFill>
                <a:srgbClr val="000000"/>
              </a:solidFill>
              <a:ea typeface="-윤고딕140" pitchFamily="18" charset="-127"/>
            </a:endParaRPr>
          </a:p>
          <a:p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3470383683"/>
      </p:ext>
    </p:extLst>
  </p:cSld>
  <p:clrMapOvr>
    <a:masterClrMapping/>
  </p:clrMapOvr>
  <p:transition>
    <p:pull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550920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lvl="0" latinLnBrk="1">
              <a:buFontTx/>
              <a:buChar char="-"/>
            </a:pPr>
            <a:r>
              <a:rPr kumimoji="1" lang="ru-RU" altLang="ru-RU" sz="2400" b="0" i="0" dirty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</a:t>
            </a:r>
            <a:r>
              <a:rPr kumimoji="1" lang="ru-RU" altLang="ru-RU" sz="2700" i="0" dirty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графа 10 - взято под диспансерное наблюдение в течение </a:t>
            </a:r>
          </a:p>
          <a:p>
            <a:pPr lvl="0" latinLnBrk="1"/>
            <a:r>
              <a:rPr kumimoji="1" lang="ru-RU" altLang="ru-RU" sz="2700" i="0" dirty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 года (+) , из графы 9; </a:t>
            </a:r>
            <a:br>
              <a:rPr kumimoji="1" lang="ru-RU" altLang="ru-RU" sz="2700" i="0" dirty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</a:br>
            <a:r>
              <a:rPr kumimoji="1" lang="ru-RU" altLang="ru-RU" sz="2700" i="0" dirty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- графа 11 – выявлено </a:t>
            </a:r>
            <a:r>
              <a:rPr kumimoji="1" lang="ru-RU" altLang="ru-RU" sz="2800" dirty="0">
                <a:solidFill>
                  <a:srgbClr val="C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впервые</a:t>
            </a:r>
            <a:r>
              <a:rPr kumimoji="1" lang="ru-RU" altLang="ru-RU" sz="2700" i="0" dirty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при </a:t>
            </a:r>
            <a:r>
              <a:rPr kumimoji="1" lang="ru-RU" altLang="ru-RU" sz="2700" i="0" dirty="0" err="1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профосмотре</a:t>
            </a:r>
            <a:r>
              <a:rPr kumimoji="1" lang="ru-RU" altLang="ru-RU" sz="2700" i="0" dirty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, из </a:t>
            </a:r>
            <a:r>
              <a:rPr kumimoji="1" lang="ru-RU" altLang="ru-RU" sz="2700" i="0" dirty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гр.9</a:t>
            </a:r>
            <a:r>
              <a:rPr kumimoji="1" lang="ru-RU" altLang="ru-RU" sz="2700" i="0" dirty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;</a:t>
            </a:r>
            <a:br>
              <a:rPr kumimoji="1" lang="ru-RU" altLang="ru-RU" sz="2700" i="0" dirty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</a:br>
            <a:r>
              <a:rPr kumimoji="1" lang="ru-RU" altLang="ru-RU" sz="2700" i="0" dirty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- графа 12 – выявлено  при  диспансеризации </a:t>
            </a:r>
            <a:r>
              <a:rPr kumimoji="1" lang="ru-RU" altLang="ru-RU" sz="2700" i="0" dirty="0" err="1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опреде</a:t>
            </a:r>
            <a:r>
              <a:rPr kumimoji="1" lang="ru-RU" altLang="ru-RU" sz="2700" i="0" dirty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-лен   </a:t>
            </a:r>
            <a:r>
              <a:rPr kumimoji="1" lang="ru-RU" altLang="ru-RU" sz="2700" i="0" dirty="0" err="1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ных</a:t>
            </a:r>
            <a:r>
              <a:rPr kumimoji="1" lang="ru-RU" altLang="ru-RU" sz="2700" i="0" dirty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групп </a:t>
            </a:r>
            <a:r>
              <a:rPr kumimoji="1" lang="ru-RU" altLang="ru-RU" sz="2700" i="0" dirty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взрослого населения, из графы 9;</a:t>
            </a:r>
            <a:br>
              <a:rPr kumimoji="1" lang="ru-RU" altLang="ru-RU" sz="2700" i="0" dirty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</a:br>
            <a:r>
              <a:rPr kumimoji="1" lang="ru-RU" altLang="ru-RU" sz="2700" i="0" dirty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 в таблице 2000 - выявлено  при  диспансеризации </a:t>
            </a:r>
            <a:br>
              <a:rPr kumimoji="1" lang="ru-RU" altLang="ru-RU" sz="2700" i="0" dirty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</a:br>
            <a:r>
              <a:rPr kumimoji="1" lang="ru-RU" altLang="ru-RU" sz="2700" i="0" dirty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- графа 14 – снято с диспансерного наблюдения (по всем </a:t>
            </a:r>
          </a:p>
          <a:p>
            <a:pPr lvl="0" latinLnBrk="1"/>
            <a:r>
              <a:rPr kumimoji="1" lang="ru-RU" altLang="ru-RU" sz="2700" i="0" dirty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 причинам: выздоровление, смерть, переезд на </a:t>
            </a:r>
          </a:p>
          <a:p>
            <a:pPr lvl="0" latinLnBrk="1"/>
            <a:r>
              <a:rPr kumimoji="1" lang="ru-RU" altLang="ru-RU" sz="2700" i="0" dirty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 другое место жительства и др.); </a:t>
            </a:r>
            <a:br>
              <a:rPr kumimoji="1" lang="ru-RU" altLang="ru-RU" sz="2700" i="0" dirty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</a:br>
            <a:r>
              <a:rPr kumimoji="1" lang="ru-RU" altLang="ru-RU" sz="2700" i="0" dirty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- графа 15 – состоит под диспансерным наблюдением на </a:t>
            </a:r>
          </a:p>
          <a:p>
            <a:pPr lvl="0" latinLnBrk="1"/>
            <a:r>
              <a:rPr kumimoji="1" lang="ru-RU" altLang="ru-RU" sz="2700" i="0" dirty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 конец отчетного года; </a:t>
            </a:r>
            <a:br>
              <a:rPr kumimoji="1" lang="ru-RU" altLang="ru-RU" sz="2700" i="0" dirty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</a:br>
            <a:r>
              <a:rPr kumimoji="1" lang="ru-RU" altLang="ru-RU" sz="2700" i="0" dirty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- графы </a:t>
            </a:r>
            <a:r>
              <a:rPr kumimoji="1" lang="ru-RU" altLang="ru-RU" sz="2700" i="0" dirty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7,13,16 - в </a:t>
            </a:r>
            <a:r>
              <a:rPr kumimoji="1" lang="ru-RU" altLang="ru-RU" sz="2700" i="0" dirty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таблице 2000 </a:t>
            </a:r>
            <a:r>
              <a:rPr kumimoji="1" lang="ru-RU" altLang="ru-RU" sz="2700" i="0" dirty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– все </a:t>
            </a:r>
            <a:r>
              <a:rPr kumimoji="1" lang="ru-RU" altLang="ru-RU" sz="2700" i="0" dirty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данные о юношах.</a:t>
            </a:r>
            <a:br>
              <a:rPr kumimoji="1" lang="ru-RU" altLang="ru-RU" sz="2700" i="0" dirty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</a:br>
            <a:r>
              <a:rPr kumimoji="1" lang="ru-RU" altLang="ru-RU" sz="2700" i="0" dirty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</a:t>
            </a:r>
            <a:endParaRPr kumimoji="1" lang="ru-RU" altLang="ru-RU" sz="2700" i="0" dirty="0">
              <a:solidFill>
                <a:srgbClr val="000000"/>
              </a:solidFill>
              <a:ea typeface="-윤고딕140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30078098"/>
      </p:ext>
    </p:extLst>
  </p:cSld>
  <p:clrMapOvr>
    <a:masterClrMapping/>
  </p:clrMapOvr>
  <p:transition>
    <p:pull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Прямоугольник 2"/>
          <p:cNvSpPr>
            <a:spLocks noChangeArrowheads="1"/>
          </p:cNvSpPr>
          <p:nvPr/>
        </p:nvSpPr>
        <p:spPr bwMode="auto">
          <a:xfrm>
            <a:off x="250825" y="2420938"/>
            <a:ext cx="8713788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/>
            <a:r>
              <a:rPr kumimoji="1" lang="ru-RU" altLang="ru-RU" sz="4400" i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Графа 8 трактовка </a:t>
            </a:r>
          </a:p>
          <a:p>
            <a:pPr algn="ctr" eaLnBrk="0" hangingPunct="0"/>
            <a:r>
              <a:rPr kumimoji="1" lang="ru-RU" altLang="ru-RU" sz="4400" i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 изменена !!!</a:t>
            </a:r>
          </a:p>
        </p:txBody>
      </p:sp>
    </p:spTree>
    <p:extLst>
      <p:ext uri="{BB962C8B-B14F-4D97-AF65-F5344CB8AC3E}">
        <p14:creationId xmlns:p14="http://schemas.microsoft.com/office/powerpoint/2010/main" val="839769102"/>
      </p:ext>
    </p:extLst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24"/>
          <p:cNvSpPr>
            <a:spLocks noChangeArrowheads="1"/>
          </p:cNvSpPr>
          <p:nvPr/>
        </p:nvSpPr>
        <p:spPr bwMode="auto">
          <a:xfrm>
            <a:off x="395288" y="752301"/>
            <a:ext cx="8497192" cy="51398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latinLnBrk="1"/>
            <a:r>
              <a:rPr kumimoji="1" lang="ru-RU" altLang="ru-RU" sz="1800" i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Таблица 1000</a:t>
            </a:r>
            <a:endParaRPr kumimoji="1" lang="ru-RU" altLang="ko-KR" sz="1100" i="0" dirty="0" smtClean="0">
              <a:solidFill>
                <a:srgbClr val="000000"/>
              </a:solidFill>
              <a:latin typeface="-윤고딕140" pitchFamily="18" charset="-127"/>
              <a:cs typeface="Times New Roman" pitchFamily="18" charset="0"/>
            </a:endParaRPr>
          </a:p>
          <a:p>
            <a:pPr eaLnBrk="0" hangingPunct="0"/>
            <a:r>
              <a:rPr kumimoji="1" lang="ru-RU" altLang="ko-KR" sz="1800" i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(Графа 15 за 2016 г) </a:t>
            </a:r>
            <a:r>
              <a:rPr kumimoji="1" lang="ru-RU" altLang="ko-KR" sz="1800" i="0" dirty="0" smtClean="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–</a:t>
            </a:r>
            <a:r>
              <a:rPr kumimoji="1" lang="ru-RU" altLang="ko-KR" sz="1800" i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(переходные дети в подростки) + (впервые взятые на Д-учет в текущем году) + (вновь прибывшие) + (ранее стоящие на Д-учете </a:t>
            </a:r>
            <a:r>
              <a:rPr kumimoji="1" lang="ru-RU" altLang="ko-KR" sz="1800" i="0" dirty="0" smtClean="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«</a:t>
            </a:r>
            <a:r>
              <a:rPr kumimoji="1" lang="ru-RU" altLang="ko-KR" sz="1800" i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оторвавшиеся</a:t>
            </a:r>
            <a:r>
              <a:rPr kumimoji="1" lang="ru-RU" altLang="ko-KR" sz="1800" i="0" dirty="0" smtClean="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»</a:t>
            </a:r>
            <a:r>
              <a:rPr kumimoji="1" lang="ru-RU" altLang="ko-KR" sz="1800" i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и кому диагноз был ранее установлен, но на Д-учете не состоял) = графа 8.</a:t>
            </a:r>
          </a:p>
          <a:p>
            <a:pPr eaLnBrk="0" hangingPunct="0"/>
            <a:endParaRPr kumimoji="1" lang="ru-RU" altLang="ko-KR" sz="1800" i="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endParaRPr kumimoji="1" lang="ru-RU" altLang="ko-KR" sz="1100" i="0" dirty="0" smtClean="0">
              <a:solidFill>
                <a:srgbClr val="000000"/>
              </a:solidFill>
              <a:latin typeface="-윤고딕140" pitchFamily="18" charset="-127"/>
              <a:cs typeface="Times New Roman" pitchFamily="18" charset="0"/>
            </a:endParaRPr>
          </a:p>
          <a:p>
            <a:pPr eaLnBrk="0" hangingPunct="0"/>
            <a:r>
              <a:rPr kumimoji="1" lang="ru-RU" altLang="ko-KR" sz="1800" i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Таблица 2000</a:t>
            </a:r>
            <a:endParaRPr kumimoji="1" lang="ru-RU" altLang="ko-KR" sz="1100" i="0" dirty="0" smtClean="0">
              <a:solidFill>
                <a:srgbClr val="000000"/>
              </a:solidFill>
              <a:latin typeface="-윤고딕140" pitchFamily="18" charset="-127"/>
              <a:cs typeface="Times New Roman" pitchFamily="18" charset="0"/>
            </a:endParaRPr>
          </a:p>
          <a:p>
            <a:pPr eaLnBrk="0" hangingPunct="0"/>
            <a:r>
              <a:rPr kumimoji="1" lang="ru-RU" altLang="ko-KR" sz="1800" i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(Графа 15 за 2016 г) </a:t>
            </a:r>
            <a:r>
              <a:rPr kumimoji="1" lang="ru-RU" altLang="ko-KR" sz="1800" i="0" dirty="0" smtClean="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–</a:t>
            </a:r>
            <a:r>
              <a:rPr kumimoji="1" lang="ru-RU" altLang="ko-KR" sz="1800" i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(переходные подростки во взрослые) + (впервые взятые на Д-учет в текущем году) + (вновь прибывшие) + (ранее стоящие на Д-учете </a:t>
            </a:r>
            <a:r>
              <a:rPr kumimoji="1" lang="ru-RU" altLang="ko-KR" sz="1800" i="0" dirty="0" smtClean="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«</a:t>
            </a:r>
            <a:r>
              <a:rPr kumimoji="1" lang="ru-RU" altLang="ko-KR" sz="1800" i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оторвавшиеся</a:t>
            </a:r>
            <a:r>
              <a:rPr kumimoji="1" lang="ru-RU" altLang="ko-KR" sz="1800" i="0" dirty="0" smtClean="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»</a:t>
            </a:r>
            <a:r>
              <a:rPr kumimoji="1" lang="ru-RU" altLang="ko-KR" sz="1800" i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и кому диагноз был ранее установлен, но на Д-учете не состоял) + (переходные из детей, таблицы 1000) = графа 8.</a:t>
            </a:r>
          </a:p>
          <a:p>
            <a:pPr eaLnBrk="0" hangingPunct="0"/>
            <a:endParaRPr kumimoji="1" lang="ru-RU" altLang="ko-KR" sz="1800" i="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endParaRPr kumimoji="1" lang="ru-RU" altLang="ko-KR" sz="1100" i="0" dirty="0" smtClean="0">
              <a:solidFill>
                <a:srgbClr val="000000"/>
              </a:solidFill>
              <a:latin typeface="-윤고딕140" pitchFamily="18" charset="-127"/>
              <a:cs typeface="Times New Roman" pitchFamily="18" charset="0"/>
            </a:endParaRPr>
          </a:p>
          <a:p>
            <a:pPr eaLnBrk="0" hangingPunct="0"/>
            <a:r>
              <a:rPr kumimoji="1" lang="ru-RU" altLang="ko-KR" sz="1800" i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Таблица 3000</a:t>
            </a:r>
            <a:endParaRPr kumimoji="1" lang="ru-RU" altLang="ko-KR" sz="1100" i="0" dirty="0" smtClean="0">
              <a:solidFill>
                <a:srgbClr val="000000"/>
              </a:solidFill>
              <a:latin typeface="-윤고딕140" pitchFamily="18" charset="-127"/>
              <a:cs typeface="Times New Roman" pitchFamily="18" charset="0"/>
            </a:endParaRPr>
          </a:p>
          <a:p>
            <a:pPr eaLnBrk="0" hangingPunct="0"/>
            <a:r>
              <a:rPr kumimoji="1" lang="ru-RU" altLang="ko-KR" sz="1800" i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(Графа 15 за 2016 г) + (впервые взятые на Д-учет в текущем году) + (вновь </a:t>
            </a:r>
          </a:p>
          <a:p>
            <a:pPr eaLnBrk="0" hangingPunct="0"/>
            <a:r>
              <a:rPr kumimoji="1" lang="ru-RU" altLang="ko-KR" sz="1800" i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прибывшие) + (ранее стоящие на Д-учете </a:t>
            </a:r>
            <a:r>
              <a:rPr kumimoji="1" lang="ru-RU" altLang="ko-KR" sz="1800" i="0" dirty="0" smtClean="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«</a:t>
            </a:r>
            <a:r>
              <a:rPr kumimoji="1" lang="ru-RU" altLang="ko-KR" sz="1800" i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оторвавшиеся</a:t>
            </a:r>
            <a:r>
              <a:rPr kumimoji="1" lang="ru-RU" altLang="ko-KR" sz="1800" i="0" dirty="0" smtClean="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»</a:t>
            </a:r>
            <a:r>
              <a:rPr kumimoji="1" lang="ru-RU" altLang="ko-KR" sz="1800" i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и кому диагноз был ранее установлен, но на Д-учете не состоял) + (переходные из подростков, </a:t>
            </a:r>
          </a:p>
          <a:p>
            <a:pPr eaLnBrk="0" hangingPunct="0"/>
            <a:r>
              <a:rPr kumimoji="1" lang="ru-RU" altLang="ko-KR" sz="1800" i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таблицы 2000) = графа 8.</a:t>
            </a:r>
            <a:endParaRPr kumimoji="1" lang="ru-RU" altLang="ko-KR" sz="1800" b="0" i="0" dirty="0" smtClean="0">
              <a:solidFill>
                <a:srgbClr val="000000"/>
              </a:solidFill>
              <a:latin typeface="굴림" charset="-127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2375215"/>
      </p:ext>
    </p:extLst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Прямоугольник 2"/>
          <p:cNvSpPr>
            <a:spLocks noChangeArrowheads="1"/>
          </p:cNvSpPr>
          <p:nvPr/>
        </p:nvSpPr>
        <p:spPr bwMode="auto">
          <a:xfrm>
            <a:off x="468313" y="1628775"/>
            <a:ext cx="8280400" cy="267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latinLnBrk="1"/>
            <a:r>
              <a:rPr kumimoji="1" lang="ru-RU" altLang="ru-RU" sz="2800" b="0" i="0" dirty="0" smtClean="0"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Графа 14 – снято с диспансерного наблюдения (по </a:t>
            </a:r>
            <a:br>
              <a:rPr kumimoji="1" lang="ru-RU" altLang="ru-RU" sz="2800" b="0" i="0" dirty="0" smtClean="0"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</a:br>
            <a:r>
              <a:rPr kumimoji="1" lang="ru-RU" altLang="ru-RU" sz="2800" b="0" i="0" dirty="0" smtClean="0"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 всем причинам: выздоровление, смерть, переезд на </a:t>
            </a:r>
          </a:p>
          <a:p>
            <a:pPr algn="ctr" latinLnBrk="1"/>
            <a:r>
              <a:rPr kumimoji="1" lang="ru-RU" altLang="ru-RU" sz="2800" b="0" i="0" dirty="0" smtClean="0"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 другое место жительства и др.)</a:t>
            </a:r>
          </a:p>
          <a:p>
            <a:pPr latinLnBrk="1"/>
            <a:endParaRPr kumimoji="1" lang="ru-RU" altLang="ru-RU" sz="2800" b="0" i="0" dirty="0" smtClean="0">
              <a:latin typeface="Times New Roman" pitchFamily="18" charset="0"/>
              <a:ea typeface="-윤고딕140" pitchFamily="18" charset="-127"/>
              <a:cs typeface="Times New Roman" pitchFamily="18" charset="0"/>
            </a:endParaRPr>
          </a:p>
          <a:p>
            <a:pPr algn="ctr" latinLnBrk="1"/>
            <a:r>
              <a:rPr kumimoji="1" lang="ru-RU" altLang="ru-RU" sz="2800" b="0" i="0" dirty="0" smtClean="0"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Переход в другую возрастную группу</a:t>
            </a:r>
          </a:p>
          <a:p>
            <a:pPr algn="ctr" latinLnBrk="1"/>
            <a:r>
              <a:rPr kumimoji="1" lang="ru-RU" altLang="ru-RU" sz="2800" i="0" dirty="0" smtClean="0"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не входит в графу 14</a:t>
            </a:r>
            <a:endParaRPr kumimoji="1" lang="ru-RU" altLang="ru-RU" sz="2800" i="0" dirty="0" smtClean="0">
              <a:ea typeface="-윤고딕140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02037188"/>
      </p:ext>
    </p:extLst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Прямоугольник 2"/>
          <p:cNvSpPr>
            <a:spLocks noChangeArrowheads="1"/>
          </p:cNvSpPr>
          <p:nvPr/>
        </p:nvSpPr>
        <p:spPr bwMode="auto">
          <a:xfrm>
            <a:off x="250825" y="2060575"/>
            <a:ext cx="8713788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/>
            <a:endParaRPr kumimoji="1" lang="ru-RU" altLang="ru-RU" sz="2800" b="0" i="0" dirty="0" smtClean="0">
              <a:solidFill>
                <a:srgbClr val="0000FF"/>
              </a:solidFill>
              <a:latin typeface="Times New Roman" pitchFamily="18" charset="0"/>
              <a:ea typeface="-윤고딕140" pitchFamily="18" charset="-127"/>
              <a:cs typeface="Times New Roman" pitchFamily="18" charset="0"/>
            </a:endParaRPr>
          </a:p>
          <a:p>
            <a:pPr algn="ctr" eaLnBrk="0" hangingPunct="0"/>
            <a:r>
              <a:rPr kumimoji="1" lang="ru-RU" altLang="ru-RU" sz="2800" b="0" i="0" dirty="0" smtClean="0"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По всем строкам таблиц 1000, 2000, 3000, 4000 </a:t>
            </a:r>
          </a:p>
          <a:p>
            <a:pPr algn="ctr" eaLnBrk="0" hangingPunct="0"/>
            <a:endParaRPr kumimoji="1" lang="ru-RU" altLang="ru-RU" sz="2800" b="0" i="0" dirty="0" smtClean="0">
              <a:latin typeface="Times New Roman" pitchFamily="18" charset="0"/>
              <a:ea typeface="-윤고딕140" pitchFamily="18" charset="-127"/>
              <a:cs typeface="Times New Roman" pitchFamily="18" charset="0"/>
            </a:endParaRPr>
          </a:p>
          <a:p>
            <a:pPr algn="ctr" eaLnBrk="0" hangingPunct="0"/>
            <a:r>
              <a:rPr kumimoji="1" lang="ru-RU" altLang="ru-RU" sz="2800" i="0" dirty="0" smtClean="0">
                <a:solidFill>
                  <a:srgbClr val="C00000"/>
                </a:solidFill>
                <a:latin typeface="Arial" pitchFamily="34" charset="0"/>
                <a:ea typeface="-윤고딕140" pitchFamily="18" charset="-127"/>
                <a:cs typeface="Arial" pitchFamily="34" charset="0"/>
              </a:rPr>
              <a:t>Графа 8 минус графа 14 равно графе 15, </a:t>
            </a:r>
          </a:p>
          <a:p>
            <a:pPr algn="ctr" eaLnBrk="0" hangingPunct="0"/>
            <a:endParaRPr kumimoji="1" lang="ru-RU" altLang="ru-RU" sz="2800" i="0" dirty="0" smtClean="0">
              <a:solidFill>
                <a:srgbClr val="C00000"/>
              </a:solidFill>
              <a:latin typeface="Arial" pitchFamily="34" charset="0"/>
              <a:ea typeface="-윤고딕140" pitchFamily="18" charset="-127"/>
              <a:cs typeface="Arial" pitchFamily="34" charset="0"/>
            </a:endParaRPr>
          </a:p>
          <a:p>
            <a:pPr algn="ctr" eaLnBrk="0" hangingPunct="0"/>
            <a:r>
              <a:rPr kumimoji="1" lang="ru-RU" altLang="ru-RU" sz="2800" b="0" i="0" dirty="0" smtClean="0"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в том числе и строкам раздела 6.0</a:t>
            </a:r>
          </a:p>
        </p:txBody>
      </p:sp>
    </p:spTree>
    <p:extLst>
      <p:ext uri="{BB962C8B-B14F-4D97-AF65-F5344CB8AC3E}">
        <p14:creationId xmlns:p14="http://schemas.microsoft.com/office/powerpoint/2010/main" val="3291351669"/>
      </p:ext>
    </p:extLst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Прямоугольник 2"/>
          <p:cNvSpPr>
            <a:spLocks noChangeArrowheads="1"/>
          </p:cNvSpPr>
          <p:nvPr/>
        </p:nvSpPr>
        <p:spPr bwMode="auto">
          <a:xfrm>
            <a:off x="250825" y="2060575"/>
            <a:ext cx="8713788" cy="144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/>
            <a:endParaRPr kumimoji="1" lang="ru-RU" altLang="ru-RU" sz="4400" b="0" i="0" dirty="0" smtClean="0">
              <a:solidFill>
                <a:srgbClr val="000000"/>
              </a:solidFill>
              <a:latin typeface="Times New Roman" pitchFamily="18" charset="0"/>
              <a:ea typeface="-윤고딕140" pitchFamily="18" charset="-127"/>
              <a:cs typeface="Times New Roman" pitchFamily="18" charset="0"/>
            </a:endParaRPr>
          </a:p>
          <a:p>
            <a:pPr algn="ctr" eaLnBrk="0" hangingPunct="0"/>
            <a:r>
              <a:rPr kumimoji="1" lang="ru-RU" altLang="ru-RU" sz="4400" i="0" dirty="0" smtClean="0">
                <a:solidFill>
                  <a:srgbClr val="C00000"/>
                </a:solidFill>
                <a:latin typeface="Arial" pitchFamily="34" charset="0"/>
                <a:ea typeface="-윤고딕140" pitchFamily="18" charset="-127"/>
                <a:cs typeface="Arial" pitchFamily="34" charset="0"/>
              </a:rPr>
              <a:t>Таблица 1500</a:t>
            </a:r>
          </a:p>
        </p:txBody>
      </p:sp>
    </p:spTree>
    <p:extLst>
      <p:ext uri="{BB962C8B-B14F-4D97-AF65-F5344CB8AC3E}">
        <p14:creationId xmlns:p14="http://schemas.microsoft.com/office/powerpoint/2010/main" val="3575047733"/>
      </p:ext>
    </p:extLst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5"/>
          <p:cNvSpPr>
            <a:spLocks noChangeArrowheads="1"/>
          </p:cNvSpPr>
          <p:nvPr/>
        </p:nvSpPr>
        <p:spPr bwMode="auto">
          <a:xfrm>
            <a:off x="250825" y="646112"/>
            <a:ext cx="8642350" cy="570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 eaLnBrk="0" hangingPunct="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70000"/>
            </a:pPr>
            <a:r>
              <a:rPr lang="ru-RU" sz="2400" i="0" dirty="0">
                <a:latin typeface="Times New Roman" pitchFamily="18" charset="0"/>
                <a:cs typeface="Times New Roman" pitchFamily="18" charset="0"/>
              </a:rPr>
              <a:t>Составляется всеми медицинскими организациями, входящие в номенклатуру медицинских организаций, оказывающие медицинскую помощь в амбулаторных условиях (приказ МЗРФ № 529н от 6.08.2013 г.). </a:t>
            </a:r>
          </a:p>
          <a:p>
            <a:pPr algn="just" eaLnBrk="0" hangingPunct="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70000"/>
            </a:pPr>
            <a:endParaRPr lang="ru-RU" sz="2400" i="0" dirty="0">
              <a:latin typeface="Times New Roman" pitchFamily="18" charset="0"/>
              <a:cs typeface="Times New Roman" pitchFamily="18" charset="0"/>
            </a:endParaRPr>
          </a:p>
          <a:p>
            <a:pPr algn="just" eaLnBrk="0" hangingPunct="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70000"/>
            </a:pPr>
            <a:r>
              <a:rPr lang="ru-RU" sz="2400" i="0" dirty="0">
                <a:latin typeface="Times New Roman" pitchFamily="18" charset="0"/>
                <a:cs typeface="Times New Roman" pitchFamily="18" charset="0"/>
              </a:rPr>
              <a:t>При наличии у юридического лица обособленных подразделений, форма заполняется как по каждому обособленному подразделению, так и по юридическому лицу без этих обособленных подразделений.</a:t>
            </a:r>
          </a:p>
          <a:p>
            <a:pPr algn="just" eaLnBrk="0" hangingPunct="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70000"/>
            </a:pPr>
            <a:endParaRPr lang="ru-RU" sz="2400" i="0" dirty="0">
              <a:latin typeface="Times New Roman" pitchFamily="18" charset="0"/>
              <a:cs typeface="Times New Roman" pitchFamily="18" charset="0"/>
            </a:endParaRPr>
          </a:p>
          <a:p>
            <a:pPr algn="just" eaLnBrk="0" hangingPunct="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70000"/>
            </a:pPr>
            <a:r>
              <a:rPr lang="ru-RU" sz="2400" i="0" dirty="0">
                <a:latin typeface="Times New Roman" pitchFamily="18" charset="0"/>
                <a:cs typeface="Times New Roman" pitchFamily="18" charset="0"/>
              </a:rPr>
              <a:t>Обособленное подразделение организации – любое территориально обособленное, по месту нахождения которого оборудованы стационарные рабочие места (независимо от наделённых полномочий и от того, отражено это в учредительных документах </a:t>
            </a:r>
            <a:r>
              <a:rPr lang="ru-RU" sz="2400" i="0" dirty="0" err="1">
                <a:latin typeface="Times New Roman" pitchFamily="18" charset="0"/>
                <a:cs typeface="Times New Roman" pitchFamily="18" charset="0"/>
              </a:rPr>
              <a:t>организацииили</a:t>
            </a:r>
            <a:r>
              <a:rPr lang="ru-RU" sz="2400" i="0" dirty="0">
                <a:latin typeface="Times New Roman" pitchFamily="18" charset="0"/>
                <a:cs typeface="Times New Roman" pitchFamily="18" charset="0"/>
              </a:rPr>
              <a:t> нет). При этом рабочее место считается стационарным, если оно создается на срок более одного месяца (п.2 ст. 11 Налогового кодекса Российской Федерации).</a:t>
            </a:r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Прямоугольник 2"/>
          <p:cNvSpPr>
            <a:spLocks noChangeArrowheads="1"/>
          </p:cNvSpPr>
          <p:nvPr/>
        </p:nvSpPr>
        <p:spPr bwMode="auto">
          <a:xfrm>
            <a:off x="250825" y="2060575"/>
            <a:ext cx="8713788" cy="304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/>
            <a:endParaRPr kumimoji="1" lang="ru-RU" altLang="ru-RU" sz="2400" b="0" i="0" dirty="0" smtClean="0">
              <a:solidFill>
                <a:srgbClr val="000000"/>
              </a:solidFill>
              <a:latin typeface="Times New Roman" pitchFamily="18" charset="0"/>
              <a:ea typeface="-윤고딕140" pitchFamily="18" charset="-127"/>
              <a:cs typeface="Times New Roman" pitchFamily="18" charset="0"/>
            </a:endParaRPr>
          </a:p>
          <a:p>
            <a:pPr algn="ctr" eaLnBrk="0" hangingPunct="0"/>
            <a:r>
              <a:rPr kumimoji="1" lang="ru-RU" altLang="ru-RU" sz="2800" b="0" i="0" dirty="0" smtClean="0"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Медицинская организация заполняет таблицу 1500 на детей, которые проживают на территории обслуживания и им исполнился год на этой – же территории  (в </a:t>
            </a:r>
            <a:r>
              <a:rPr kumimoji="1" lang="ru-RU" altLang="ru-RU" sz="2800" b="0" i="0" dirty="0" err="1" smtClean="0"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т.ч</a:t>
            </a:r>
            <a:r>
              <a:rPr kumimoji="1" lang="ru-RU" altLang="ru-RU" sz="2800" b="0" i="0" dirty="0" smtClean="0"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. и  умершие), </a:t>
            </a:r>
          </a:p>
          <a:p>
            <a:pPr algn="ctr" eaLnBrk="0" hangingPunct="0"/>
            <a:r>
              <a:rPr kumimoji="1" lang="ru-RU" altLang="ru-RU" sz="2800" b="0" i="0" dirty="0" smtClean="0"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переехавшие к моменту исполнения 1 года дети в таблицу не включаются!!! </a:t>
            </a:r>
          </a:p>
        </p:txBody>
      </p:sp>
    </p:spTree>
    <p:extLst>
      <p:ext uri="{BB962C8B-B14F-4D97-AF65-F5344CB8AC3E}">
        <p14:creationId xmlns:p14="http://schemas.microsoft.com/office/powerpoint/2010/main" val="958665808"/>
      </p:ext>
    </p:extLst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Прямоугольник 2"/>
          <p:cNvSpPr>
            <a:spLocks noChangeArrowheads="1"/>
          </p:cNvSpPr>
          <p:nvPr/>
        </p:nvSpPr>
        <p:spPr bwMode="auto">
          <a:xfrm>
            <a:off x="1116013" y="765175"/>
            <a:ext cx="68405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latinLnBrk="1"/>
            <a:r>
              <a:rPr kumimoji="1" lang="ru-RU" altLang="ru-RU" sz="1200" i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2. Дети первого года жизни</a:t>
            </a:r>
          </a:p>
          <a:p>
            <a:pPr latinLnBrk="1"/>
            <a:r>
              <a:rPr kumimoji="1" lang="ru-RU" altLang="ru-RU" sz="1200" i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(1500) 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95288" y="1196975"/>
          <a:ext cx="8496299" cy="5329237"/>
        </p:xfrm>
        <a:graphic>
          <a:graphicData uri="http://schemas.openxmlformats.org/drawingml/2006/table">
            <a:tbl>
              <a:tblPr/>
              <a:tblGrid>
                <a:gridCol w="248364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7126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63162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5083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54961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612038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746685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747909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583884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501869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616933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</a:tblGrid>
              <a:tr h="277736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классов и отдельных болезней</a:t>
                      </a:r>
                    </a:p>
                  </a:txBody>
                  <a:tcPr marL="24346" marR="2434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 строк</a:t>
                      </a:r>
                    </a:p>
                  </a:txBody>
                  <a:tcPr marL="24346" marR="2434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Код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 МКБ-10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пересмотра</a:t>
                      </a:r>
                    </a:p>
                  </a:txBody>
                  <a:tcPr marL="24346" marR="2434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6">
                  <a:txBody>
                    <a:bodyPr/>
                    <a:lstStyle/>
                    <a:p>
                      <a:endParaRPr lang="ru-RU" sz="1800"/>
                    </a:p>
                  </a:txBody>
                  <a:tcPr marL="24346" marR="2434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Снято с диспан-серного наблю-дения </a:t>
                      </a:r>
                    </a:p>
                  </a:txBody>
                  <a:tcPr marL="24346" marR="2434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Состоит под диспан-серным наблюде-нием на конец отчетного года</a:t>
                      </a:r>
                    </a:p>
                  </a:txBody>
                  <a:tcPr marL="24346" marR="2434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02933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L="24346" marR="2434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 них (из гр. 4):</a:t>
                      </a:r>
                    </a:p>
                  </a:txBody>
                  <a:tcPr marL="24346" marR="2434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 заболеваний с впервые в жизни установленным диагнозом (из гр. 9):</a:t>
                      </a:r>
                    </a:p>
                  </a:txBody>
                  <a:tcPr marL="24346" marR="2434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17061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возрасте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 1 мес.</a:t>
                      </a:r>
                    </a:p>
                  </a:txBody>
                  <a:tcPr marL="24346" marR="2434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взято под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диспансер-ное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наблю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дение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346" marR="2434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 впервые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жизни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установ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ленным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диагнозом</a:t>
                      </a:r>
                    </a:p>
                  </a:txBody>
                  <a:tcPr marL="24346" marR="2434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взято под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диспансерное 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наблю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дение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346" marR="2434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выявлено при 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проф-осмотре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346" marR="2434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0586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24346" marR="2434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24346" marR="2434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24346" marR="2434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24346" marR="2434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24346" marR="2434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24346" marR="2434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marL="24346" marR="2434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 marL="24346" marR="2434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</a:p>
                  </a:txBody>
                  <a:tcPr marL="24346" marR="2434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</a:p>
                  </a:txBody>
                  <a:tcPr marL="24346" marR="2434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</a:p>
                  </a:txBody>
                  <a:tcPr marL="24346" marR="2434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90359">
                <a:tc>
                  <a:txBody>
                    <a:bodyPr/>
                    <a:lstStyle/>
                    <a:p>
                      <a:pPr marL="88900" marR="0" lvl="0" indent="0" algn="l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Зарегистрировано заболеваний – всего</a:t>
                      </a:r>
                    </a:p>
                  </a:txBody>
                  <a:tcPr marL="24346" marR="2434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1.0</a:t>
                      </a:r>
                    </a:p>
                  </a:txBody>
                  <a:tcPr marL="24346" marR="2434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А00-Т98</a:t>
                      </a:r>
                    </a:p>
                  </a:txBody>
                  <a:tcPr marL="24346" marR="2434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346" marR="2434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346" marR="2434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346" marR="2434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346" marR="2434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346" marR="2434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346" marR="2434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346" marR="2434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346" marR="2434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33321">
                <a:tc>
                  <a:txBody>
                    <a:bodyPr/>
                    <a:lstStyle/>
                    <a:p>
                      <a:pPr marL="88900" marR="0" lvl="0" indent="0" algn="l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том числе:</a:t>
                      </a:r>
                    </a:p>
                    <a:p>
                      <a:pPr marL="88900" marR="0" lvl="0" indent="0" algn="l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некоторые инфекционные и паразитарные болезни</a:t>
                      </a:r>
                    </a:p>
                  </a:txBody>
                  <a:tcPr marL="24346" marR="2434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2.0</a:t>
                      </a:r>
                    </a:p>
                  </a:txBody>
                  <a:tcPr marL="24346" marR="2434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А00-В99</a:t>
                      </a:r>
                    </a:p>
                  </a:txBody>
                  <a:tcPr marL="24346" marR="2434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346" marR="2434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346" marR="2434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346" marR="2434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346" marR="2434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346" marR="2434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346" marR="2434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346" marR="2434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346" marR="2434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90359">
                <a:tc>
                  <a:txBody>
                    <a:bodyPr/>
                    <a:lstStyle/>
                    <a:p>
                      <a:pPr marL="179388" marR="0" lvl="0" indent="0" algn="l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 них:</a:t>
                      </a:r>
                    </a:p>
                    <a:p>
                      <a:pPr marL="179388" marR="0" lvl="0" indent="0" algn="l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кишечные инфекции</a:t>
                      </a:r>
                    </a:p>
                  </a:txBody>
                  <a:tcPr marL="24346" marR="2434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2.1</a:t>
                      </a:r>
                    </a:p>
                  </a:txBody>
                  <a:tcPr marL="24346" marR="2434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А00-А09</a:t>
                      </a:r>
                    </a:p>
                  </a:txBody>
                  <a:tcPr marL="24346" marR="2434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346" marR="2434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346" marR="2434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346" marR="2434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346" marR="2434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346" marR="2434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346" marR="2434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346" marR="2434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346" marR="2434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05868">
                <a:tc>
                  <a:txBody>
                    <a:bodyPr/>
                    <a:lstStyle/>
                    <a:p>
                      <a:pPr marL="179388" marR="0" lvl="0" indent="0" algn="l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менингококковая инфекция</a:t>
                      </a:r>
                    </a:p>
                  </a:txBody>
                  <a:tcPr marL="24346" marR="2434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2.2</a:t>
                      </a:r>
                    </a:p>
                  </a:txBody>
                  <a:tcPr marL="24346" marR="2434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А39</a:t>
                      </a:r>
                    </a:p>
                  </a:txBody>
                  <a:tcPr marL="24346" marR="2434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346" marR="2434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346" marR="2434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346" marR="2434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346" marR="2434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346" marR="2434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346" marR="2434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346" marR="2434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346" marR="2434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90359">
                <a:tc>
                  <a:txBody>
                    <a:bodyPr/>
                    <a:lstStyle/>
                    <a:p>
                      <a:pPr marL="88900" marR="0" lvl="0" indent="0" algn="l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новообразования</a:t>
                      </a:r>
                    </a:p>
                  </a:txBody>
                  <a:tcPr marL="24346" marR="2434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3.0</a:t>
                      </a:r>
                    </a:p>
                  </a:txBody>
                  <a:tcPr marL="24346" marR="2434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С00-D48</a:t>
                      </a:r>
                    </a:p>
                  </a:txBody>
                  <a:tcPr marL="24346" marR="2434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346" marR="2434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346" marR="2434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346" marR="2434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346" marR="2434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346" marR="2434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346" marR="2434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346" marR="2434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346" marR="2434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05868">
                <a:tc>
                  <a:txBody>
                    <a:bodyPr/>
                    <a:lstStyle/>
                    <a:p>
                      <a:pPr marL="85725" marR="0" lvl="0" indent="0" algn="l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346" marR="2434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346" marR="2434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346" marR="2434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346" marR="2434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346" marR="2434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346" marR="2434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346" marR="2434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346" marR="2434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346" marR="2434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346" marR="2434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346" marR="2434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05868">
                <a:tc>
                  <a:txBody>
                    <a:bodyPr/>
                    <a:lstStyle/>
                    <a:p>
                      <a:pPr marL="85725" marR="0" lvl="0" indent="0" algn="l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433" marR="5143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433" marR="5143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433" marR="5143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433" marR="5143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433" marR="5143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433" marR="5143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433" marR="5143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433" marR="5143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433" marR="5143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433" marR="5143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433" marR="5143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90359">
                <a:tc>
                  <a:txBody>
                    <a:bodyPr/>
                    <a:lstStyle/>
                    <a:p>
                      <a:pPr marL="85725" marR="0" lvl="0" indent="0" algn="l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болезни мочеполовой системы</a:t>
                      </a:r>
                    </a:p>
                  </a:txBody>
                  <a:tcPr marL="51433" marR="5143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15.0</a:t>
                      </a:r>
                    </a:p>
                  </a:txBody>
                  <a:tcPr marL="51433" marR="5143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N00-N99</a:t>
                      </a:r>
                    </a:p>
                  </a:txBody>
                  <a:tcPr marL="51433" marR="5143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433" marR="5143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433" marR="5143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433" marR="5143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433" marR="5143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433" marR="5143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433" marR="5143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433" marR="5143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433" marR="5143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433321">
                <a:tc>
                  <a:txBody>
                    <a:bodyPr/>
                    <a:lstStyle/>
                    <a:p>
                      <a:pPr marL="85725" marR="0" lvl="0" indent="0" algn="l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отдельные состояния, возникающие в перинатальном периоде</a:t>
                      </a:r>
                    </a:p>
                  </a:txBody>
                  <a:tcPr marL="51433" marR="5143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5725" marR="0" lvl="0" indent="0" algn="l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17.0</a:t>
                      </a:r>
                    </a:p>
                  </a:txBody>
                  <a:tcPr marL="51433" marR="5143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5725" marR="0" lvl="0" indent="0" algn="l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P05-P96</a:t>
                      </a:r>
                    </a:p>
                  </a:txBody>
                  <a:tcPr marL="51433" marR="5143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433" marR="5143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433" marR="5143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433" marR="5143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433" marR="5143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433" marR="5143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433" marR="5143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433" marR="5143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433" marR="5143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6296398"/>
      </p:ext>
    </p:extLst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Прямоугольник 2"/>
          <p:cNvSpPr>
            <a:spLocks noChangeArrowheads="1"/>
          </p:cNvSpPr>
          <p:nvPr/>
        </p:nvSpPr>
        <p:spPr bwMode="auto">
          <a:xfrm>
            <a:off x="468313" y="2349500"/>
            <a:ext cx="8207375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latinLnBrk="1"/>
            <a:r>
              <a:rPr kumimoji="1" lang="ru-RU" altLang="ru-RU" sz="3200" i="0" dirty="0" smtClean="0">
                <a:solidFill>
                  <a:srgbClr val="CC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Таблица 1500 </a:t>
            </a:r>
          </a:p>
          <a:p>
            <a:pPr algn="ctr" latinLnBrk="1"/>
            <a:r>
              <a:rPr kumimoji="1" lang="ru-RU" altLang="ru-RU" sz="3200" i="0" dirty="0" smtClean="0">
                <a:solidFill>
                  <a:srgbClr val="CC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не сравнивается с  другими </a:t>
            </a:r>
          </a:p>
          <a:p>
            <a:pPr algn="ctr" latinLnBrk="1"/>
            <a:r>
              <a:rPr kumimoji="1" lang="ru-RU" altLang="ru-RU" sz="3200" i="0" dirty="0" smtClean="0">
                <a:solidFill>
                  <a:srgbClr val="CC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таблицами  формы 12 </a:t>
            </a:r>
          </a:p>
          <a:p>
            <a:pPr algn="ctr" latinLnBrk="1"/>
            <a:r>
              <a:rPr kumimoji="1" lang="ru-RU" altLang="ru-RU" sz="3200" i="0" dirty="0" smtClean="0">
                <a:solidFill>
                  <a:srgbClr val="CC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и другими формами годового отчета</a:t>
            </a:r>
          </a:p>
        </p:txBody>
      </p:sp>
    </p:spTree>
    <p:extLst>
      <p:ext uri="{BB962C8B-B14F-4D97-AF65-F5344CB8AC3E}">
        <p14:creationId xmlns:p14="http://schemas.microsoft.com/office/powerpoint/2010/main" val="4106073379"/>
      </p:ext>
    </p:extLst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Прямоугольник 2"/>
          <p:cNvSpPr>
            <a:spLocks noChangeArrowheads="1"/>
          </p:cNvSpPr>
          <p:nvPr/>
        </p:nvSpPr>
        <p:spPr bwMode="auto">
          <a:xfrm>
            <a:off x="1476375" y="1700213"/>
            <a:ext cx="5975350" cy="3539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latinLnBrk="1"/>
            <a:endParaRPr kumimoji="1" lang="ru-RU" altLang="ru-RU" sz="2800" i="0" dirty="0" smtClean="0">
              <a:solidFill>
                <a:srgbClr val="0000CC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ctr" latinLnBrk="1"/>
            <a:r>
              <a:rPr kumimoji="1" lang="ru-RU" altLang="ru-RU" sz="2800" i="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 начало года по всем строкам 0</a:t>
            </a:r>
          </a:p>
          <a:p>
            <a:pPr algn="ctr" latinLnBrk="1"/>
            <a:r>
              <a:rPr kumimoji="1" lang="ru-RU" altLang="ru-RU" sz="2800" i="0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 всем строкам т.1500:</a:t>
            </a:r>
          </a:p>
          <a:p>
            <a:pPr algn="ctr" latinLnBrk="1"/>
            <a:r>
              <a:rPr kumimoji="1" lang="ru-RU" altLang="ru-RU" sz="2800" i="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графа 4 = графе 9</a:t>
            </a:r>
          </a:p>
          <a:p>
            <a:pPr algn="ctr" latinLnBrk="1"/>
            <a:endParaRPr kumimoji="1" lang="ru-RU" altLang="ru-RU" sz="2800" i="0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ctr" latinLnBrk="1"/>
            <a:r>
              <a:rPr kumimoji="1" lang="ru-RU" altLang="ru-RU" sz="2800" i="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графа 8 = графе 10</a:t>
            </a:r>
          </a:p>
          <a:p>
            <a:pPr algn="ctr" latinLnBrk="1"/>
            <a:endParaRPr kumimoji="1" lang="ru-RU" altLang="ru-RU" sz="2800" i="0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ctr" latinLnBrk="1"/>
            <a:r>
              <a:rPr kumimoji="1" lang="ru-RU" altLang="ru-RU" sz="2800" i="0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графа 15 по строке 17 = 0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2915816" y="1196752"/>
            <a:ext cx="32403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latinLnBrk="1"/>
            <a:r>
              <a:rPr kumimoji="1" lang="ru-RU" altLang="ru-RU" sz="3600" i="0" dirty="0">
                <a:solidFill>
                  <a:srgbClr val="CC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Таблица 1500 </a:t>
            </a:r>
          </a:p>
        </p:txBody>
      </p:sp>
    </p:spTree>
    <p:extLst>
      <p:ext uri="{BB962C8B-B14F-4D97-AF65-F5344CB8AC3E}">
        <p14:creationId xmlns:p14="http://schemas.microsoft.com/office/powerpoint/2010/main" val="193382502"/>
      </p:ext>
    </p:extLst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8"/>
          <p:cNvSpPr>
            <a:spLocks noChangeArrowheads="1"/>
          </p:cNvSpPr>
          <p:nvPr/>
        </p:nvSpPr>
        <p:spPr bwMode="auto">
          <a:xfrm>
            <a:off x="900113" y="260350"/>
            <a:ext cx="2373312" cy="24606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latinLnBrk="1"/>
            <a:r>
              <a:rPr kumimoji="1" lang="ru-RU" altLang="ko-KR" sz="1000" i="0" smtClean="0">
                <a:solidFill>
                  <a:srgbClr val="C00000"/>
                </a:solidFill>
                <a:latin typeface="Times New Roman" pitchFamily="18" charset="0"/>
                <a:ea typeface="돋움" pitchFamily="50" charset="-128"/>
                <a:cs typeface="Times New Roman" pitchFamily="18" charset="0"/>
              </a:rPr>
              <a:t>ФГБУ ЦНИИОИЗ Минздрава России</a:t>
            </a:r>
          </a:p>
        </p:txBody>
      </p:sp>
      <p:sp>
        <p:nvSpPr>
          <p:cNvPr id="34819" name="Прямоугольник 7"/>
          <p:cNvSpPr>
            <a:spLocks noChangeArrowheads="1"/>
          </p:cNvSpPr>
          <p:nvPr/>
        </p:nvSpPr>
        <p:spPr bwMode="auto">
          <a:xfrm>
            <a:off x="611188" y="549275"/>
            <a:ext cx="7993062" cy="434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 latinLnBrk="1"/>
            <a:endParaRPr kumimoji="1" lang="ru-RU" altLang="ru-RU" sz="2400" i="0" dirty="0" smtClean="0">
              <a:solidFill>
                <a:srgbClr val="0000CC"/>
              </a:solidFill>
              <a:latin typeface="Times New Roman" pitchFamily="18" charset="0"/>
              <a:ea typeface="-윤고딕140" pitchFamily="18" charset="-127"/>
              <a:cs typeface="Times New Roman" pitchFamily="18" charset="0"/>
            </a:endParaRPr>
          </a:p>
          <a:p>
            <a:pPr algn="ctr" latinLnBrk="1"/>
            <a:endParaRPr kumimoji="1" lang="ru-RU" altLang="ru-RU" sz="3600" i="0" dirty="0" smtClean="0">
              <a:solidFill>
                <a:srgbClr val="0000CC"/>
              </a:solidFill>
              <a:latin typeface="Times New Roman" pitchFamily="18" charset="0"/>
              <a:ea typeface="-윤고딕140" pitchFamily="18" charset="-127"/>
              <a:cs typeface="Times New Roman" pitchFamily="18" charset="0"/>
            </a:endParaRPr>
          </a:p>
          <a:p>
            <a:pPr algn="ctr" latinLnBrk="1"/>
            <a:endParaRPr kumimoji="1" lang="ru-RU" altLang="ru-RU" sz="3600" i="0" dirty="0" smtClean="0">
              <a:solidFill>
                <a:srgbClr val="0000CC"/>
              </a:solidFill>
              <a:latin typeface="Times New Roman" pitchFamily="18" charset="0"/>
              <a:ea typeface="-윤고딕140" pitchFamily="18" charset="-127"/>
              <a:cs typeface="Times New Roman" pitchFamily="18" charset="0"/>
            </a:endParaRPr>
          </a:p>
          <a:p>
            <a:pPr algn="ctr" latinLnBrk="1"/>
            <a:r>
              <a:rPr kumimoji="1" lang="ru-RU" altLang="ru-RU" sz="3600" i="0" dirty="0" smtClean="0"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В таблицы 1500, 1600, 1650 вносится </a:t>
            </a:r>
          </a:p>
          <a:p>
            <a:pPr algn="ctr" latinLnBrk="1"/>
            <a:r>
              <a:rPr kumimoji="1" lang="ru-RU" altLang="ru-RU" sz="3600" i="0" dirty="0" smtClean="0"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информация о детях, которым </a:t>
            </a:r>
          </a:p>
          <a:p>
            <a:pPr algn="ctr" latinLnBrk="1"/>
            <a:r>
              <a:rPr kumimoji="1" lang="ru-RU" altLang="ru-RU" sz="3600" i="0" dirty="0" smtClean="0"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в 2018 году исполнился один год.</a:t>
            </a:r>
          </a:p>
          <a:p>
            <a:pPr algn="ctr" latinLnBrk="1"/>
            <a:r>
              <a:rPr kumimoji="1" lang="ru-RU" altLang="ru-RU" sz="3600" i="0" dirty="0" smtClean="0"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Соответственно, родились они </a:t>
            </a:r>
          </a:p>
          <a:p>
            <a:pPr algn="ctr" latinLnBrk="1"/>
            <a:r>
              <a:rPr kumimoji="1" lang="ru-RU" altLang="ru-RU" sz="3600" i="0" dirty="0" smtClean="0">
                <a:solidFill>
                  <a:srgbClr val="C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с 01.01.2017 по 31.12.2017 года.</a:t>
            </a:r>
          </a:p>
        </p:txBody>
      </p:sp>
    </p:spTree>
    <p:extLst>
      <p:ext uri="{BB962C8B-B14F-4D97-AF65-F5344CB8AC3E}">
        <p14:creationId xmlns:p14="http://schemas.microsoft.com/office/powerpoint/2010/main" val="3643457975"/>
      </p:ext>
    </p:extLst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Прямоугольник 3"/>
          <p:cNvSpPr>
            <a:spLocks noChangeArrowheads="1"/>
          </p:cNvSpPr>
          <p:nvPr/>
        </p:nvSpPr>
        <p:spPr bwMode="auto">
          <a:xfrm>
            <a:off x="107504" y="476672"/>
            <a:ext cx="8641209" cy="5447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atinLnBrk="1">
              <a:defRPr/>
            </a:pPr>
            <a:endParaRPr kumimoji="1" lang="ru-RU" altLang="ru-RU" sz="2400" i="0" dirty="0">
              <a:solidFill>
                <a:srgbClr val="000000"/>
              </a:solidFill>
              <a:latin typeface="Times New Roman" pitchFamily="18" charset="0"/>
              <a:ea typeface="-윤고딕140" pitchFamily="18" charset="-127"/>
              <a:cs typeface="Times New Roman" pitchFamily="18" charset="0"/>
            </a:endParaRPr>
          </a:p>
          <a:p>
            <a:pPr latinLnBrk="1">
              <a:defRPr/>
            </a:pPr>
            <a:endParaRPr kumimoji="1" lang="ru-RU" altLang="ru-RU" sz="2400" i="0" dirty="0">
              <a:solidFill>
                <a:srgbClr val="000000"/>
              </a:solidFill>
              <a:latin typeface="Times New Roman" pitchFamily="18" charset="0"/>
              <a:ea typeface="-윤고딕140" pitchFamily="18" charset="-127"/>
              <a:cs typeface="Times New Roman" pitchFamily="18" charset="0"/>
            </a:endParaRPr>
          </a:p>
          <a:p>
            <a:pPr latinLnBrk="1">
              <a:defRPr/>
            </a:pPr>
            <a:endParaRPr kumimoji="1" lang="ru-RU" altLang="ru-RU" sz="1600" i="0" dirty="0">
              <a:solidFill>
                <a:srgbClr val="000000"/>
              </a:solidFill>
              <a:latin typeface="Times New Roman" pitchFamily="18" charset="0"/>
              <a:ea typeface="-윤고딕140" pitchFamily="18" charset="-127"/>
              <a:cs typeface="Times New Roman" pitchFamily="18" charset="0"/>
            </a:endParaRPr>
          </a:p>
          <a:p>
            <a:pPr indent="457200" latinLnBrk="1">
              <a:defRPr/>
            </a:pPr>
            <a:r>
              <a:rPr kumimoji="1" lang="ru-RU" altLang="ru-RU" i="0" dirty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В графе 5 таблицы 1500 представляется информация о заболеваниях детей первого месяца жизни из графы 4  (заболевания детей </a:t>
            </a:r>
            <a:endParaRPr kumimoji="1" lang="ru-RU" altLang="ru-RU" i="0" dirty="0" smtClean="0">
              <a:solidFill>
                <a:srgbClr val="000000"/>
              </a:solidFill>
              <a:latin typeface="Times New Roman" pitchFamily="18" charset="0"/>
              <a:ea typeface="-윤고딕140" pitchFamily="18" charset="-127"/>
              <a:cs typeface="Times New Roman" pitchFamily="18" charset="0"/>
            </a:endParaRPr>
          </a:p>
          <a:p>
            <a:pPr indent="457200" latinLnBrk="1">
              <a:defRPr/>
            </a:pPr>
            <a:r>
              <a:rPr kumimoji="1" lang="ru-RU" altLang="ru-RU" i="0" dirty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первого </a:t>
            </a:r>
            <a:r>
              <a:rPr kumimoji="1" lang="ru-RU" altLang="ru-RU" i="0" dirty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года жизни - всего).  </a:t>
            </a:r>
            <a:br>
              <a:rPr kumimoji="1" lang="ru-RU" altLang="ru-RU" i="0" dirty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</a:br>
            <a:r>
              <a:rPr kumimoji="1" lang="ru-RU" altLang="ru-RU" i="0" dirty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/>
            </a:r>
            <a:br>
              <a:rPr kumimoji="1" lang="ru-RU" altLang="ru-RU" i="0" dirty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</a:br>
            <a:r>
              <a:rPr kumimoji="1" lang="ru-RU" altLang="ru-RU" i="0" dirty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      В графе 14 представляется информация о выздоровевших и </a:t>
            </a:r>
            <a:endParaRPr kumimoji="1" lang="ru-RU" altLang="ru-RU" i="0" dirty="0" smtClean="0">
              <a:solidFill>
                <a:srgbClr val="000000"/>
              </a:solidFill>
              <a:latin typeface="Times New Roman" pitchFamily="18" charset="0"/>
              <a:ea typeface="-윤고딕140" pitchFamily="18" charset="-127"/>
              <a:cs typeface="Times New Roman" pitchFamily="18" charset="0"/>
            </a:endParaRPr>
          </a:p>
          <a:p>
            <a:pPr indent="457200" latinLnBrk="1">
              <a:defRPr/>
            </a:pPr>
            <a:r>
              <a:rPr kumimoji="1" lang="ru-RU" altLang="ru-RU" i="0" dirty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умерших</a:t>
            </a:r>
            <a:r>
              <a:rPr kumimoji="1" lang="ru-RU" altLang="ru-RU" i="0" dirty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. </a:t>
            </a:r>
            <a:br>
              <a:rPr kumimoji="1" lang="ru-RU" altLang="ru-RU" i="0" dirty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</a:br>
            <a:r>
              <a:rPr kumimoji="1" lang="ru-RU" altLang="ru-RU" i="0" dirty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      </a:t>
            </a:r>
            <a:endParaRPr kumimoji="1" lang="ru-RU" altLang="ru-RU" i="0" dirty="0" smtClean="0">
              <a:solidFill>
                <a:srgbClr val="000000"/>
              </a:solidFill>
              <a:latin typeface="Times New Roman" pitchFamily="18" charset="0"/>
              <a:ea typeface="-윤고딕140" pitchFamily="18" charset="-127"/>
              <a:cs typeface="Times New Roman" pitchFamily="18" charset="0"/>
            </a:endParaRPr>
          </a:p>
          <a:p>
            <a:pPr indent="457200" algn="ctr" latinLnBrk="1">
              <a:defRPr/>
            </a:pPr>
            <a:r>
              <a:rPr kumimoji="1" lang="ru-RU" altLang="ru-RU" sz="3200" i="0" dirty="0" smtClean="0">
                <a:solidFill>
                  <a:srgbClr val="C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Выехавшие </a:t>
            </a:r>
            <a:r>
              <a:rPr kumimoji="1" lang="ru-RU" altLang="ru-RU" sz="3200" i="0" dirty="0">
                <a:solidFill>
                  <a:srgbClr val="C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дети в </a:t>
            </a:r>
            <a:r>
              <a:rPr kumimoji="1" lang="ru-RU" altLang="ru-RU" sz="3200" i="0" dirty="0" smtClean="0">
                <a:solidFill>
                  <a:srgbClr val="C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графе 14 т.1500</a:t>
            </a:r>
          </a:p>
          <a:p>
            <a:pPr indent="457200" algn="ctr" latinLnBrk="1">
              <a:defRPr/>
            </a:pPr>
            <a:r>
              <a:rPr kumimoji="1" lang="ru-RU" altLang="ru-RU" sz="3200" i="0" dirty="0" smtClean="0">
                <a:solidFill>
                  <a:srgbClr val="C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не </a:t>
            </a:r>
            <a:r>
              <a:rPr kumimoji="1" lang="ru-RU" altLang="ru-RU" sz="3200" i="0" dirty="0">
                <a:solidFill>
                  <a:srgbClr val="C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учитываются.</a:t>
            </a:r>
            <a:r>
              <a:rPr kumimoji="1" lang="ru-RU" altLang="ru-RU" i="0" dirty="0">
                <a:solidFill>
                  <a:srgbClr val="0000FF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</a:t>
            </a:r>
            <a:br>
              <a:rPr kumimoji="1" lang="ru-RU" altLang="ru-RU" i="0" dirty="0">
                <a:solidFill>
                  <a:srgbClr val="0000FF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</a:br>
            <a:r>
              <a:rPr kumimoji="1" lang="ru-RU" altLang="ru-RU" i="0" dirty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/>
            </a:r>
            <a:br>
              <a:rPr kumimoji="1" lang="ru-RU" altLang="ru-RU" i="0" dirty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</a:br>
            <a:r>
              <a:rPr kumimoji="1" lang="ru-RU" altLang="ru-RU" i="0" dirty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      </a:t>
            </a:r>
            <a:r>
              <a:rPr kumimoji="1" lang="ru-RU" altLang="ru-RU" i="0" dirty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	В </a:t>
            </a:r>
            <a:r>
              <a:rPr kumimoji="1" lang="ru-RU" altLang="ru-RU" i="0" dirty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графе 15 представляется информация о </a:t>
            </a:r>
            <a:r>
              <a:rPr kumimoji="1" lang="ru-RU" altLang="ru-RU" i="0" dirty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детях, которым </a:t>
            </a:r>
            <a:r>
              <a:rPr kumimoji="1" lang="ru-RU" altLang="ru-RU" i="0" dirty="0" err="1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испол-нился</a:t>
            </a:r>
            <a:r>
              <a:rPr kumimoji="1" lang="ru-RU" altLang="ru-RU" i="0" dirty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год и они продолжают находиться под «Д» наблюдением </a:t>
            </a:r>
          </a:p>
          <a:p>
            <a:pPr indent="457200" algn="ctr" latinLnBrk="1">
              <a:defRPr/>
            </a:pPr>
            <a:r>
              <a:rPr kumimoji="1" lang="ru-RU" altLang="ru-RU" i="0" dirty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по заболеванию .</a:t>
            </a:r>
            <a:endParaRPr kumimoji="1" lang="ru-RU" altLang="ru-RU" i="0" dirty="0">
              <a:solidFill>
                <a:srgbClr val="000000"/>
              </a:solidFill>
              <a:ea typeface="-윤고딕140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67469557"/>
      </p:ext>
    </p:extLst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Прямоугольник 2"/>
          <p:cNvSpPr>
            <a:spLocks noChangeArrowheads="1"/>
          </p:cNvSpPr>
          <p:nvPr/>
        </p:nvSpPr>
        <p:spPr bwMode="auto">
          <a:xfrm>
            <a:off x="323850" y="692150"/>
            <a:ext cx="856932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latinLnBrk="1"/>
            <a:r>
              <a:rPr kumimoji="1" lang="ru-RU" altLang="ru-RU" sz="1800" b="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(1700)</a:t>
            </a:r>
          </a:p>
          <a:p>
            <a:pPr latinLnBrk="1"/>
            <a:r>
              <a:rPr kumimoji="1" lang="ru-RU" altLang="ru-RU" sz="1800" b="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Число новорожденных, поступивших под наблюдение данной организации  </a:t>
            </a:r>
          </a:p>
          <a:p>
            <a:pPr latinLnBrk="1"/>
            <a:r>
              <a:rPr kumimoji="1" lang="ru-RU" altLang="ru-RU" sz="1800" b="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     – всего  1 </a:t>
            </a:r>
            <a:endParaRPr kumimoji="1" lang="ru-RU" altLang="ru-RU" sz="1800" b="0" i="0" smtClean="0">
              <a:solidFill>
                <a:srgbClr val="DAFBFE"/>
              </a:solidFill>
              <a:latin typeface="Times New Roman" pitchFamily="18" charset="0"/>
              <a:ea typeface="-윤고딕140" pitchFamily="18" charset="-127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23850" y="1700213"/>
          <a:ext cx="8569325" cy="2468880"/>
        </p:xfrm>
        <a:graphic>
          <a:graphicData uri="http://schemas.openxmlformats.org/drawingml/2006/table">
            <a:tbl>
              <a:tblPr/>
              <a:tblGrid>
                <a:gridCol w="447961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08970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109713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(1800)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Осмотрено новорожденных на 1 этапе </a:t>
                      </a:r>
                      <a:r>
                        <a:rPr kumimoji="0" lang="ru-RU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аудиологического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скрининга  1 _________, </a:t>
                      </a:r>
                    </a:p>
                  </a:txBody>
                  <a:tcPr marL="45530" marR="4553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 них: выявлено с нарушениями слуха  2 ___________,</a:t>
                      </a:r>
                    </a:p>
                  </a:txBody>
                  <a:tcPr marL="45530" marR="4553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37142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 числа выявленных с нарушением слуха на I этапе </a:t>
                      </a:r>
                      <a:r>
                        <a:rPr kumimoji="0" lang="ru-RU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аудиологического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скрининга обследовано на 2 этапе </a:t>
                      </a:r>
                      <a:r>
                        <a:rPr kumimoji="0" lang="ru-RU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аудиологического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скрининга  3 _________,</a:t>
                      </a:r>
                    </a:p>
                  </a:txBody>
                  <a:tcPr marL="45530" marR="4553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 них: выявлено с нарушениями слуха  4 ___________,</a:t>
                      </a:r>
                    </a:p>
                  </a:txBody>
                  <a:tcPr marL="45530" marR="4553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40969" name="Прямоугольник 4"/>
          <p:cNvSpPr>
            <a:spLocks noChangeArrowheads="1"/>
          </p:cNvSpPr>
          <p:nvPr/>
        </p:nvSpPr>
        <p:spPr bwMode="auto">
          <a:xfrm>
            <a:off x="323850" y="4292600"/>
            <a:ext cx="8424863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latinLnBrk="1">
              <a:tabLst>
                <a:tab pos="3017838" algn="ctr"/>
                <a:tab pos="4006850" algn="r"/>
                <a:tab pos="5178425" algn="l"/>
                <a:tab pos="6167438" algn="l"/>
                <a:tab pos="7337425" algn="l"/>
                <a:tab pos="8328025" algn="l"/>
              </a:tabLst>
            </a:pPr>
            <a:r>
              <a:rPr kumimoji="1" lang="ru-RU" altLang="ru-RU" sz="1600" b="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(1900)</a:t>
            </a:r>
          </a:p>
          <a:p>
            <a:pPr latinLnBrk="1">
              <a:tabLst>
                <a:tab pos="3017838" algn="ctr"/>
                <a:tab pos="4006850" algn="r"/>
                <a:tab pos="5178425" algn="l"/>
                <a:tab pos="6167438" algn="l"/>
                <a:tab pos="7337425" algn="l"/>
                <a:tab pos="8328025" algn="l"/>
              </a:tabLst>
            </a:pPr>
            <a:r>
              <a:rPr kumimoji="1" lang="en-US" altLang="ru-RU" sz="1600" b="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Из числа новорожденных поступивших под наблюдение (табл. 1700)  обследовано на: фенилкетонурию   5</a:t>
            </a:r>
            <a:r>
              <a:rPr kumimoji="1" lang="ru-RU" altLang="ru-RU" sz="1600" b="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_________ </a:t>
            </a:r>
            <a:r>
              <a:rPr kumimoji="1" lang="en-US" altLang="ru-RU" sz="1600" b="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,  </a:t>
            </a:r>
            <a:endParaRPr kumimoji="1" lang="ru-RU" altLang="ru-RU" sz="1600" b="0" i="0" smtClean="0">
              <a:solidFill>
                <a:srgbClr val="000000"/>
              </a:solidFill>
              <a:latin typeface="Times New Roman" pitchFamily="18" charset="0"/>
              <a:ea typeface="-윤고딕140" pitchFamily="18" charset="-127"/>
              <a:cs typeface="Times New Roman" pitchFamily="18" charset="0"/>
            </a:endParaRPr>
          </a:p>
          <a:p>
            <a:pPr latinLnBrk="1">
              <a:tabLst>
                <a:tab pos="3017838" algn="ctr"/>
                <a:tab pos="4006850" algn="r"/>
                <a:tab pos="5178425" algn="l"/>
                <a:tab pos="6167438" algn="l"/>
                <a:tab pos="7337425" algn="l"/>
                <a:tab pos="8328025" algn="l"/>
              </a:tabLst>
            </a:pPr>
            <a:r>
              <a:rPr kumimoji="1" lang="en-US" altLang="ru-RU" sz="1600" b="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врожденный гипотиреоз  6</a:t>
            </a:r>
            <a:r>
              <a:rPr kumimoji="1" lang="ru-RU" altLang="ru-RU" sz="1600" b="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__________ ,</a:t>
            </a:r>
            <a:r>
              <a:rPr kumimoji="1" lang="en-US" altLang="ru-RU" sz="1600" b="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	</a:t>
            </a:r>
            <a:r>
              <a:rPr kumimoji="1" lang="ru-RU" altLang="ru-RU" sz="1600" b="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    </a:t>
            </a:r>
            <a:r>
              <a:rPr kumimoji="1" lang="en-US" altLang="ru-RU" sz="1600" b="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адреногенитальный синдром   7  </a:t>
            </a:r>
            <a:r>
              <a:rPr kumimoji="1" lang="ru-RU" altLang="ru-RU" sz="1600" b="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___________  </a:t>
            </a:r>
            <a:r>
              <a:rPr kumimoji="1" lang="en-US" altLang="ru-RU" sz="1600" b="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, </a:t>
            </a:r>
            <a:r>
              <a:rPr kumimoji="1" lang="ru-RU" altLang="ru-RU" sz="1600" b="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 </a:t>
            </a:r>
          </a:p>
          <a:p>
            <a:pPr latinLnBrk="1">
              <a:tabLst>
                <a:tab pos="3017838" algn="ctr"/>
                <a:tab pos="4006850" algn="r"/>
                <a:tab pos="5178425" algn="l"/>
                <a:tab pos="6167438" algn="l"/>
                <a:tab pos="7337425" algn="l"/>
                <a:tab pos="8328025" algn="l"/>
              </a:tabLst>
            </a:pPr>
            <a:r>
              <a:rPr kumimoji="1" lang="en-US" altLang="ru-RU" sz="1600" b="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галактоземию   8  </a:t>
            </a:r>
            <a:r>
              <a:rPr kumimoji="1" lang="ru-RU" altLang="ru-RU" sz="1600" b="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____________  ,</a:t>
            </a:r>
            <a:r>
              <a:rPr kumimoji="1" lang="en-US" altLang="ru-RU" sz="1600" b="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муковисцидоз   9</a:t>
            </a:r>
            <a:r>
              <a:rPr kumimoji="1" lang="ru-RU" altLang="ru-RU" sz="1600" b="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___________ .</a:t>
            </a:r>
            <a:r>
              <a:rPr kumimoji="1" lang="en-US" altLang="ru-RU" sz="1600" b="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	</a:t>
            </a:r>
            <a:r>
              <a:rPr kumimoji="1" lang="ru-RU" altLang="ru-RU" sz="1000" i="0" smtClean="0">
                <a:solidFill>
                  <a:srgbClr val="DAFBFE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	</a:t>
            </a:r>
            <a:r>
              <a:rPr kumimoji="1" lang="ru-RU" altLang="ru-RU" sz="1000" i="0" smtClean="0">
                <a:solidFill>
                  <a:srgbClr val="FF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.</a:t>
            </a:r>
          </a:p>
        </p:txBody>
      </p:sp>
      <p:sp>
        <p:nvSpPr>
          <p:cNvPr id="40970" name="Прямоугольник 5"/>
          <p:cNvSpPr>
            <a:spLocks noChangeArrowheads="1"/>
          </p:cNvSpPr>
          <p:nvPr/>
        </p:nvSpPr>
        <p:spPr bwMode="auto">
          <a:xfrm>
            <a:off x="1476375" y="5805488"/>
            <a:ext cx="655161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latinLnBrk="1"/>
            <a:r>
              <a:rPr kumimoji="1" lang="ru-RU" altLang="ru-RU" sz="3200" i="0" dirty="0" smtClean="0">
                <a:solidFill>
                  <a:srgbClr val="C00000"/>
                </a:solidFill>
                <a:latin typeface="Times New Roman" pitchFamily="18" charset="0"/>
                <a:ea typeface="-윤고딕140" pitchFamily="18" charset="-127"/>
                <a:cs typeface="+mn-cs"/>
              </a:rPr>
              <a:t>Таблицы заполняются за 2018 год</a:t>
            </a:r>
            <a:endParaRPr kumimoji="1" lang="ru-RU" altLang="ru-RU" sz="3200" i="0" dirty="0" smtClean="0">
              <a:solidFill>
                <a:srgbClr val="C00000"/>
              </a:solidFill>
              <a:ea typeface="-윤고딕140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57018409"/>
      </p:ext>
    </p:extLst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Заголовок 1"/>
          <p:cNvSpPr>
            <a:spLocks noGrp="1"/>
          </p:cNvSpPr>
          <p:nvPr>
            <p:ph type="title" idx="4294967295"/>
          </p:nvPr>
        </p:nvSpPr>
        <p:spPr>
          <a:xfrm>
            <a:off x="914400" y="115888"/>
            <a:ext cx="8229600" cy="1368425"/>
          </a:xfrm>
          <a:solidFill>
            <a:srgbClr val="009999"/>
          </a:solidFill>
          <a:ln w="25400" cap="flat" algn="ctr">
            <a:solidFill>
              <a:schemeClr val="bg1"/>
            </a:solidFill>
          </a:ln>
        </p:spPr>
        <p:txBody>
          <a:bodyPr>
            <a:normAutofit fontScale="90000"/>
          </a:bodyPr>
          <a:lstStyle/>
          <a:p>
            <a:pPr eaLnBrk="1" hangingPunct="1"/>
            <a:r>
              <a:rPr lang="ru-RU" sz="2800" b="1" smtClean="0">
                <a:solidFill>
                  <a:schemeClr val="bg1"/>
                </a:solidFill>
              </a:rPr>
              <a:t>Число новорожденных, поступивших под наблюдение данной организации (в 2018г.)</a:t>
            </a:r>
            <a:br>
              <a:rPr lang="ru-RU" sz="2800" b="1" smtClean="0">
                <a:solidFill>
                  <a:schemeClr val="bg1"/>
                </a:solidFill>
              </a:rPr>
            </a:br>
            <a:r>
              <a:rPr lang="ru-RU" sz="2800" b="1" smtClean="0">
                <a:solidFill>
                  <a:schemeClr val="bg1"/>
                </a:solidFill>
              </a:rPr>
              <a:t>(табл. 1700)</a:t>
            </a: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4294967295"/>
          </p:nvPr>
        </p:nvGraphicFramePr>
        <p:xfrm>
          <a:off x="0" y="1600200"/>
          <a:ext cx="8229600" cy="50434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04682947"/>
      </p:ext>
    </p:extLst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Объект 2"/>
          <p:cNvSpPr>
            <a:spLocks noGrp="1"/>
          </p:cNvSpPr>
          <p:nvPr>
            <p:ph idx="1"/>
          </p:nvPr>
        </p:nvSpPr>
        <p:spPr>
          <a:xfrm>
            <a:off x="0" y="476672"/>
            <a:ext cx="9144000" cy="6264696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FontTx/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Данные таблицы 1800 (данные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аудиологического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скрининга не могут быть равны стр.  1.7.1.1 табл.1600 (потенциальная опасность по глухоте и потере слуха) ,т.к.  </a:t>
            </a:r>
          </a:p>
          <a:p>
            <a:pPr marL="0" indent="0">
              <a:lnSpc>
                <a:spcPct val="150000"/>
              </a:lnSpc>
              <a:buFontTx/>
              <a:buNone/>
            </a:pP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§"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 таблице  1600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включены  сведения  о  детях, </a:t>
            </a:r>
          </a:p>
          <a:p>
            <a:pPr marL="0" indent="0">
              <a:lnSpc>
                <a:spcPct val="150000"/>
              </a:lnSpc>
              <a:buFontTx/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рожденных в предыдущем 2017 году,</a:t>
            </a:r>
          </a:p>
          <a:p>
            <a:pPr marL="0" indent="0">
              <a:lnSpc>
                <a:spcPct val="150000"/>
              </a:lnSpc>
              <a:buFontTx/>
              <a:buNone/>
            </a:pP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§"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а в таблице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1800 включены  сведения  о  детях, </a:t>
            </a:r>
          </a:p>
          <a:p>
            <a:pPr marL="0" indent="0">
              <a:lnSpc>
                <a:spcPct val="150000"/>
              </a:lnSpc>
              <a:buFontTx/>
              <a:buNone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рожденных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 отчетном 2018 году.</a:t>
            </a:r>
          </a:p>
        </p:txBody>
      </p:sp>
    </p:spTree>
    <p:extLst>
      <p:ext uri="{BB962C8B-B14F-4D97-AF65-F5344CB8AC3E}">
        <p14:creationId xmlns:p14="http://schemas.microsoft.com/office/powerpoint/2010/main" val="2280009291"/>
      </p:ext>
    </p:extLst>
  </p:cSld>
  <p:clrMapOvr>
    <a:masterClrMapping/>
  </p:clrMapOvr>
  <p:transition>
    <p:pull dir="u"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Прямоугольник 2"/>
          <p:cNvSpPr>
            <a:spLocks noChangeArrowheads="1"/>
          </p:cNvSpPr>
          <p:nvPr/>
        </p:nvSpPr>
        <p:spPr bwMode="auto">
          <a:xfrm>
            <a:off x="120033" y="1268760"/>
            <a:ext cx="8784976" cy="5447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indent="466725" algn="just" latinLnBrk="1">
              <a:buClr>
                <a:srgbClr val="DEDEDE"/>
              </a:buClr>
              <a:buSzPct val="75000"/>
            </a:pPr>
            <a:endParaRPr kumimoji="1" lang="ru-RU" altLang="ru-RU" sz="2400" b="0" dirty="0">
              <a:solidFill>
                <a:prstClr val="black"/>
              </a:solidFill>
              <a:latin typeface="Times New Roman" pitchFamily="18" charset="0"/>
              <a:ea typeface="-윤고딕140"/>
              <a:cs typeface="Times New Roman" pitchFamily="18" charset="0"/>
            </a:endParaRPr>
          </a:p>
          <a:p>
            <a:pPr marL="342900" indent="-342900" algn="just" latinLnBrk="1">
              <a:lnSpc>
                <a:spcPct val="150000"/>
              </a:lnSpc>
              <a:buClr>
                <a:srgbClr val="DEDEDE"/>
              </a:buClr>
              <a:buSzPct val="75000"/>
              <a:buFont typeface="Wingdings" pitchFamily="2" charset="2"/>
              <a:buChar char="§"/>
            </a:pPr>
            <a:r>
              <a:rPr kumimoji="1" lang="ru-RU" altLang="ru-RU" sz="2400" i="0" dirty="0">
                <a:solidFill>
                  <a:prstClr val="black"/>
                </a:solidFill>
                <a:latin typeface="Times New Roman" pitchFamily="18" charset="0"/>
                <a:ea typeface="-윤고딕140"/>
                <a:cs typeface="Times New Roman" pitchFamily="18" charset="0"/>
              </a:rPr>
              <a:t>В таблицы - 1000, 1001, 1002, 1100, 1700, 1800, 1900, </a:t>
            </a:r>
            <a:endParaRPr kumimoji="1" lang="ru-RU" altLang="ru-RU" sz="2400" i="0" dirty="0" smtClean="0">
              <a:solidFill>
                <a:prstClr val="black"/>
              </a:solidFill>
              <a:latin typeface="Times New Roman" pitchFamily="18" charset="0"/>
              <a:ea typeface="-윤고딕140"/>
              <a:cs typeface="Times New Roman" pitchFamily="18" charset="0"/>
            </a:endParaRPr>
          </a:p>
          <a:p>
            <a:pPr indent="466725" algn="just" latinLnBrk="1">
              <a:lnSpc>
                <a:spcPct val="150000"/>
              </a:lnSpc>
              <a:buClr>
                <a:srgbClr val="DEDEDE"/>
              </a:buClr>
              <a:buSzPct val="75000"/>
            </a:pPr>
            <a:r>
              <a:rPr kumimoji="1" lang="ru-RU" altLang="ru-RU" sz="2400" i="0" dirty="0" smtClean="0">
                <a:solidFill>
                  <a:prstClr val="black"/>
                </a:solidFill>
                <a:latin typeface="Times New Roman" pitchFamily="18" charset="0"/>
                <a:ea typeface="-윤고딕140"/>
                <a:cs typeface="Times New Roman" pitchFamily="18" charset="0"/>
              </a:rPr>
              <a:t>2000</a:t>
            </a:r>
            <a:r>
              <a:rPr kumimoji="1" lang="ru-RU" altLang="ru-RU" sz="2400" i="0" dirty="0">
                <a:solidFill>
                  <a:prstClr val="black"/>
                </a:solidFill>
                <a:latin typeface="Times New Roman" pitchFamily="18" charset="0"/>
                <a:ea typeface="-윤고딕140"/>
                <a:cs typeface="Times New Roman" pitchFamily="18" charset="0"/>
              </a:rPr>
              <a:t>, 2001,  2100,  3000,  3002,  3100,  4000,  4001,  4100, </a:t>
            </a:r>
            <a:endParaRPr kumimoji="1" lang="ru-RU" altLang="ru-RU" sz="2400" i="0" dirty="0" smtClean="0">
              <a:solidFill>
                <a:prstClr val="black"/>
              </a:solidFill>
              <a:latin typeface="Times New Roman" pitchFamily="18" charset="0"/>
              <a:ea typeface="-윤고딕140"/>
              <a:cs typeface="Times New Roman" pitchFamily="18" charset="0"/>
            </a:endParaRPr>
          </a:p>
          <a:p>
            <a:pPr indent="466725" algn="just" latinLnBrk="1">
              <a:lnSpc>
                <a:spcPct val="150000"/>
              </a:lnSpc>
              <a:buClr>
                <a:srgbClr val="DEDEDE"/>
              </a:buClr>
              <a:buSzPct val="75000"/>
            </a:pPr>
            <a:r>
              <a:rPr kumimoji="1" lang="ru-RU" altLang="ru-RU" sz="2400" i="0" dirty="0" smtClean="0">
                <a:solidFill>
                  <a:prstClr val="black"/>
                </a:solidFill>
                <a:latin typeface="Times New Roman" pitchFamily="18" charset="0"/>
                <a:ea typeface="-윤고딕140"/>
                <a:cs typeface="Times New Roman" pitchFamily="18" charset="0"/>
              </a:rPr>
              <a:t>5000</a:t>
            </a:r>
            <a:r>
              <a:rPr kumimoji="1" lang="ru-RU" altLang="ru-RU" sz="2400" i="0" dirty="0">
                <a:solidFill>
                  <a:prstClr val="black"/>
                </a:solidFill>
                <a:latin typeface="Times New Roman" pitchFamily="18" charset="0"/>
                <a:ea typeface="-윤고딕140"/>
                <a:cs typeface="Times New Roman" pitchFamily="18" charset="0"/>
              </a:rPr>
              <a:t>, 5100 собираются  </a:t>
            </a:r>
            <a:r>
              <a:rPr kumimoji="1" lang="ru-RU" altLang="ru-RU" sz="2400" i="0" dirty="0" smtClean="0">
                <a:solidFill>
                  <a:prstClr val="black"/>
                </a:solidFill>
                <a:latin typeface="Times New Roman" pitchFamily="18" charset="0"/>
                <a:ea typeface="-윤고딕140"/>
                <a:cs typeface="Times New Roman" pitchFamily="18" charset="0"/>
              </a:rPr>
              <a:t>сведения  </a:t>
            </a:r>
            <a:r>
              <a:rPr kumimoji="1" lang="ru-RU" altLang="ru-RU" sz="2400" i="0" dirty="0">
                <a:solidFill>
                  <a:prstClr val="black"/>
                </a:solidFill>
                <a:latin typeface="Times New Roman" pitchFamily="18" charset="0"/>
                <a:ea typeface="-윤고딕140"/>
                <a:cs typeface="Times New Roman" pitchFamily="18" charset="0"/>
              </a:rPr>
              <a:t>о  пациентах </a:t>
            </a:r>
            <a:endParaRPr kumimoji="1" lang="ru-RU" altLang="ru-RU" sz="2400" i="0" dirty="0" smtClean="0">
              <a:solidFill>
                <a:prstClr val="black"/>
              </a:solidFill>
              <a:latin typeface="Times New Roman" pitchFamily="18" charset="0"/>
              <a:ea typeface="-윤고딕140"/>
              <a:cs typeface="Times New Roman" pitchFamily="18" charset="0"/>
            </a:endParaRPr>
          </a:p>
          <a:p>
            <a:pPr indent="466725" algn="just" latinLnBrk="1">
              <a:lnSpc>
                <a:spcPct val="150000"/>
              </a:lnSpc>
              <a:buClr>
                <a:srgbClr val="DEDEDE"/>
              </a:buClr>
              <a:buSzPct val="75000"/>
            </a:pPr>
            <a:r>
              <a:rPr kumimoji="1" lang="ru-RU" altLang="ru-RU" sz="2400" i="0" dirty="0" smtClean="0">
                <a:solidFill>
                  <a:prstClr val="black"/>
                </a:solidFill>
                <a:latin typeface="Times New Roman" pitchFamily="18" charset="0"/>
                <a:ea typeface="-윤고딕140"/>
                <a:cs typeface="Times New Roman" pitchFamily="18" charset="0"/>
              </a:rPr>
              <a:t>с </a:t>
            </a:r>
            <a:r>
              <a:rPr kumimoji="1" lang="ru-RU" altLang="ru-RU" sz="2400" i="0" dirty="0">
                <a:solidFill>
                  <a:prstClr val="black"/>
                </a:solidFill>
                <a:latin typeface="Times New Roman" pitchFamily="18" charset="0"/>
                <a:ea typeface="-윤고딕140"/>
                <a:cs typeface="Times New Roman" pitchFamily="18" charset="0"/>
              </a:rPr>
              <a:t>01 января по 31 декабря 2017 года</a:t>
            </a:r>
            <a:r>
              <a:rPr kumimoji="1" lang="ru-RU" altLang="ru-RU" sz="2400" i="0" dirty="0" smtClean="0">
                <a:solidFill>
                  <a:prstClr val="black"/>
                </a:solidFill>
                <a:latin typeface="Times New Roman" pitchFamily="18" charset="0"/>
                <a:ea typeface="-윤고딕140"/>
                <a:cs typeface="Times New Roman" pitchFamily="18" charset="0"/>
              </a:rPr>
              <a:t>.</a:t>
            </a:r>
          </a:p>
          <a:p>
            <a:pPr indent="466725" algn="just" latinLnBrk="1">
              <a:lnSpc>
                <a:spcPct val="150000"/>
              </a:lnSpc>
              <a:buClr>
                <a:srgbClr val="DEDEDE"/>
              </a:buClr>
              <a:buSzPct val="75000"/>
            </a:pPr>
            <a:r>
              <a:rPr kumimoji="1" lang="ru-RU" altLang="ru-RU" sz="2400" i="0" dirty="0" smtClean="0">
                <a:solidFill>
                  <a:prstClr val="black"/>
                </a:solidFill>
                <a:latin typeface="Times New Roman" pitchFamily="18" charset="0"/>
                <a:ea typeface="-윤고딕140"/>
                <a:cs typeface="Times New Roman" pitchFamily="18" charset="0"/>
              </a:rPr>
              <a:t>***</a:t>
            </a:r>
            <a:endParaRPr kumimoji="1" lang="ru-RU" altLang="ru-RU" sz="2400" i="0" dirty="0">
              <a:solidFill>
                <a:prstClr val="black"/>
              </a:solidFill>
              <a:latin typeface="Times New Roman" pitchFamily="18" charset="0"/>
              <a:ea typeface="-윤고딕140"/>
              <a:cs typeface="Times New Roman" pitchFamily="18" charset="0"/>
            </a:endParaRPr>
          </a:p>
          <a:p>
            <a:pPr marL="342900" indent="-342900" algn="just" latinLnBrk="1">
              <a:lnSpc>
                <a:spcPct val="150000"/>
              </a:lnSpc>
              <a:buClr>
                <a:srgbClr val="DEDEDE"/>
              </a:buClr>
              <a:buSzPct val="75000"/>
              <a:buFont typeface="Wingdings" pitchFamily="2" charset="2"/>
              <a:buChar char="§"/>
            </a:pPr>
            <a:r>
              <a:rPr kumimoji="1" lang="ru-RU" altLang="ru-RU" sz="2400" i="0" dirty="0" smtClean="0">
                <a:solidFill>
                  <a:prstClr val="black"/>
                </a:solidFill>
                <a:latin typeface="Times New Roman" pitchFamily="18" charset="0"/>
                <a:ea typeface="-윤고딕140"/>
                <a:cs typeface="Times New Roman" pitchFamily="18" charset="0"/>
              </a:rPr>
              <a:t>В </a:t>
            </a:r>
            <a:r>
              <a:rPr kumimoji="1" lang="ru-RU" altLang="ru-RU" sz="2400" i="0" dirty="0">
                <a:solidFill>
                  <a:prstClr val="black"/>
                </a:solidFill>
                <a:latin typeface="Times New Roman" pitchFamily="18" charset="0"/>
                <a:ea typeface="-윤고딕140"/>
                <a:cs typeface="Times New Roman" pitchFamily="18" charset="0"/>
              </a:rPr>
              <a:t>таблицы 1500, 1600, 1650 собираются  </a:t>
            </a:r>
            <a:endParaRPr kumimoji="1" lang="ru-RU" altLang="ru-RU" sz="2400" i="0" dirty="0" smtClean="0">
              <a:solidFill>
                <a:prstClr val="black"/>
              </a:solidFill>
              <a:latin typeface="Times New Roman" pitchFamily="18" charset="0"/>
              <a:ea typeface="-윤고딕140"/>
              <a:cs typeface="Times New Roman" pitchFamily="18" charset="0"/>
            </a:endParaRPr>
          </a:p>
          <a:p>
            <a:pPr indent="466725" algn="just" latinLnBrk="1">
              <a:lnSpc>
                <a:spcPct val="150000"/>
              </a:lnSpc>
              <a:buClr>
                <a:srgbClr val="DEDEDE"/>
              </a:buClr>
              <a:buSzPct val="75000"/>
            </a:pPr>
            <a:r>
              <a:rPr kumimoji="1" lang="ru-RU" altLang="ru-RU" sz="2400" i="0" dirty="0" smtClean="0">
                <a:solidFill>
                  <a:prstClr val="black"/>
                </a:solidFill>
                <a:latin typeface="Times New Roman" pitchFamily="18" charset="0"/>
                <a:ea typeface="-윤고딕140"/>
                <a:cs typeface="Times New Roman" pitchFamily="18" charset="0"/>
              </a:rPr>
              <a:t>сведения  </a:t>
            </a:r>
            <a:r>
              <a:rPr kumimoji="1" lang="ru-RU" altLang="ru-RU" sz="2400" i="0" dirty="0">
                <a:solidFill>
                  <a:prstClr val="black"/>
                </a:solidFill>
                <a:latin typeface="Times New Roman" pitchFamily="18" charset="0"/>
                <a:ea typeface="-윤고딕140"/>
                <a:cs typeface="Times New Roman" pitchFamily="18" charset="0"/>
              </a:rPr>
              <a:t>о  пациентах, которые родились </a:t>
            </a:r>
            <a:endParaRPr kumimoji="1" lang="ru-RU" altLang="ru-RU" sz="2400" i="0" dirty="0" smtClean="0">
              <a:solidFill>
                <a:prstClr val="black"/>
              </a:solidFill>
              <a:latin typeface="Times New Roman" pitchFamily="18" charset="0"/>
              <a:ea typeface="-윤고딕140"/>
              <a:cs typeface="Times New Roman" pitchFamily="18" charset="0"/>
            </a:endParaRPr>
          </a:p>
          <a:p>
            <a:pPr indent="466725" algn="just" latinLnBrk="1">
              <a:lnSpc>
                <a:spcPct val="150000"/>
              </a:lnSpc>
              <a:buClr>
                <a:srgbClr val="DEDEDE"/>
              </a:buClr>
              <a:buSzPct val="75000"/>
            </a:pPr>
            <a:r>
              <a:rPr kumimoji="1" lang="ru-RU" altLang="ru-RU" sz="2400" i="0" dirty="0" smtClean="0">
                <a:solidFill>
                  <a:prstClr val="black"/>
                </a:solidFill>
                <a:latin typeface="Times New Roman" pitchFamily="18" charset="0"/>
                <a:ea typeface="-윤고딕140"/>
                <a:cs typeface="Times New Roman" pitchFamily="18" charset="0"/>
              </a:rPr>
              <a:t>с </a:t>
            </a:r>
            <a:r>
              <a:rPr kumimoji="1" lang="ru-RU" altLang="ru-RU" sz="2400" i="0" dirty="0">
                <a:solidFill>
                  <a:prstClr val="black"/>
                </a:solidFill>
                <a:latin typeface="Times New Roman" pitchFamily="18" charset="0"/>
                <a:ea typeface="-윤고딕140"/>
                <a:cs typeface="Times New Roman" pitchFamily="18" charset="0"/>
              </a:rPr>
              <a:t>01 января по 31 декабря </a:t>
            </a:r>
            <a:r>
              <a:rPr kumimoji="1" lang="ru-RU" altLang="ru-RU" sz="2400" i="0" dirty="0" smtClean="0">
                <a:solidFill>
                  <a:prstClr val="black"/>
                </a:solidFill>
                <a:latin typeface="Times New Roman" pitchFamily="18" charset="0"/>
                <a:ea typeface="-윤고딕140"/>
                <a:cs typeface="Times New Roman" pitchFamily="18" charset="0"/>
              </a:rPr>
              <a:t>2017 </a:t>
            </a:r>
            <a:r>
              <a:rPr kumimoji="1" lang="ru-RU" altLang="ru-RU" sz="2400" i="0" dirty="0">
                <a:solidFill>
                  <a:prstClr val="black"/>
                </a:solidFill>
                <a:latin typeface="Times New Roman" pitchFamily="18" charset="0"/>
                <a:ea typeface="-윤고딕140"/>
                <a:cs typeface="Times New Roman" pitchFamily="18" charset="0"/>
              </a:rPr>
              <a:t>года и </a:t>
            </a:r>
            <a:endParaRPr kumimoji="1" lang="ru-RU" altLang="ru-RU" sz="2400" i="0" dirty="0" smtClean="0">
              <a:solidFill>
                <a:prstClr val="black"/>
              </a:solidFill>
              <a:latin typeface="Times New Roman" pitchFamily="18" charset="0"/>
              <a:ea typeface="-윤고딕140"/>
              <a:cs typeface="Times New Roman" pitchFamily="18" charset="0"/>
            </a:endParaRPr>
          </a:p>
          <a:p>
            <a:pPr indent="466725" algn="just" latinLnBrk="1">
              <a:lnSpc>
                <a:spcPct val="150000"/>
              </a:lnSpc>
              <a:buClr>
                <a:srgbClr val="DEDEDE"/>
              </a:buClr>
              <a:buSzPct val="75000"/>
            </a:pPr>
            <a:r>
              <a:rPr kumimoji="1" lang="ru-RU" altLang="ru-RU" sz="2400" i="0" dirty="0" smtClean="0">
                <a:solidFill>
                  <a:prstClr val="black"/>
                </a:solidFill>
                <a:latin typeface="Times New Roman" pitchFamily="18" charset="0"/>
                <a:ea typeface="-윤고딕140"/>
                <a:cs typeface="Times New Roman" pitchFamily="18" charset="0"/>
              </a:rPr>
              <a:t>которым в 2018г</a:t>
            </a:r>
            <a:r>
              <a:rPr kumimoji="1" lang="ru-RU" altLang="ru-RU" sz="2400" i="0" dirty="0">
                <a:solidFill>
                  <a:prstClr val="black"/>
                </a:solidFill>
                <a:latin typeface="Times New Roman" pitchFamily="18" charset="0"/>
                <a:ea typeface="-윤고딕140"/>
                <a:cs typeface="Times New Roman" pitchFamily="18" charset="0"/>
              </a:rPr>
              <a:t>. исполнился 1 год. </a:t>
            </a:r>
          </a:p>
        </p:txBody>
      </p:sp>
    </p:spTree>
    <p:extLst>
      <p:ext uri="{BB962C8B-B14F-4D97-AF65-F5344CB8AC3E}">
        <p14:creationId xmlns:p14="http://schemas.microsoft.com/office/powerpoint/2010/main" val="1637324017"/>
      </p:ext>
    </p:extLst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 txBox="1">
            <a:spLocks noChangeArrowheads="1"/>
          </p:cNvSpPr>
          <p:nvPr/>
        </p:nvSpPr>
        <p:spPr bwMode="auto">
          <a:xfrm>
            <a:off x="838200" y="304800"/>
            <a:ext cx="7275513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3200" i="0">
                <a:solidFill>
                  <a:schemeClr val="bg1"/>
                </a:solidFill>
                <a:latin typeface="Times New Roman" pitchFamily="18" charset="0"/>
              </a:rPr>
              <a:t>Форма ФСН №12 (структура)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679450" y="1143000"/>
            <a:ext cx="7770813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endParaRPr lang="ru-RU" sz="2300" b="0" i="0" kern="0" dirty="0">
              <a:latin typeface="Times New Roman" pitchFamily="18" charset="0"/>
              <a:cs typeface="+mn-cs"/>
            </a:endParaRPr>
          </a:p>
        </p:txBody>
      </p:sp>
      <p:sp>
        <p:nvSpPr>
          <p:cNvPr id="26627" name="Rectangle 3"/>
          <p:cNvSpPr txBox="1">
            <a:spLocks noChangeArrowheads="1"/>
          </p:cNvSpPr>
          <p:nvPr/>
        </p:nvSpPr>
        <p:spPr bwMode="auto">
          <a:xfrm>
            <a:off x="831850" y="1752600"/>
            <a:ext cx="7770813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buClr>
                <a:schemeClr val="bg2"/>
              </a:buClr>
              <a:buSzPct val="75000"/>
            </a:pPr>
            <a:r>
              <a:rPr lang="ru-RU" sz="2800" i="0" u="sng">
                <a:latin typeface="Times New Roman" pitchFamily="18" charset="0"/>
              </a:rPr>
              <a:t>Информация формируется в двух разрезах:</a:t>
            </a:r>
          </a:p>
          <a:p>
            <a:pPr marL="342900" indent="-342900" algn="ctr">
              <a:spcBef>
                <a:spcPct val="20000"/>
              </a:spcBef>
              <a:buClr>
                <a:schemeClr val="bg2"/>
              </a:buClr>
              <a:buSzPct val="75000"/>
            </a:pPr>
            <a:endParaRPr lang="ru-RU" sz="3400" i="0">
              <a:latin typeface="Times New Roman" pitchFamily="18" charset="0"/>
            </a:endParaRPr>
          </a:p>
          <a:p>
            <a:pPr marL="342900" indent="-342900" algn="ctr">
              <a:buFont typeface="Wingdings 2" pitchFamily="18" charset="2"/>
              <a:buNone/>
            </a:pPr>
            <a:r>
              <a:rPr lang="ru-RU" sz="3400" b="0" i="0">
                <a:latin typeface="Times New Roman" pitchFamily="18" charset="0"/>
                <a:cs typeface="Times New Roman" pitchFamily="18" charset="0"/>
              </a:rPr>
              <a:t>0 – заболеваемость всего населения субъекта РФ;</a:t>
            </a:r>
          </a:p>
          <a:p>
            <a:pPr marL="342900" indent="-342900" algn="ctr">
              <a:buFont typeface="Wingdings 2" pitchFamily="18" charset="2"/>
              <a:buNone/>
            </a:pPr>
            <a:endParaRPr lang="ru-RU" sz="3400" b="0" i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>
              <a:buFont typeface="Wingdings 2" pitchFamily="18" charset="2"/>
              <a:buNone/>
            </a:pPr>
            <a:r>
              <a:rPr lang="ru-RU" sz="3400" b="0" i="0">
                <a:latin typeface="Times New Roman" pitchFamily="18" charset="0"/>
                <a:cs typeface="Times New Roman" pitchFamily="18" charset="0"/>
              </a:rPr>
              <a:t>1 – заболеваемость сельского населения субъекта РФ</a:t>
            </a:r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Прямоугольник 2"/>
          <p:cNvSpPr>
            <a:spLocks noChangeArrowheads="1"/>
          </p:cNvSpPr>
          <p:nvPr/>
        </p:nvSpPr>
        <p:spPr bwMode="auto">
          <a:xfrm>
            <a:off x="250825" y="2060575"/>
            <a:ext cx="8713788" cy="144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/>
            <a:endParaRPr kumimoji="1" lang="ru-RU" altLang="ru-RU" sz="4400" b="0" i="0" dirty="0" smtClean="0">
              <a:solidFill>
                <a:srgbClr val="000000"/>
              </a:solidFill>
              <a:latin typeface="Times New Roman" pitchFamily="18" charset="0"/>
              <a:ea typeface="-윤고딕140" pitchFamily="18" charset="-127"/>
              <a:cs typeface="Times New Roman" pitchFamily="18" charset="0"/>
            </a:endParaRPr>
          </a:p>
          <a:p>
            <a:pPr algn="ctr" eaLnBrk="0" hangingPunct="0"/>
            <a:r>
              <a:rPr kumimoji="1" lang="ru-RU" altLang="ru-RU" sz="4400" i="0" dirty="0" smtClean="0">
                <a:solidFill>
                  <a:srgbClr val="C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Таблица 2000</a:t>
            </a:r>
          </a:p>
        </p:txBody>
      </p:sp>
    </p:spTree>
    <p:extLst>
      <p:ext uri="{BB962C8B-B14F-4D97-AF65-F5344CB8AC3E}">
        <p14:creationId xmlns:p14="http://schemas.microsoft.com/office/powerpoint/2010/main" val="474337361"/>
      </p:ext>
    </p:extLst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Прямоугольник 2"/>
          <p:cNvSpPr>
            <a:spLocks noChangeArrowheads="1"/>
          </p:cNvSpPr>
          <p:nvPr/>
        </p:nvSpPr>
        <p:spPr bwMode="auto">
          <a:xfrm>
            <a:off x="2286000" y="765175"/>
            <a:ext cx="4572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latinLnBrk="1"/>
            <a:r>
              <a:rPr kumimoji="1" lang="ru-RU" altLang="ru-RU" sz="100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3. Дети  (15-17 лет включительно)</a:t>
            </a:r>
          </a:p>
          <a:p>
            <a:pPr latinLnBrk="1"/>
            <a:r>
              <a:rPr kumimoji="1" lang="ru-RU" altLang="ru-RU" sz="100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           (2000)</a:t>
            </a:r>
            <a:endParaRPr kumimoji="1" lang="ru-RU" altLang="ru-RU" sz="1000" i="0" smtClean="0">
              <a:solidFill>
                <a:srgbClr val="DAFBFE"/>
              </a:solidFill>
              <a:ea typeface="-윤고딕140" pitchFamily="18" charset="-127"/>
              <a:cs typeface="+mn-cs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95288" y="1125538"/>
          <a:ext cx="8424862" cy="4044950"/>
        </p:xfrm>
        <a:graphic>
          <a:graphicData uri="http://schemas.openxmlformats.org/drawingml/2006/table">
            <a:tbl>
              <a:tblPr/>
              <a:tblGrid>
                <a:gridCol w="160634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8302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4079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46537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463769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540796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540796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542401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621032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622637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463769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  <a:gridCol w="463768">
                  <a:extLst>
                    <a:ext uri="{9D8B030D-6E8A-4147-A177-3AD203B41FA5}">
                      <a16:colId xmlns:a16="http://schemas.microsoft.com/office/drawing/2014/main" xmlns="" val="20011"/>
                    </a:ext>
                  </a:extLst>
                </a:gridCol>
                <a:gridCol w="622637">
                  <a:extLst>
                    <a:ext uri="{9D8B030D-6E8A-4147-A177-3AD203B41FA5}">
                      <a16:colId xmlns:a16="http://schemas.microsoft.com/office/drawing/2014/main" xmlns="" val="20012"/>
                    </a:ext>
                  </a:extLst>
                </a:gridCol>
                <a:gridCol w="447722">
                  <a:extLst>
                    <a:ext uri="{9D8B030D-6E8A-4147-A177-3AD203B41FA5}">
                      <a16:colId xmlns:a16="http://schemas.microsoft.com/office/drawing/2014/main" xmlns="" val="20013"/>
                    </a:ext>
                  </a:extLst>
                </a:gridCol>
              </a:tblGrid>
              <a:tr h="188531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Наименование классов и отдельных болезней</a:t>
                      </a:r>
                    </a:p>
                  </a:txBody>
                  <a:tcPr marL="43500" marR="435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№ строк</a:t>
                      </a:r>
                    </a:p>
                  </a:txBody>
                  <a:tcPr marL="43500" marR="435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Код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по МКБ-10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пере-смотра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굴림" charset="-127"/>
                        <a:cs typeface="Times New Roman" pitchFamily="18" charset="0"/>
                      </a:endParaRPr>
                    </a:p>
                  </a:txBody>
                  <a:tcPr marL="43500" marR="435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8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Зарегистрировано заболеваний</a:t>
                      </a:r>
                    </a:p>
                  </a:txBody>
                  <a:tcPr marL="43500" marR="435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Снято с диспан-серного наблю-дения </a:t>
                      </a:r>
                    </a:p>
                  </a:txBody>
                  <a:tcPr marL="43500" marR="435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Состоит под диспан-серным наблюде-нием на конец отчетного года</a:t>
                      </a: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굴림" charset="-127"/>
                        <a:cs typeface="Times New Roman" pitchFamily="18" charset="0"/>
                      </a:endParaRPr>
                    </a:p>
                  </a:txBody>
                  <a:tcPr marL="43500" marR="435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из них (из гр. 15): юноши</a:t>
                      </a:r>
                    </a:p>
                  </a:txBody>
                  <a:tcPr marL="43500" marR="435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5412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L="43500" marR="435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из них: юноши</a:t>
                      </a:r>
                    </a:p>
                  </a:txBody>
                  <a:tcPr marL="43500" marR="435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из них (из гр. 4):</a:t>
                      </a:r>
                    </a:p>
                  </a:txBody>
                  <a:tcPr marL="43500" marR="435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из заболеваний с впервые в жизни установленным диагнозом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(из гр. 9):</a:t>
                      </a:r>
                    </a:p>
                  </a:txBody>
                  <a:tcPr marL="43500" marR="435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из заболе-ваний с впервые в жизни</a:t>
                      </a:r>
                      <a:b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</a:b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установ-ленным</a:t>
                      </a:r>
                      <a:b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</a:b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диагно-зом</a:t>
                      </a:r>
                      <a:b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</a:b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(из гр. 10)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юноши</a:t>
                      </a:r>
                    </a:p>
                  </a:txBody>
                  <a:tcPr marL="22958" marR="22958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63943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взято под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диспансер-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ное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наблю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-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дение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굴림" charset="-127"/>
                        <a:cs typeface="Times New Roman" pitchFamily="18" charset="0"/>
                      </a:endParaRPr>
                    </a:p>
                  </a:txBody>
                  <a:tcPr marL="43500" marR="435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굴림" charset="-127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с впервые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в жизни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установ- ленным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диагно-зом</a:t>
                      </a:r>
                    </a:p>
                  </a:txBody>
                  <a:tcPr marL="43500" marR="4350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взято под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диспансер-ное наблю-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дение</a:t>
                      </a:r>
                    </a:p>
                  </a:txBody>
                  <a:tcPr marL="43500" marR="435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выявле-но при проф-осмотре</a:t>
                      </a:r>
                    </a:p>
                  </a:txBody>
                  <a:tcPr marL="43500" marR="435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выявлено при 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диспан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-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серизации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определен-ных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 групп взрослого населения</a:t>
                      </a:r>
                    </a:p>
                  </a:txBody>
                  <a:tcPr marL="43500" marR="435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8853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43500" marR="435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43500" marR="435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43500" marR="435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43500" marR="435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43500" marR="435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43500" marR="435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9</a:t>
                      </a:r>
                    </a:p>
                  </a:txBody>
                  <a:tcPr marL="43500" marR="435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10</a:t>
                      </a:r>
                    </a:p>
                  </a:txBody>
                  <a:tcPr marL="43500" marR="435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11</a:t>
                      </a:r>
                    </a:p>
                  </a:txBody>
                  <a:tcPr marL="43500" marR="435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12</a:t>
                      </a:r>
                    </a:p>
                  </a:txBody>
                  <a:tcPr marL="43500" marR="435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13</a:t>
                      </a:r>
                    </a:p>
                  </a:txBody>
                  <a:tcPr marL="43500" marR="435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14</a:t>
                      </a:r>
                    </a:p>
                  </a:txBody>
                  <a:tcPr marL="43500" marR="435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15</a:t>
                      </a:r>
                    </a:p>
                  </a:txBody>
                  <a:tcPr marL="43500" marR="435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16</a:t>
                      </a:r>
                    </a:p>
                  </a:txBody>
                  <a:tcPr marL="43500" marR="435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74335">
                <a:tc>
                  <a:txBody>
                    <a:bodyPr/>
                    <a:lstStyle/>
                    <a:p>
                      <a:pPr marL="88900" marR="0" lvl="0" indent="0" algn="l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Зарегистрировано заболеваний – всего</a:t>
                      </a:r>
                    </a:p>
                  </a:txBody>
                  <a:tcPr marL="43500" marR="435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1.0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굴림" charset="-127"/>
                        <a:cs typeface="Times New Roman" pitchFamily="18" charset="0"/>
                      </a:endParaRPr>
                    </a:p>
                  </a:txBody>
                  <a:tcPr marL="43500" marR="435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А00-Т98</a:t>
                      </a:r>
                    </a:p>
                  </a:txBody>
                  <a:tcPr marL="43500" marR="435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굴림" charset="-127"/>
                        <a:cs typeface="Times New Roman" pitchFamily="18" charset="0"/>
                      </a:endParaRPr>
                    </a:p>
                  </a:txBody>
                  <a:tcPr marL="43500" marR="435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굴림" charset="-127"/>
                        <a:cs typeface="Times New Roman" pitchFamily="18" charset="0"/>
                      </a:endParaRPr>
                    </a:p>
                  </a:txBody>
                  <a:tcPr marL="43500" marR="435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굴림" charset="-127"/>
                        <a:cs typeface="Times New Roman" pitchFamily="18" charset="0"/>
                      </a:endParaRPr>
                    </a:p>
                  </a:txBody>
                  <a:tcPr marL="43500" marR="435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굴림" charset="-127"/>
                        <a:cs typeface="Times New Roman" pitchFamily="18" charset="0"/>
                      </a:endParaRPr>
                    </a:p>
                  </a:txBody>
                  <a:tcPr marL="43500" marR="435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굴림" charset="-127"/>
                        <a:cs typeface="Times New Roman" pitchFamily="18" charset="0"/>
                      </a:endParaRPr>
                    </a:p>
                  </a:txBody>
                  <a:tcPr marL="43500" marR="435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굴림" charset="-127"/>
                        <a:cs typeface="Times New Roman" pitchFamily="18" charset="0"/>
                      </a:endParaRPr>
                    </a:p>
                  </a:txBody>
                  <a:tcPr marL="43500" marR="435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ea typeface="굴림" charset="-127"/>
                        <a:cs typeface="Times New Roman" pitchFamily="18" charset="0"/>
                      </a:endParaRPr>
                    </a:p>
                  </a:txBody>
                  <a:tcPr marL="43500" marR="435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43500" marR="435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굴림" charset="-127"/>
                        <a:cs typeface="Times New Roman" pitchFamily="18" charset="0"/>
                      </a:endParaRPr>
                    </a:p>
                  </a:txBody>
                  <a:tcPr marL="43500" marR="435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굴림" charset="-127"/>
                        <a:cs typeface="Times New Roman" pitchFamily="18" charset="0"/>
                      </a:endParaRPr>
                    </a:p>
                  </a:txBody>
                  <a:tcPr marL="43500" marR="435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굴림" charset="-127"/>
                        <a:cs typeface="Times New Roman" pitchFamily="18" charset="0"/>
                      </a:endParaRPr>
                    </a:p>
                  </a:txBody>
                  <a:tcPr marL="43500" marR="4350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43079" name="Прямоугольник 4"/>
          <p:cNvSpPr>
            <a:spLocks noChangeArrowheads="1"/>
          </p:cNvSpPr>
          <p:nvPr/>
        </p:nvSpPr>
        <p:spPr bwMode="auto">
          <a:xfrm>
            <a:off x="468313" y="5300663"/>
            <a:ext cx="8496300" cy="147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latinLnBrk="1"/>
            <a:r>
              <a:rPr kumimoji="1" lang="ru-RU" altLang="ru-RU" sz="1800" b="0" i="0" smtClean="0">
                <a:solidFill>
                  <a:srgbClr val="0000CC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графа 12 - выявлено при диспансеризации определенных групп взрослого населения (гр. 12) – </a:t>
            </a:r>
            <a:r>
              <a:rPr kumimoji="1" lang="ru-RU" altLang="ru-RU" sz="1800" b="0" i="0" smtClean="0">
                <a:solidFill>
                  <a:srgbClr val="FF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следует читать -  выявлено при диспансеризации</a:t>
            </a:r>
            <a:r>
              <a:rPr kumimoji="1" lang="ru-RU" altLang="ru-RU" sz="1800" b="0" i="0" smtClean="0">
                <a:solidFill>
                  <a:srgbClr val="0000CC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/>
            </a:r>
            <a:br>
              <a:rPr kumimoji="1" lang="ru-RU" altLang="ru-RU" sz="1800" b="0" i="0" smtClean="0">
                <a:solidFill>
                  <a:srgbClr val="0000CC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</a:br>
            <a:r>
              <a:rPr kumimoji="1" lang="ru-RU" altLang="ru-RU" sz="1800" b="0" i="0" smtClean="0">
                <a:solidFill>
                  <a:srgbClr val="0000CC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графа 11 - из заболеваний с впервые в жизни установленным диагнозом  (из гр. 10) юноши (гр. 13) – </a:t>
            </a:r>
            <a:r>
              <a:rPr kumimoji="1" lang="ru-RU" altLang="ru-RU" sz="1800" b="0" i="0" smtClean="0">
                <a:solidFill>
                  <a:srgbClr val="FF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следует читать - из заболеваний с впервые в жизни установленным диагнозом (из гр. 9) юноши </a:t>
            </a:r>
            <a:endParaRPr kumimoji="1" lang="ru-RU" altLang="ru-RU" sz="1800" b="0" i="0" smtClean="0">
              <a:solidFill>
                <a:srgbClr val="FF0000"/>
              </a:solidFill>
              <a:ea typeface="-윤고딕140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72708264"/>
      </p:ext>
    </p:extLst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Прямоугольник 2"/>
          <p:cNvSpPr>
            <a:spLocks noChangeArrowheads="1"/>
          </p:cNvSpPr>
          <p:nvPr/>
        </p:nvSpPr>
        <p:spPr bwMode="auto">
          <a:xfrm>
            <a:off x="251520" y="548680"/>
            <a:ext cx="8424862" cy="637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latinLnBrk="1"/>
            <a:r>
              <a:rPr kumimoji="1" lang="ru-RU" altLang="ru-RU" sz="2400" b="0" i="0" dirty="0" smtClean="0">
                <a:solidFill>
                  <a:srgbClr val="0000CC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  </a:t>
            </a:r>
            <a:r>
              <a:rPr kumimoji="1" lang="ru-RU" altLang="ru-RU" sz="2800" i="0" dirty="0" smtClean="0">
                <a:solidFill>
                  <a:srgbClr val="C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Регистрация заболеваний осуществляется </a:t>
            </a:r>
          </a:p>
          <a:p>
            <a:pPr algn="ctr" latinLnBrk="1"/>
            <a:r>
              <a:rPr kumimoji="1" lang="ru-RU" altLang="ru-RU" sz="2800" i="0" dirty="0" smtClean="0">
                <a:solidFill>
                  <a:srgbClr val="C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по году рождения. </a:t>
            </a:r>
          </a:p>
          <a:p>
            <a:pPr algn="just" latinLnBrk="1"/>
            <a:r>
              <a:rPr kumimoji="1" lang="ru-RU" altLang="ru-RU" sz="2200" b="0" i="0" dirty="0" smtClean="0"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Если в отчетном году ребенку исполняется:</a:t>
            </a:r>
          </a:p>
          <a:p>
            <a:pPr marL="342900" indent="-342900" algn="just" latinLnBrk="1">
              <a:buFont typeface="Wingdings" pitchFamily="2" charset="2"/>
              <a:buChar char="§"/>
            </a:pPr>
            <a:r>
              <a:rPr kumimoji="1" lang="ru-RU" altLang="ru-RU" sz="2200" b="0" i="0" dirty="0" smtClean="0"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15 лет (с 1 января – по 31 декабря), то он считается подростком,</a:t>
            </a:r>
          </a:p>
          <a:p>
            <a:pPr lvl="0" algn="just" latinLnBrk="1"/>
            <a:r>
              <a:rPr kumimoji="1" lang="ru-RU" altLang="ru-RU" sz="2200" b="0" i="0" dirty="0">
                <a:solidFill>
                  <a:prstClr val="black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вся </a:t>
            </a:r>
            <a:r>
              <a:rPr kumimoji="1" lang="ru-RU" altLang="ru-RU" sz="2200" b="0" i="0" dirty="0" smtClean="0">
                <a:solidFill>
                  <a:prstClr val="black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его </a:t>
            </a:r>
            <a:r>
              <a:rPr kumimoji="1" lang="ru-RU" altLang="ru-RU" sz="2200" b="0" i="0" dirty="0">
                <a:solidFill>
                  <a:prstClr val="black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ранее известная </a:t>
            </a:r>
            <a:r>
              <a:rPr kumimoji="1" lang="ru-RU" altLang="ru-RU" sz="2200" b="0" i="0" dirty="0" smtClean="0">
                <a:solidFill>
                  <a:prstClr val="black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заболеваемость (хроническая) </a:t>
            </a:r>
            <a:r>
              <a:rPr kumimoji="1" lang="ru-RU" altLang="ru-RU" sz="2200" b="0" i="0" dirty="0">
                <a:solidFill>
                  <a:prstClr val="black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показывается в </a:t>
            </a:r>
            <a:r>
              <a:rPr kumimoji="1" lang="ru-RU" altLang="ru-RU" sz="2200" b="0" i="0" dirty="0" smtClean="0">
                <a:solidFill>
                  <a:prstClr val="black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графе </a:t>
            </a:r>
            <a:r>
              <a:rPr kumimoji="1" lang="ru-RU" altLang="ru-RU" sz="2200" b="0" i="0" dirty="0">
                <a:solidFill>
                  <a:prstClr val="black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4 </a:t>
            </a:r>
            <a:r>
              <a:rPr kumimoji="1" lang="ru-RU" altLang="ru-RU" sz="2200" b="0" i="0" dirty="0" smtClean="0">
                <a:solidFill>
                  <a:prstClr val="black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(всего</a:t>
            </a:r>
            <a:r>
              <a:rPr kumimoji="1" lang="ru-RU" altLang="ru-RU" sz="2200" b="0" i="0" dirty="0" smtClean="0"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) т. 2000, и только  острые заболевания, которые он </a:t>
            </a:r>
          </a:p>
          <a:p>
            <a:pPr lvl="0" algn="just" latinLnBrk="1"/>
            <a:r>
              <a:rPr kumimoji="1" lang="ru-RU" altLang="ru-RU" sz="2200" b="0" i="0" dirty="0" smtClean="0"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перенёс с начала года до исполнения 15 лет – в т.1000.</a:t>
            </a:r>
          </a:p>
          <a:p>
            <a:pPr marL="342900" indent="-342900" algn="just" latinLnBrk="1">
              <a:buFont typeface="Wingdings" pitchFamily="2" charset="2"/>
              <a:buChar char="§"/>
            </a:pPr>
            <a:r>
              <a:rPr kumimoji="1" lang="ru-RU" altLang="ru-RU" sz="2200" b="0" i="0" dirty="0" smtClean="0"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18 лет – </a:t>
            </a:r>
            <a:r>
              <a:rPr kumimoji="1" lang="ru-RU" altLang="ru-RU" sz="2200" b="0" i="0" dirty="0"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(с 1 января – по 31 декабря), </a:t>
            </a:r>
            <a:r>
              <a:rPr kumimoji="1" lang="ru-RU" altLang="ru-RU" sz="2200" b="0" i="0" dirty="0" smtClean="0"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то </a:t>
            </a:r>
            <a:r>
              <a:rPr kumimoji="1" lang="ru-RU" altLang="ru-RU" sz="2200" b="0" i="0" dirty="0"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он считается </a:t>
            </a:r>
            <a:r>
              <a:rPr kumimoji="1" lang="ru-RU" altLang="ru-RU" sz="2200" b="0" i="0" dirty="0" smtClean="0"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взрослым,</a:t>
            </a:r>
            <a:endParaRPr kumimoji="1" lang="ru-RU" altLang="ru-RU" sz="2200" b="0" i="0" dirty="0">
              <a:latin typeface="Times New Roman" pitchFamily="18" charset="0"/>
              <a:ea typeface="-윤고딕140" pitchFamily="18" charset="-127"/>
              <a:cs typeface="Times New Roman" pitchFamily="18" charset="0"/>
            </a:endParaRPr>
          </a:p>
          <a:p>
            <a:pPr lvl="0" algn="just" latinLnBrk="1"/>
            <a:r>
              <a:rPr kumimoji="1" lang="ru-RU" altLang="ru-RU" sz="2200" b="0" i="0" dirty="0">
                <a:solidFill>
                  <a:prstClr val="black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вся его ранее известная заболеваемость (хроническая) </a:t>
            </a:r>
            <a:r>
              <a:rPr kumimoji="1" lang="ru-RU" altLang="ru-RU" sz="2200" b="0" i="0" dirty="0" smtClean="0">
                <a:solidFill>
                  <a:prstClr val="black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показывается </a:t>
            </a:r>
            <a:r>
              <a:rPr kumimoji="1" lang="ru-RU" altLang="ru-RU" sz="2200" b="0" i="0" dirty="0">
                <a:solidFill>
                  <a:prstClr val="black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в графе 4 </a:t>
            </a:r>
            <a:r>
              <a:rPr kumimoji="1" lang="ru-RU" altLang="ru-RU" sz="2200" b="0" i="0" dirty="0" smtClean="0">
                <a:solidFill>
                  <a:prstClr val="black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(</a:t>
            </a:r>
            <a:r>
              <a:rPr kumimoji="1" lang="ru-RU" altLang="ru-RU" sz="2200" b="0" i="0" dirty="0">
                <a:solidFill>
                  <a:prstClr val="black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всего</a:t>
            </a:r>
            <a:r>
              <a:rPr kumimoji="1" lang="ru-RU" altLang="ru-RU" sz="2200" b="0" i="0" dirty="0"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) т. </a:t>
            </a:r>
            <a:r>
              <a:rPr kumimoji="1" lang="ru-RU" altLang="ru-RU" sz="2200" b="0" i="0" dirty="0" smtClean="0"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3000</a:t>
            </a:r>
            <a:r>
              <a:rPr kumimoji="1" lang="ru-RU" altLang="ru-RU" sz="2200" b="0" i="0" dirty="0"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, и только  острые заболевания, которые он перенёс с </a:t>
            </a:r>
            <a:r>
              <a:rPr kumimoji="1" lang="ru-RU" altLang="ru-RU" sz="2200" b="0" i="0" dirty="0" smtClean="0"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начала </a:t>
            </a:r>
            <a:r>
              <a:rPr kumimoji="1" lang="ru-RU" altLang="ru-RU" sz="2200" b="0" i="0" dirty="0"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года до исполнения </a:t>
            </a:r>
            <a:r>
              <a:rPr kumimoji="1" lang="ru-RU" altLang="ru-RU" sz="2200" b="0" i="0" dirty="0" smtClean="0"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18 </a:t>
            </a:r>
            <a:r>
              <a:rPr kumimoji="1" lang="ru-RU" altLang="ru-RU" sz="2200" b="0" i="0" dirty="0"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лет – в </a:t>
            </a:r>
            <a:r>
              <a:rPr kumimoji="1" lang="ru-RU" altLang="ru-RU" sz="2200" b="0" i="0" dirty="0" smtClean="0"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т.2000</a:t>
            </a:r>
            <a:r>
              <a:rPr kumimoji="1" lang="ru-RU" altLang="ru-RU" sz="2200" b="0" i="0" dirty="0"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.</a:t>
            </a:r>
            <a:endParaRPr kumimoji="1" lang="ru-RU" altLang="ru-RU" sz="2200" b="0" i="0" dirty="0" smtClean="0">
              <a:latin typeface="Times New Roman" pitchFamily="18" charset="0"/>
              <a:ea typeface="-윤고딕140" pitchFamily="18" charset="-127"/>
              <a:cs typeface="Times New Roman" pitchFamily="18" charset="0"/>
            </a:endParaRPr>
          </a:p>
          <a:p>
            <a:pPr algn="just" latinLnBrk="1"/>
            <a:r>
              <a:rPr kumimoji="1" lang="ru-RU" altLang="ru-RU" sz="2200" b="0" i="0" dirty="0"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т</a:t>
            </a:r>
            <a:r>
              <a:rPr kumimoji="1" lang="ru-RU" altLang="ru-RU" sz="2200" b="0" i="0" dirty="0" smtClean="0"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.е. переход из одной возрастной группы в другую производится на</a:t>
            </a:r>
          </a:p>
          <a:p>
            <a:pPr algn="just" latinLnBrk="1"/>
            <a:r>
              <a:rPr kumimoji="1" lang="ru-RU" altLang="ru-RU" sz="2200" b="0" i="0" dirty="0" smtClean="0"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начало года в не зависимости от того, когда у ребёнка или подрост-</a:t>
            </a:r>
          </a:p>
          <a:p>
            <a:pPr algn="just" latinLnBrk="1"/>
            <a:r>
              <a:rPr kumimoji="1" lang="ru-RU" altLang="ru-RU" sz="2200" b="0" i="0" dirty="0" smtClean="0"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ка день рождения. </a:t>
            </a:r>
          </a:p>
          <a:p>
            <a:pPr algn="just" latinLnBrk="1"/>
            <a:r>
              <a:rPr kumimoji="1" lang="ru-RU" altLang="ru-RU" sz="2200" b="0" i="0" dirty="0" smtClean="0"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Таким образом, в гр.14 и 15 т. 2000 нет лиц, которым в 2018г. </a:t>
            </a:r>
          </a:p>
          <a:p>
            <a:pPr algn="just" latinLnBrk="1"/>
            <a:r>
              <a:rPr kumimoji="1" lang="ru-RU" altLang="ru-RU" sz="2200" b="0" i="0" dirty="0" smtClean="0"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исполнилось 15 лет и , соответственно, </a:t>
            </a:r>
          </a:p>
          <a:p>
            <a:pPr algn="just" latinLnBrk="1"/>
            <a:r>
              <a:rPr kumimoji="1" lang="ru-RU" altLang="ru-RU" sz="2200" b="0" i="0" dirty="0" smtClean="0"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в </a:t>
            </a:r>
            <a:r>
              <a:rPr kumimoji="1" lang="ru-RU" altLang="ru-RU" sz="2200" b="0" i="0" dirty="0"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гр.14 и 15 т. </a:t>
            </a:r>
            <a:r>
              <a:rPr kumimoji="1" lang="ru-RU" altLang="ru-RU" sz="2200" b="0" i="0" dirty="0" smtClean="0"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3000 </a:t>
            </a:r>
            <a:r>
              <a:rPr kumimoji="1" lang="ru-RU" altLang="ru-RU" sz="2200" b="0" i="0" dirty="0"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нет </a:t>
            </a:r>
            <a:r>
              <a:rPr kumimoji="1" lang="ru-RU" altLang="ru-RU" sz="2200" b="0" i="0" dirty="0" smtClean="0"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лиц, </a:t>
            </a:r>
            <a:r>
              <a:rPr kumimoji="1" lang="ru-RU" altLang="ru-RU" sz="2200" b="0" i="0" dirty="0"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которым в 2018г. </a:t>
            </a:r>
            <a:r>
              <a:rPr kumimoji="1" lang="ru-RU" altLang="ru-RU" sz="2200" b="0" i="0" dirty="0" smtClean="0"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исполнилось 18 лет. </a:t>
            </a:r>
          </a:p>
          <a:p>
            <a:pPr algn="just" latinLnBrk="1"/>
            <a:endParaRPr kumimoji="1" lang="ru-RU" altLang="ru-RU" sz="2200" b="0" i="0" dirty="0" smtClean="0">
              <a:latin typeface="Times New Roman" pitchFamily="18" charset="0"/>
              <a:ea typeface="-윤고딕140" pitchFamily="18" charset="-127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066092"/>
      </p:ext>
    </p:extLst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755650" y="2492375"/>
            <a:ext cx="7561263" cy="110799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latinLnBrk="1">
              <a:defRPr/>
            </a:pPr>
            <a:endParaRPr kumimoji="1" lang="ru-RU" sz="2800" b="0" i="0" dirty="0">
              <a:solidFill>
                <a:srgbClr val="000000"/>
              </a:solidFill>
              <a:latin typeface="Times New Roman" pitchFamily="18" charset="0"/>
              <a:ea typeface="-윤고딕140" pitchFamily="18" charset="-127"/>
              <a:cs typeface="Times New Roman" pitchFamily="18" charset="0"/>
            </a:endParaRPr>
          </a:p>
          <a:p>
            <a:pPr algn="ctr" latinLnBrk="1">
              <a:defRPr/>
            </a:pPr>
            <a:r>
              <a:rPr kumimoji="1" lang="ru-RU" sz="3800" i="0" dirty="0">
                <a:solidFill>
                  <a:srgbClr val="C00000"/>
                </a:solidFill>
                <a:latin typeface="Arial" pitchFamily="34" charset="0"/>
                <a:ea typeface="-윤고딕140" pitchFamily="18" charset="-127"/>
                <a:cs typeface="Arial" pitchFamily="34" charset="0"/>
              </a:rPr>
              <a:t>Таблицы 3000 и 4000</a:t>
            </a:r>
            <a:endParaRPr kumimoji="1" lang="ru-RU" sz="3800" i="0" kern="0" dirty="0">
              <a:solidFill>
                <a:srgbClr val="C00000"/>
              </a:solidFill>
              <a:latin typeface="Arial" pitchFamily="34" charset="0"/>
              <a:ea typeface="-윤고딕140" pitchFamily="18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3102867"/>
      </p:ext>
    </p:extLst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84213" y="1700213"/>
            <a:ext cx="7848600" cy="22479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latinLnBrk="1">
              <a:defRPr/>
            </a:pPr>
            <a:r>
              <a:rPr kumimoji="1" lang="ru-RU" sz="2800" b="0" i="0" u="sng" dirty="0"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Контроль «</a:t>
            </a:r>
            <a:r>
              <a:rPr kumimoji="1" lang="ru-RU" sz="2800" b="0" i="0" u="sng" dirty="0" err="1"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врослых</a:t>
            </a:r>
            <a:r>
              <a:rPr kumimoji="1" lang="ru-RU" sz="2800" b="0" i="0" u="sng" dirty="0"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»:</a:t>
            </a:r>
          </a:p>
          <a:p>
            <a:pPr algn="ctr" latinLnBrk="1">
              <a:defRPr/>
            </a:pPr>
            <a:endParaRPr kumimoji="1" lang="ru-RU" sz="2800" b="0" i="0" u="sng" dirty="0">
              <a:latin typeface="Times New Roman" pitchFamily="18" charset="0"/>
              <a:ea typeface="-윤고딕140" pitchFamily="18" charset="-127"/>
              <a:cs typeface="Times New Roman" pitchFamily="18" charset="0"/>
            </a:endParaRPr>
          </a:p>
          <a:p>
            <a:pPr algn="ctr" latinLnBrk="1">
              <a:defRPr/>
            </a:pPr>
            <a:r>
              <a:rPr kumimoji="1" lang="ru-RU" sz="2800" b="0" i="0" kern="0" dirty="0"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значения в </a:t>
            </a:r>
            <a:r>
              <a:rPr kumimoji="1" lang="ru-RU" sz="2800" b="0" i="0" kern="0" dirty="0" err="1"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графоклетках</a:t>
            </a:r>
            <a:r>
              <a:rPr kumimoji="1" lang="ru-RU" sz="2800" b="0" i="0" kern="0" dirty="0"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таблицы 4000  не могут быть больше, чем в соответствующих </a:t>
            </a:r>
          </a:p>
          <a:p>
            <a:pPr algn="ctr" latinLnBrk="1">
              <a:defRPr/>
            </a:pPr>
            <a:r>
              <a:rPr kumimoji="1" lang="ru-RU" sz="2800" b="0" i="0" kern="0" dirty="0" err="1"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графоклетках</a:t>
            </a:r>
            <a:r>
              <a:rPr kumimoji="1" lang="ru-RU" sz="2800" b="0" i="0" kern="0" dirty="0"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таблицы 3000</a:t>
            </a:r>
          </a:p>
        </p:txBody>
      </p:sp>
    </p:spTree>
    <p:extLst>
      <p:ext uri="{BB962C8B-B14F-4D97-AF65-F5344CB8AC3E}">
        <p14:creationId xmlns:p14="http://schemas.microsoft.com/office/powerpoint/2010/main" val="276646086"/>
      </p:ext>
    </p:extLst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4"/>
          <p:cNvSpPr>
            <a:spLocks noChangeArrowheads="1"/>
          </p:cNvSpPr>
          <p:nvPr/>
        </p:nvSpPr>
        <p:spPr bwMode="auto">
          <a:xfrm>
            <a:off x="171740" y="1484784"/>
            <a:ext cx="8964612" cy="332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 i="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Обратите внимание! В </a:t>
            </a:r>
            <a:r>
              <a:rPr lang="ru-RU" sz="2200" i="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таблице 4000 нет некоторых заболеваний из раздела болезни кожи и подкожной клетчатки, мужского бесплодия.</a:t>
            </a:r>
          </a:p>
          <a:p>
            <a:pPr algn="ctr"/>
            <a:r>
              <a:rPr lang="ru-RU" sz="2800" i="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НАИБОЛЕЕ ЧАСТЫЕ ОШИБКИ</a:t>
            </a:r>
            <a:r>
              <a:rPr lang="ru-RU" sz="2800" i="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marL="800100" lvl="1" indent="-342900">
              <a:buFont typeface="Wingdings" pitchFamily="2" charset="2"/>
              <a:buChar char="§"/>
            </a:pPr>
            <a:r>
              <a:rPr lang="ru-RU" sz="2200" i="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данные </a:t>
            </a:r>
            <a:r>
              <a:rPr lang="ru-RU" sz="2200" i="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 таблице </a:t>
            </a:r>
            <a:r>
              <a:rPr lang="ru-RU" sz="2200" i="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4000 больше чем в таблице 3000</a:t>
            </a:r>
          </a:p>
          <a:p>
            <a:pPr marL="800100" lvl="1" indent="-342900">
              <a:buFont typeface="Wingdings" pitchFamily="2" charset="2"/>
              <a:buChar char="§"/>
            </a:pPr>
            <a:r>
              <a:rPr lang="ru-RU" sz="2200" i="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 таб. 4000 взяты на  «Д»  учет, а таб. 3000 </a:t>
            </a:r>
            <a:r>
              <a:rPr lang="ru-RU" sz="2200" i="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,по </a:t>
            </a:r>
            <a:r>
              <a:rPr lang="ru-RU" sz="2200" i="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соответствующей строке «Д» учета нет </a:t>
            </a:r>
            <a:r>
              <a:rPr lang="ru-RU" sz="2200" i="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200" i="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ru-RU" sz="2200" i="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800100" lvl="1" indent="-342900">
              <a:buFont typeface="Wingdings" pitchFamily="2" charset="2"/>
              <a:buChar char="§"/>
            </a:pPr>
            <a:r>
              <a:rPr lang="ru-RU" sz="2200" i="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таб. 3000 срока пустая, а в таб</a:t>
            </a:r>
            <a:r>
              <a:rPr lang="ru-RU" sz="2200" i="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4000 </a:t>
            </a:r>
            <a:r>
              <a:rPr lang="ru-RU" sz="2200" i="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по соответствующей строке  все графы </a:t>
            </a:r>
            <a:r>
              <a:rPr lang="ru-RU" sz="2200" i="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заполнены и </a:t>
            </a:r>
            <a:r>
              <a:rPr lang="ru-RU" sz="2200" i="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т.д.</a:t>
            </a:r>
            <a:r>
              <a:rPr lang="ru-RU" sz="2200" i="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заполнены</a:t>
            </a:r>
            <a:r>
              <a:rPr lang="ru-RU" sz="2800" b="0" i="0" dirty="0">
                <a:solidFill>
                  <a:prstClr val="white"/>
                </a:solidFill>
                <a:latin typeface="Arial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686962356"/>
      </p:ext>
    </p:extLst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3" name="Прямоугольник 2"/>
          <p:cNvSpPr>
            <a:spLocks noChangeArrowheads="1"/>
          </p:cNvSpPr>
          <p:nvPr/>
        </p:nvSpPr>
        <p:spPr bwMode="auto">
          <a:xfrm>
            <a:off x="539750" y="1268413"/>
            <a:ext cx="8496746" cy="48320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just" latinLnBrk="1"/>
            <a:r>
              <a:rPr kumimoji="1" lang="ru-RU" altLang="ru-RU" sz="2800" b="0" i="0" dirty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     </a:t>
            </a:r>
          </a:p>
          <a:p>
            <a:pPr algn="just" latinLnBrk="1"/>
            <a:r>
              <a:rPr kumimoji="1" lang="ru-RU" altLang="ru-RU" sz="2800" b="0" i="0" dirty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      Сведения о заболеваниях, выявленных у  </a:t>
            </a:r>
          </a:p>
          <a:p>
            <a:pPr algn="just" latinLnBrk="1"/>
            <a:r>
              <a:rPr kumimoji="1" lang="ru-RU" altLang="ru-RU" sz="2800" b="0" i="0" dirty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больных, поступивших в стационар, минуя </a:t>
            </a:r>
            <a:r>
              <a:rPr kumimoji="1" lang="ru-RU" altLang="ru-RU" sz="2800" b="0" i="0" dirty="0" err="1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поликлини</a:t>
            </a:r>
            <a:r>
              <a:rPr kumimoji="1" lang="ru-RU" altLang="ru-RU" sz="2800" b="0" i="0" dirty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-ку, следует включать в отчёт на общих основаниях. </a:t>
            </a:r>
          </a:p>
          <a:p>
            <a:pPr algn="just" latinLnBrk="1"/>
            <a:endParaRPr kumimoji="1" lang="ru-RU" altLang="ru-RU" sz="2800" b="0" i="0" dirty="0">
              <a:solidFill>
                <a:srgbClr val="000000"/>
              </a:solidFill>
              <a:latin typeface="Times New Roman" pitchFamily="18" charset="0"/>
              <a:ea typeface="-윤고딕140" pitchFamily="18" charset="-127"/>
              <a:cs typeface="Times New Roman" pitchFamily="18" charset="0"/>
            </a:endParaRPr>
          </a:p>
          <a:p>
            <a:pPr algn="just" latinLnBrk="1"/>
            <a:r>
              <a:rPr kumimoji="1" lang="ru-RU" altLang="ru-RU" sz="2800" b="0" i="0" dirty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</a:t>
            </a:r>
            <a:r>
              <a:rPr kumimoji="1" lang="ru-RU" altLang="ru-RU" sz="2800" i="0" dirty="0" err="1" smtClean="0">
                <a:solidFill>
                  <a:srgbClr val="C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Статталон</a:t>
            </a:r>
            <a:r>
              <a:rPr kumimoji="1" lang="ru-RU" altLang="ru-RU" sz="2800" i="0" dirty="0" smtClean="0">
                <a:solidFill>
                  <a:srgbClr val="C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может быть :</a:t>
            </a:r>
          </a:p>
          <a:p>
            <a:pPr algn="just" latinLnBrk="1"/>
            <a:endParaRPr kumimoji="1" lang="ru-RU" altLang="ru-RU" sz="2800" i="0" dirty="0" smtClean="0">
              <a:solidFill>
                <a:srgbClr val="C00000"/>
              </a:solidFill>
              <a:latin typeface="Times New Roman" pitchFamily="18" charset="0"/>
              <a:ea typeface="-윤고딕140" pitchFamily="18" charset="-127"/>
              <a:cs typeface="Times New Roman" pitchFamily="18" charset="0"/>
            </a:endParaRPr>
          </a:p>
          <a:p>
            <a:pPr marL="457200" indent="-457200" algn="just" latinLnBrk="1">
              <a:buFont typeface="Wingdings" pitchFamily="2" charset="2"/>
              <a:buChar char="§"/>
            </a:pPr>
            <a:r>
              <a:rPr kumimoji="1" lang="ru-RU" altLang="ru-RU" sz="2800" b="0" i="0" u="sng" dirty="0" smtClean="0"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заполнен в стационаре и передан в поликлинику</a:t>
            </a:r>
            <a:r>
              <a:rPr kumimoji="1" lang="ru-RU" altLang="ru-RU" sz="2800" b="0" i="0" dirty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, </a:t>
            </a:r>
          </a:p>
          <a:p>
            <a:pPr algn="ctr" latinLnBrk="1"/>
            <a:r>
              <a:rPr kumimoji="1" lang="ru-RU" altLang="ru-RU" sz="2800" b="0" i="0" dirty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либо  </a:t>
            </a:r>
          </a:p>
          <a:p>
            <a:pPr marL="457200" indent="-457200" algn="just" latinLnBrk="1">
              <a:buFont typeface="Wingdings" pitchFamily="2" charset="2"/>
              <a:buChar char="§"/>
            </a:pPr>
            <a:r>
              <a:rPr kumimoji="1" lang="ru-RU" altLang="ru-RU" sz="2800" b="0" i="0" dirty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заполнен </a:t>
            </a:r>
            <a:r>
              <a:rPr kumimoji="1" lang="ru-RU" altLang="ru-RU" sz="2800" i="0" dirty="0" smtClean="0">
                <a:solidFill>
                  <a:srgbClr val="C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в поликлинике на основании </a:t>
            </a:r>
          </a:p>
          <a:p>
            <a:pPr algn="just" latinLnBrk="1"/>
            <a:r>
              <a:rPr kumimoji="1" lang="ru-RU" altLang="ru-RU" sz="2800" i="0" dirty="0" smtClean="0">
                <a:solidFill>
                  <a:srgbClr val="C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выписки из карты стационарного больного. </a:t>
            </a:r>
          </a:p>
        </p:txBody>
      </p:sp>
    </p:spTree>
    <p:extLst>
      <p:ext uri="{BB962C8B-B14F-4D97-AF65-F5344CB8AC3E}">
        <p14:creationId xmlns:p14="http://schemas.microsoft.com/office/powerpoint/2010/main" val="1333032343"/>
      </p:ext>
    </p:extLst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7" name="Прямоугольник 2"/>
          <p:cNvSpPr>
            <a:spLocks noChangeArrowheads="1"/>
          </p:cNvSpPr>
          <p:nvPr/>
        </p:nvSpPr>
        <p:spPr bwMode="auto">
          <a:xfrm>
            <a:off x="755650" y="1052513"/>
            <a:ext cx="7777163" cy="5016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 latinLnBrk="1"/>
            <a:r>
              <a:rPr kumimoji="1" lang="ru-RU" altLang="ru-RU" b="0" i="0" spc="-100" dirty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        Если пациент обратился за медицинской помощью, минуя поликлинику, в больницу, то «Талон  амбулаторного пациента» (далее - Талон) заполняют в поликлинике после выписки пациента из стационара на основании "Выписного эпикриза". </a:t>
            </a:r>
          </a:p>
          <a:p>
            <a:pPr marL="342900" indent="-342900" algn="just" latinLnBrk="1">
              <a:buFont typeface="Arial" pitchFamily="34" charset="0"/>
              <a:buChar char="•"/>
            </a:pPr>
            <a:r>
              <a:rPr kumimoji="1" lang="ru-RU" altLang="ru-RU" b="0" i="0" spc="-100" dirty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При этом если пациент пришел на прием, то в Талоне производится отметка о регистрации всех заболеваний для включения этих сведений в форму ФСН№ 12 и вносится  отметка о посещении. </a:t>
            </a:r>
          </a:p>
          <a:p>
            <a:pPr marL="342900" indent="-342900" algn="just" latinLnBrk="1">
              <a:buFont typeface="Arial" pitchFamily="34" charset="0"/>
              <a:buChar char="•"/>
            </a:pPr>
            <a:r>
              <a:rPr kumimoji="1" lang="ru-RU" altLang="ru-RU" b="0" i="0" spc="-100" dirty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Если пациент на прием не  пришел, то в  Талоне регистрируются все </a:t>
            </a:r>
            <a:r>
              <a:rPr kumimoji="1" lang="ru-RU" altLang="ru-RU" b="0" i="0" spc="-100" dirty="0" err="1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забо-левания</a:t>
            </a:r>
            <a:r>
              <a:rPr kumimoji="1" lang="ru-RU" altLang="ru-RU" b="0" i="0" spc="-100" dirty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без отметки о посещении. </a:t>
            </a:r>
          </a:p>
          <a:p>
            <a:pPr marL="342900" indent="-342900" latinLnBrk="1">
              <a:buFont typeface="Arial" pitchFamily="34" charset="0"/>
              <a:buChar char="•"/>
            </a:pPr>
            <a:r>
              <a:rPr kumimoji="1" lang="ru-RU" altLang="ru-RU" b="0" i="0" spc="-100" dirty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В Талоне также должно быть зарегистрировано  обращение  по поводу  заболевания, включающее в себя одно или несколько посещений, в </a:t>
            </a:r>
            <a:r>
              <a:rPr kumimoji="1" lang="ru-RU" altLang="ru-RU" b="0" i="0" spc="-100" dirty="0" err="1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результа</a:t>
            </a:r>
            <a:r>
              <a:rPr kumimoji="1" lang="ru-RU" altLang="ru-RU" b="0" i="0" spc="-100" dirty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-те которых цель обращения достигнута. </a:t>
            </a:r>
          </a:p>
          <a:p>
            <a:pPr marL="342900" indent="-342900" latinLnBrk="1">
              <a:buFont typeface="Arial" pitchFamily="34" charset="0"/>
              <a:buChar char="•"/>
            </a:pPr>
            <a:r>
              <a:rPr kumimoji="1" lang="ru-RU" altLang="ru-RU" b="0" i="0" spc="-100" dirty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При  заполнении  Талона врач  также делает отметки о дате впервые выявленного основного и сопутствующих заболеваний, взятии и снятии с диспансерного учета. Эта данные необходимы для заполнения формы федерального статистического наблюдения № 12.</a:t>
            </a:r>
            <a:endParaRPr kumimoji="1" lang="ru-RU" altLang="ru-RU" sz="1000" i="0" spc="-100" dirty="0" smtClean="0">
              <a:solidFill>
                <a:srgbClr val="DAFBFE"/>
              </a:solidFill>
              <a:ea typeface="-윤고딕140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09547980"/>
      </p:ext>
    </p:extLst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Прямоугольник 2"/>
          <p:cNvSpPr>
            <a:spLocks noChangeArrowheads="1"/>
          </p:cNvSpPr>
          <p:nvPr/>
        </p:nvSpPr>
        <p:spPr bwMode="auto">
          <a:xfrm>
            <a:off x="611188" y="1196975"/>
            <a:ext cx="7993062" cy="397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indent="457200" algn="just" latinLnBrk="1"/>
            <a:r>
              <a:rPr kumimoji="1" lang="ru-RU" altLang="ru-RU" sz="2800" b="0" i="0" dirty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Каждый случай острого заболевания заре-</a:t>
            </a:r>
            <a:br>
              <a:rPr kumimoji="1" lang="ru-RU" altLang="ru-RU" sz="2800" b="0" i="0" dirty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</a:br>
            <a:r>
              <a:rPr kumimoji="1" lang="ru-RU" altLang="ru-RU" sz="2800" b="0" i="0" dirty="0" err="1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гистрированный</a:t>
            </a:r>
            <a:r>
              <a:rPr kumimoji="1" lang="ru-RU" altLang="ru-RU" sz="2800" b="0" i="0" dirty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в текущем году не подлежит пере-регистрации в следующем. В </a:t>
            </a:r>
            <a:r>
              <a:rPr kumimoji="1" lang="ru-RU" altLang="ru-RU" sz="2800" b="0" i="0" dirty="0" err="1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заболевае</a:t>
            </a:r>
            <a:r>
              <a:rPr kumimoji="1" lang="ru-RU" altLang="ru-RU" sz="2800" b="0" i="0" dirty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-</a:t>
            </a:r>
            <a:br>
              <a:rPr kumimoji="1" lang="ru-RU" altLang="ru-RU" sz="2800" b="0" i="0" dirty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</a:br>
            <a:r>
              <a:rPr kumimoji="1" lang="ru-RU" altLang="ru-RU" sz="2800" b="0" i="0" dirty="0" err="1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мость</a:t>
            </a:r>
            <a:r>
              <a:rPr kumimoji="1" lang="ru-RU" altLang="ru-RU" sz="2800" b="0" i="0" dirty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не следует включать заболевания, коды кото-</a:t>
            </a:r>
            <a:r>
              <a:rPr kumimoji="1" lang="ru-RU" altLang="ru-RU" sz="2800" b="0" i="0" dirty="0" err="1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рых</a:t>
            </a:r>
            <a:r>
              <a:rPr kumimoji="1" lang="ru-RU" altLang="ru-RU" sz="2800" b="0" i="0" dirty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отмечены «звездочкой» (</a:t>
            </a:r>
            <a:r>
              <a:rPr kumimoji="1" lang="ru-RU" altLang="ru-RU" sz="2800" b="0" i="0" dirty="0" err="1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альтерна</a:t>
            </a:r>
            <a:r>
              <a:rPr kumimoji="1" lang="ru-RU" altLang="ru-RU" sz="2800" b="0" i="0" dirty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-</a:t>
            </a:r>
            <a:br>
              <a:rPr kumimoji="1" lang="ru-RU" altLang="ru-RU" sz="2800" b="0" i="0" dirty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</a:br>
            <a:r>
              <a:rPr kumimoji="1" lang="ru-RU" altLang="ru-RU" sz="2800" b="0" i="0" dirty="0" err="1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тивные</a:t>
            </a:r>
            <a:r>
              <a:rPr kumimoji="1" lang="ru-RU" altLang="ru-RU" sz="2800" b="0" i="0" dirty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), используемые только для </a:t>
            </a:r>
            <a:r>
              <a:rPr kumimoji="1" lang="ru-RU" altLang="ru-RU" sz="2800" b="0" i="0" dirty="0" err="1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специаль</a:t>
            </a:r>
            <a:r>
              <a:rPr kumimoji="1" lang="ru-RU" altLang="ru-RU" sz="2800" b="0" i="0" dirty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-</a:t>
            </a:r>
            <a:br>
              <a:rPr kumimoji="1" lang="ru-RU" altLang="ru-RU" sz="2800" b="0" i="0" dirty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</a:br>
            <a:r>
              <a:rPr kumimoji="1" lang="ru-RU" altLang="ru-RU" sz="2800" b="0" i="0" dirty="0" err="1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ных</a:t>
            </a:r>
            <a:r>
              <a:rPr kumimoji="1" lang="ru-RU" altLang="ru-RU" sz="2800" b="0" i="0" dirty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разработок по проявлениям основного </a:t>
            </a:r>
            <a:br>
              <a:rPr kumimoji="1" lang="ru-RU" altLang="ru-RU" sz="2800" b="0" i="0" dirty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</a:br>
            <a:r>
              <a:rPr kumimoji="1" lang="ru-RU" altLang="ru-RU" sz="2800" b="0" i="0" dirty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заболевания и только вместе с кодом основ-</a:t>
            </a:r>
            <a:br>
              <a:rPr kumimoji="1" lang="ru-RU" altLang="ru-RU" sz="2800" b="0" i="0" dirty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</a:br>
            <a:r>
              <a:rPr kumimoji="1" lang="ru-RU" altLang="ru-RU" sz="2800" b="0" i="0" dirty="0" err="1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ного</a:t>
            </a:r>
            <a:r>
              <a:rPr kumimoji="1" lang="ru-RU" altLang="ru-RU" sz="2800" b="0" i="0" dirty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заболевания</a:t>
            </a:r>
            <a:endParaRPr kumimoji="1" lang="ru-RU" altLang="ru-RU" sz="2800" b="0" i="0" dirty="0" smtClean="0">
              <a:solidFill>
                <a:srgbClr val="000000"/>
              </a:solidFill>
              <a:ea typeface="-윤고딕140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79004628"/>
      </p:ext>
    </p:extLst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16632"/>
            <a:ext cx="9144000" cy="792088"/>
          </a:xfrm>
        </p:spPr>
        <p:txBody>
          <a:bodyPr>
            <a:normAutofit/>
          </a:bodyPr>
          <a:lstStyle/>
          <a:p>
            <a:r>
              <a:rPr lang="ru-RU" sz="2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Острые заболевания, зарегистрированные </a:t>
            </a:r>
            <a:r>
              <a:rPr lang="ru-RU" sz="2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2017 году и </a:t>
            </a:r>
            <a:r>
              <a:rPr lang="ru-RU" sz="2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не </a:t>
            </a:r>
            <a:r>
              <a:rPr lang="ru-RU" sz="2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подлежащие перерегистрации на начало 2018года</a:t>
            </a:r>
            <a:endParaRPr lang="ru-RU" sz="2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25982558"/>
              </p:ext>
            </p:extLst>
          </p:nvPr>
        </p:nvGraphicFramePr>
        <p:xfrm>
          <a:off x="1" y="764712"/>
          <a:ext cx="9036495" cy="6153047"/>
        </p:xfrm>
        <a:graphic>
          <a:graphicData uri="http://schemas.openxmlformats.org/drawingml/2006/table">
            <a:tbl>
              <a:tblPr/>
              <a:tblGrid>
                <a:gridCol w="6122087"/>
                <a:gridCol w="824833"/>
                <a:gridCol w="2089575"/>
              </a:tblGrid>
              <a:tr h="19607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Наименование классов и отдельных болезней</a:t>
                      </a:r>
                    </a:p>
                  </a:txBody>
                  <a:tcPr marL="7148" marR="7148" marT="7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№ строки</a:t>
                      </a:r>
                    </a:p>
                  </a:txBody>
                  <a:tcPr marL="7148" marR="7148" marT="7148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Шифр по МКБ 10 пересмотра</a:t>
                      </a:r>
                    </a:p>
                  </a:txBody>
                  <a:tcPr marL="7148" marR="7148" marT="7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815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кишечные 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инфекции</a:t>
                      </a:r>
                    </a:p>
                  </a:txBody>
                  <a:tcPr marL="7148" marR="7148" marT="714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2.1</a:t>
                      </a:r>
                    </a:p>
                  </a:txBody>
                  <a:tcPr marL="7148" marR="7148" marT="7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А00-А09</a:t>
                      </a:r>
                    </a:p>
                  </a:txBody>
                  <a:tcPr marL="7148" marR="7148" marT="7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815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менингококковая инфекция</a:t>
                      </a:r>
                    </a:p>
                  </a:txBody>
                  <a:tcPr marL="7148" marR="7148" marT="714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2.2</a:t>
                      </a:r>
                    </a:p>
                  </a:txBody>
                  <a:tcPr marL="7148" marR="7148" marT="7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А39</a:t>
                      </a:r>
                    </a:p>
                  </a:txBody>
                  <a:tcPr marL="7148" marR="7148" marT="7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815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воспалительные болезни центральной нервной системы</a:t>
                      </a:r>
                    </a:p>
                  </a:txBody>
                  <a:tcPr marL="7148" marR="7148" marT="714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7.1</a:t>
                      </a:r>
                    </a:p>
                  </a:txBody>
                  <a:tcPr marL="7148" marR="7148" marT="7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G00-G09</a:t>
                      </a:r>
                    </a:p>
                  </a:txBody>
                  <a:tcPr marL="7148" marR="7148" marT="7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815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бактериальный менингит</a:t>
                      </a:r>
                    </a:p>
                  </a:txBody>
                  <a:tcPr marL="7148" marR="7148" marT="714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7.1.1</a:t>
                      </a:r>
                    </a:p>
                  </a:txBody>
                  <a:tcPr marL="7148" marR="7148" marT="7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G00</a:t>
                      </a:r>
                    </a:p>
                  </a:txBody>
                  <a:tcPr marL="7148" marR="7148" marT="7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815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энцефалит, миелит и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энцефаломиелит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8" marR="7148" marT="714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7.1.2</a:t>
                      </a:r>
                    </a:p>
                  </a:txBody>
                  <a:tcPr marL="7148" marR="7148" marT="7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G04</a:t>
                      </a:r>
                    </a:p>
                  </a:txBody>
                  <a:tcPr marL="7148" marR="7148" marT="7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815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конъюнктивит</a:t>
                      </a:r>
                    </a:p>
                  </a:txBody>
                  <a:tcPr marL="7148" marR="7148" marT="714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8.1</a:t>
                      </a:r>
                    </a:p>
                  </a:txBody>
                  <a:tcPr marL="7148" marR="7148" marT="7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Н10</a:t>
                      </a:r>
                    </a:p>
                  </a:txBody>
                  <a:tcPr marL="7148" marR="7148" marT="7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815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острый средний отит</a:t>
                      </a:r>
                    </a:p>
                  </a:txBody>
                  <a:tcPr marL="7148" marR="7148" marT="714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9.2.1</a:t>
                      </a:r>
                    </a:p>
                  </a:txBody>
                  <a:tcPr marL="7148" marR="7148" marT="7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H65.0, H65.1, H66.0</a:t>
                      </a:r>
                    </a:p>
                  </a:txBody>
                  <a:tcPr marL="7148" marR="7148" marT="7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815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острая ревматическая лихорадка</a:t>
                      </a:r>
                    </a:p>
                  </a:txBody>
                  <a:tcPr marL="7148" marR="7148" marT="714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10.1</a:t>
                      </a:r>
                    </a:p>
                  </a:txBody>
                  <a:tcPr marL="7148" marR="7148" marT="7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I00-I02</a:t>
                      </a:r>
                    </a:p>
                  </a:txBody>
                  <a:tcPr marL="7148" marR="7148" marT="7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815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нестабильная стенокардия</a:t>
                      </a:r>
                    </a:p>
                  </a:txBody>
                  <a:tcPr marL="7148" marR="7148" marT="714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10.4.1.1</a:t>
                      </a:r>
                    </a:p>
                  </a:txBody>
                  <a:tcPr marL="7148" marR="7148" marT="7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I20.0</a:t>
                      </a:r>
                    </a:p>
                  </a:txBody>
                  <a:tcPr marL="7148" marR="7148" marT="7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815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острый инфаркт миокарда</a:t>
                      </a:r>
                    </a:p>
                  </a:txBody>
                  <a:tcPr marL="7148" marR="7148" marT="714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10.4.2</a:t>
                      </a:r>
                    </a:p>
                  </a:txBody>
                  <a:tcPr marL="7148" marR="7148" marT="7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I21</a:t>
                      </a:r>
                    </a:p>
                  </a:txBody>
                  <a:tcPr marL="7148" marR="7148" marT="7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815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повторный инфаркт миокарда</a:t>
                      </a:r>
                    </a:p>
                  </a:txBody>
                  <a:tcPr marL="7148" marR="7148" marT="714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10.4.3</a:t>
                      </a:r>
                    </a:p>
                  </a:txBody>
                  <a:tcPr marL="7148" marR="7148" marT="7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I22</a:t>
                      </a:r>
                    </a:p>
                  </a:txBody>
                  <a:tcPr marL="7148" marR="7148" marT="7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815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другие формы острых ишемических болезней сердца</a:t>
                      </a:r>
                    </a:p>
                  </a:txBody>
                  <a:tcPr marL="7148" marR="7148" marT="714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10.4.4</a:t>
                      </a:r>
                    </a:p>
                  </a:txBody>
                  <a:tcPr marL="7148" marR="7148" marT="7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I24</a:t>
                      </a:r>
                    </a:p>
                  </a:txBody>
                  <a:tcPr marL="7148" marR="7148" marT="7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815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 них - острый перикардит</a:t>
                      </a:r>
                    </a:p>
                  </a:txBody>
                  <a:tcPr marL="7148" marR="7148" marT="714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10.5.1</a:t>
                      </a:r>
                    </a:p>
                  </a:txBody>
                  <a:tcPr marL="7148" marR="7148" marT="7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I30</a:t>
                      </a:r>
                    </a:p>
                  </a:txBody>
                  <a:tcPr marL="7148" marR="7148" marT="7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815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острый и подострый эндокардит</a:t>
                      </a:r>
                    </a:p>
                  </a:txBody>
                  <a:tcPr marL="7148" marR="7148" marT="714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10.5.2</a:t>
                      </a:r>
                    </a:p>
                  </a:txBody>
                  <a:tcPr marL="7148" marR="7148" marT="7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I33</a:t>
                      </a:r>
                    </a:p>
                  </a:txBody>
                  <a:tcPr marL="7148" marR="7148" marT="7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815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острый миокардит</a:t>
                      </a:r>
                    </a:p>
                  </a:txBody>
                  <a:tcPr marL="7148" marR="7148" marT="714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10.5.3</a:t>
                      </a:r>
                    </a:p>
                  </a:txBody>
                  <a:tcPr marL="7148" marR="7148" marT="7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I40</a:t>
                      </a:r>
                    </a:p>
                  </a:txBody>
                  <a:tcPr marL="7148" marR="7148" marT="7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815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субарахноидальное кровоизлияние</a:t>
                      </a:r>
                    </a:p>
                  </a:txBody>
                  <a:tcPr marL="7148" marR="7148" marT="714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10.6.1</a:t>
                      </a:r>
                    </a:p>
                  </a:txBody>
                  <a:tcPr marL="7148" marR="7148" marT="7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I60</a:t>
                      </a:r>
                    </a:p>
                  </a:txBody>
                  <a:tcPr marL="7148" marR="7148" marT="7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815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внутримозговое и другое внутричерепное кровоизлияние </a:t>
                      </a:r>
                    </a:p>
                  </a:txBody>
                  <a:tcPr marL="7148" marR="7148" marT="714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10.6.2</a:t>
                      </a:r>
                    </a:p>
                  </a:txBody>
                  <a:tcPr marL="7148" marR="7148" marT="7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I61, I62</a:t>
                      </a:r>
                    </a:p>
                  </a:txBody>
                  <a:tcPr marL="7148" marR="7148" marT="7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815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инфаркт мозга</a:t>
                      </a:r>
                    </a:p>
                  </a:txBody>
                  <a:tcPr marL="7148" marR="7148" marT="714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10.6.3</a:t>
                      </a:r>
                    </a:p>
                  </a:txBody>
                  <a:tcPr marL="7148" marR="7148" marT="7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I63</a:t>
                      </a:r>
                    </a:p>
                  </a:txBody>
                  <a:tcPr marL="7148" marR="7148" marT="7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815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инсульт, не уточненный, как кровоизлияние или инфаркт</a:t>
                      </a:r>
                    </a:p>
                  </a:txBody>
                  <a:tcPr marL="7148" marR="7148" marT="714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10.6.4</a:t>
                      </a:r>
                    </a:p>
                  </a:txBody>
                  <a:tcPr marL="7148" marR="7148" marT="7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I64</a:t>
                      </a:r>
                    </a:p>
                  </a:txBody>
                  <a:tcPr marL="7148" marR="7148" marT="7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0152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закупорка и стеноз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прецеребральных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церебральных артерий, не приводящие к инфаркту мозга </a:t>
                      </a:r>
                    </a:p>
                  </a:txBody>
                  <a:tcPr marL="7148" marR="7148" marT="714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10.6.5</a:t>
                      </a:r>
                    </a:p>
                  </a:txBody>
                  <a:tcPr marL="7148" marR="7148" marT="7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I65- I66</a:t>
                      </a:r>
                    </a:p>
                  </a:txBody>
                  <a:tcPr marL="7148" marR="7148" marT="7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815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последствия цереброваскулярных болезней</a:t>
                      </a:r>
                    </a:p>
                  </a:txBody>
                  <a:tcPr marL="7148" marR="7148" marT="714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10.6.7</a:t>
                      </a:r>
                    </a:p>
                  </a:txBody>
                  <a:tcPr marL="7148" marR="7148" marT="7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I69</a:t>
                      </a:r>
                    </a:p>
                  </a:txBody>
                  <a:tcPr marL="7148" marR="7148" marT="7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815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острые респираторные инфекции верхних дыхательных путей</a:t>
                      </a:r>
                    </a:p>
                  </a:txBody>
                  <a:tcPr marL="7148" marR="7148" marT="714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11.1</a:t>
                      </a:r>
                    </a:p>
                  </a:txBody>
                  <a:tcPr marL="7148" marR="7148" marT="7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J00-J06</a:t>
                      </a:r>
                    </a:p>
                  </a:txBody>
                  <a:tcPr marL="7148" marR="7148" marT="7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815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острый ларингит и трахеит</a:t>
                      </a:r>
                    </a:p>
                  </a:txBody>
                  <a:tcPr marL="7148" marR="7148" marT="714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11.1.1</a:t>
                      </a:r>
                    </a:p>
                  </a:txBody>
                  <a:tcPr marL="7148" marR="7148" marT="7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J04</a:t>
                      </a:r>
                    </a:p>
                  </a:txBody>
                  <a:tcPr marL="7148" marR="7148" marT="7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815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острый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обструктивный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ларингит [круп] и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эпиглоттит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8" marR="7148" marT="714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11.1.2</a:t>
                      </a:r>
                    </a:p>
                  </a:txBody>
                  <a:tcPr marL="7148" marR="7148" marT="7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J05</a:t>
                      </a:r>
                    </a:p>
                  </a:txBody>
                  <a:tcPr marL="7148" marR="7148" marT="7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815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грипп</a:t>
                      </a:r>
                    </a:p>
                  </a:txBody>
                  <a:tcPr marL="7148" marR="7148" marT="714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11.2</a:t>
                      </a:r>
                    </a:p>
                  </a:txBody>
                  <a:tcPr marL="7148" marR="7148" marT="7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J09-J11</a:t>
                      </a:r>
                    </a:p>
                  </a:txBody>
                  <a:tcPr marL="7148" marR="7148" marT="7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815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пневмонии</a:t>
                      </a:r>
                    </a:p>
                  </a:txBody>
                  <a:tcPr marL="7148" marR="7148" marT="714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11.3</a:t>
                      </a:r>
                    </a:p>
                  </a:txBody>
                  <a:tcPr marL="7148" marR="7148" marT="7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J12-J16, J18</a:t>
                      </a:r>
                    </a:p>
                  </a:txBody>
                  <a:tcPr marL="7148" marR="7148" marT="7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815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острые респираторные инфекции нижних дыхательных путей</a:t>
                      </a:r>
                    </a:p>
                  </a:txBody>
                  <a:tcPr marL="7148" marR="7148" marT="714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11.4</a:t>
                      </a:r>
                    </a:p>
                  </a:txBody>
                  <a:tcPr marL="7148" marR="7148" marT="7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J20-J22</a:t>
                      </a:r>
                    </a:p>
                  </a:txBody>
                  <a:tcPr marL="7148" marR="7148" marT="7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815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острый панкреатит</a:t>
                      </a:r>
                    </a:p>
                  </a:txBody>
                  <a:tcPr marL="7148" marR="7148" marT="714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12.9.1</a:t>
                      </a:r>
                    </a:p>
                  </a:txBody>
                  <a:tcPr marL="7148" marR="7148" marT="7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К85</a:t>
                      </a:r>
                    </a:p>
                  </a:txBody>
                  <a:tcPr marL="7148" marR="7148" marT="7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815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отдельные состояния, возникающие в перинатальном периоде</a:t>
                      </a:r>
                    </a:p>
                  </a:txBody>
                  <a:tcPr marL="7148" marR="7148" marT="714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17.0</a:t>
                      </a:r>
                    </a:p>
                  </a:txBody>
                  <a:tcPr marL="7148" marR="7148" marT="7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Р00-Р04</a:t>
                      </a:r>
                    </a:p>
                  </a:txBody>
                  <a:tcPr marL="7148" marR="7148" marT="7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8860369"/>
      </p:ext>
    </p:extLst>
  </p:cSld>
  <p:clrMapOvr>
    <a:masterClrMapping/>
  </p:clrMapOvr>
  <p:transition>
    <p:pull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/>
          <p:cNvSpPr txBox="1">
            <a:spLocks noChangeArrowheads="1"/>
          </p:cNvSpPr>
          <p:nvPr/>
        </p:nvSpPr>
        <p:spPr bwMode="auto">
          <a:xfrm>
            <a:off x="1036638" y="69850"/>
            <a:ext cx="7142162" cy="8388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2800" i="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</a:rPr>
              <a:t>МО, предоставляющие отчёт по ф.12-село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679450" y="1143000"/>
            <a:ext cx="7770813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endParaRPr lang="ru-RU" sz="2300" b="0" i="0" kern="0" dirty="0">
              <a:latin typeface="Times New Roman" pitchFamily="18" charset="0"/>
              <a:cs typeface="+mn-cs"/>
            </a:endParaRPr>
          </a:p>
        </p:txBody>
      </p:sp>
      <p:sp>
        <p:nvSpPr>
          <p:cNvPr id="27651" name="Rectangle 3"/>
          <p:cNvSpPr txBox="1">
            <a:spLocks noChangeArrowheads="1"/>
          </p:cNvSpPr>
          <p:nvPr/>
        </p:nvSpPr>
        <p:spPr bwMode="auto">
          <a:xfrm>
            <a:off x="0" y="620688"/>
            <a:ext cx="9028844" cy="6237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bg2"/>
              </a:buClr>
              <a:buSzPct val="75000"/>
            </a:pPr>
            <a:endParaRPr lang="ru-RU" sz="1600" i="0" dirty="0">
              <a:latin typeface="Times New Roman" pitchFamily="18" charset="0"/>
            </a:endParaRPr>
          </a:p>
          <a:p>
            <a:pPr marL="342900" indent="-342900">
              <a:spcBef>
                <a:spcPct val="20000"/>
              </a:spcBef>
              <a:buClr>
                <a:schemeClr val="bg2"/>
              </a:buClr>
              <a:buSzPct val="75000"/>
            </a:pPr>
            <a:endParaRPr lang="ru-RU" sz="1600" i="0" dirty="0" smtClean="0">
              <a:latin typeface="Times New Roman" pitchFamily="18" charset="0"/>
            </a:endParaRPr>
          </a:p>
          <a:p>
            <a:pPr marL="342900" indent="-342900">
              <a:spcBef>
                <a:spcPct val="20000"/>
              </a:spcBef>
              <a:buClr>
                <a:schemeClr val="bg2"/>
              </a:buClr>
              <a:buSzPct val="75000"/>
            </a:pPr>
            <a:endParaRPr lang="ru-RU" sz="1600" i="0" dirty="0">
              <a:latin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004048" y="1844824"/>
            <a:ext cx="3744416" cy="2736304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Г. Рязань</a:t>
            </a:r>
          </a:p>
          <a:p>
            <a:pPr marL="342900" indent="-342900">
              <a:spcBef>
                <a:spcPct val="20000"/>
              </a:spcBef>
              <a:buClr>
                <a:schemeClr val="bg2"/>
              </a:buClr>
              <a:buSzPct val="75000"/>
            </a:pPr>
            <a:r>
              <a:rPr lang="ru-RU" i="0" dirty="0">
                <a:latin typeface="Times New Roman" pitchFamily="18" charset="0"/>
              </a:rPr>
              <a:t>ГБУ РО «ГДП №2»</a:t>
            </a:r>
          </a:p>
          <a:p>
            <a:pPr marL="342900" indent="-342900">
              <a:spcBef>
                <a:spcPct val="20000"/>
              </a:spcBef>
              <a:buClr>
                <a:schemeClr val="bg2"/>
              </a:buClr>
              <a:buSzPct val="75000"/>
            </a:pPr>
            <a:r>
              <a:rPr lang="ru-RU" i="0" dirty="0">
                <a:latin typeface="Times New Roman" pitchFamily="18" charset="0"/>
              </a:rPr>
              <a:t>ГБУ РО «ГКБ №4»</a:t>
            </a:r>
          </a:p>
          <a:p>
            <a:pPr marL="342900" indent="-342900">
              <a:spcBef>
                <a:spcPct val="20000"/>
              </a:spcBef>
              <a:buClr>
                <a:schemeClr val="bg2"/>
              </a:buClr>
              <a:buSzPct val="75000"/>
            </a:pPr>
            <a:r>
              <a:rPr lang="ru-RU" i="0" dirty="0">
                <a:latin typeface="Times New Roman" pitchFamily="18" charset="0"/>
              </a:rPr>
              <a:t>ГБУ РО «ГКБ №11»</a:t>
            </a:r>
          </a:p>
          <a:p>
            <a:pPr marL="342900" indent="-342900">
              <a:spcBef>
                <a:spcPct val="20000"/>
              </a:spcBef>
              <a:buClr>
                <a:schemeClr val="bg2"/>
              </a:buClr>
              <a:buSzPct val="75000"/>
            </a:pPr>
            <a:r>
              <a:rPr lang="ru-RU" i="0" dirty="0">
                <a:latin typeface="Times New Roman" pitchFamily="18" charset="0"/>
              </a:rPr>
              <a:t>ГБУ РО «ГДП №7»</a:t>
            </a:r>
          </a:p>
          <a:p>
            <a:pPr algn="ctr"/>
            <a:endParaRPr lang="ru-RU" dirty="0" smtClean="0"/>
          </a:p>
          <a:p>
            <a:pPr algn="ctr"/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764704"/>
            <a:ext cx="4680520" cy="6093296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lvl="0" indent="-342900">
              <a:spcBef>
                <a:spcPct val="20000"/>
              </a:spcBef>
              <a:buClr>
                <a:srgbClr val="DEDEDE"/>
              </a:buClr>
              <a:buSzPct val="75000"/>
            </a:pPr>
            <a:r>
              <a:rPr lang="ru-RU" sz="1600" i="0" dirty="0">
                <a:solidFill>
                  <a:schemeClr val="bg1"/>
                </a:solidFill>
                <a:latin typeface="Times New Roman" pitchFamily="18" charset="0"/>
                <a:cs typeface="Arial" charset="0"/>
              </a:rPr>
              <a:t>ГБУ РО «Александро-Невская ЦРБ»</a:t>
            </a:r>
          </a:p>
          <a:p>
            <a:pPr marL="342900" lvl="0" indent="-342900">
              <a:spcBef>
                <a:spcPct val="20000"/>
              </a:spcBef>
              <a:buClr>
                <a:srgbClr val="DEDEDE"/>
              </a:buClr>
              <a:buSzPct val="75000"/>
            </a:pPr>
            <a:r>
              <a:rPr lang="ru-RU" sz="1600" i="0" dirty="0">
                <a:solidFill>
                  <a:schemeClr val="bg1"/>
                </a:solidFill>
                <a:latin typeface="Times New Roman" pitchFamily="18" charset="0"/>
                <a:cs typeface="Arial" charset="0"/>
              </a:rPr>
              <a:t>ГБУ РО «</a:t>
            </a:r>
            <a:r>
              <a:rPr lang="ru-RU" sz="1600" i="0" dirty="0" err="1">
                <a:solidFill>
                  <a:schemeClr val="bg1"/>
                </a:solidFill>
                <a:latin typeface="Times New Roman" pitchFamily="18" charset="0"/>
                <a:cs typeface="Arial" charset="0"/>
              </a:rPr>
              <a:t>Ермишинская</a:t>
            </a:r>
            <a:r>
              <a:rPr lang="ru-RU" sz="1600" i="0" dirty="0">
                <a:solidFill>
                  <a:schemeClr val="bg1"/>
                </a:solidFill>
                <a:latin typeface="Times New Roman" pitchFamily="18" charset="0"/>
                <a:cs typeface="Arial" charset="0"/>
              </a:rPr>
              <a:t> ЦРБ»</a:t>
            </a:r>
          </a:p>
          <a:p>
            <a:pPr marL="342900" lvl="0" indent="-342900">
              <a:spcBef>
                <a:spcPct val="20000"/>
              </a:spcBef>
              <a:buClr>
                <a:srgbClr val="DEDEDE"/>
              </a:buClr>
              <a:buSzPct val="75000"/>
            </a:pPr>
            <a:r>
              <a:rPr lang="ru-RU" sz="1600" i="0" dirty="0">
                <a:solidFill>
                  <a:schemeClr val="bg1"/>
                </a:solidFill>
                <a:latin typeface="Times New Roman" pitchFamily="18" charset="0"/>
                <a:cs typeface="Arial" charset="0"/>
              </a:rPr>
              <a:t>ГБУ РО «</a:t>
            </a:r>
            <a:r>
              <a:rPr lang="ru-RU" sz="1600" i="0" dirty="0" err="1">
                <a:solidFill>
                  <a:schemeClr val="bg1"/>
                </a:solidFill>
                <a:latin typeface="Times New Roman" pitchFamily="18" charset="0"/>
                <a:cs typeface="Arial" charset="0"/>
              </a:rPr>
              <a:t>Кадомская</a:t>
            </a:r>
            <a:r>
              <a:rPr lang="ru-RU" sz="1600" i="0" dirty="0">
                <a:solidFill>
                  <a:schemeClr val="bg1"/>
                </a:solidFill>
                <a:latin typeface="Times New Roman" pitchFamily="18" charset="0"/>
                <a:cs typeface="Arial" charset="0"/>
              </a:rPr>
              <a:t> ЦРБ»</a:t>
            </a:r>
          </a:p>
          <a:p>
            <a:pPr marL="342900" lvl="0" indent="-342900">
              <a:spcBef>
                <a:spcPct val="20000"/>
              </a:spcBef>
              <a:buClr>
                <a:srgbClr val="DEDEDE"/>
              </a:buClr>
              <a:buSzPct val="75000"/>
            </a:pPr>
            <a:r>
              <a:rPr lang="ru-RU" sz="1600" i="0" dirty="0">
                <a:solidFill>
                  <a:schemeClr val="bg1"/>
                </a:solidFill>
                <a:latin typeface="Times New Roman" pitchFamily="18" charset="0"/>
                <a:cs typeface="Arial" charset="0"/>
              </a:rPr>
              <a:t>ГБУ РО «</a:t>
            </a:r>
            <a:r>
              <a:rPr lang="ru-RU" sz="1600" i="0" dirty="0" err="1">
                <a:solidFill>
                  <a:schemeClr val="bg1"/>
                </a:solidFill>
                <a:latin typeface="Times New Roman" pitchFamily="18" charset="0"/>
                <a:cs typeface="Arial" charset="0"/>
              </a:rPr>
              <a:t>Касимовская</a:t>
            </a:r>
            <a:r>
              <a:rPr lang="ru-RU" sz="1600" i="0" dirty="0">
                <a:solidFill>
                  <a:schemeClr val="bg1"/>
                </a:solidFill>
                <a:latin typeface="Times New Roman" pitchFamily="18" charset="0"/>
                <a:cs typeface="Arial" charset="0"/>
              </a:rPr>
              <a:t> ЦРБ»</a:t>
            </a:r>
          </a:p>
          <a:p>
            <a:pPr marL="342900" lvl="0" indent="-342900">
              <a:spcBef>
                <a:spcPct val="20000"/>
              </a:spcBef>
              <a:buClr>
                <a:srgbClr val="DEDEDE"/>
              </a:buClr>
              <a:buSzPct val="75000"/>
            </a:pPr>
            <a:r>
              <a:rPr lang="ru-RU" sz="1600" i="0" dirty="0">
                <a:solidFill>
                  <a:schemeClr val="bg1"/>
                </a:solidFill>
                <a:latin typeface="Times New Roman" pitchFamily="18" charset="0"/>
                <a:cs typeface="Arial" charset="0"/>
              </a:rPr>
              <a:t>ГБУ РО «</a:t>
            </a:r>
            <a:r>
              <a:rPr lang="ru-RU" sz="1600" i="0" dirty="0" err="1">
                <a:solidFill>
                  <a:schemeClr val="bg1"/>
                </a:solidFill>
                <a:latin typeface="Times New Roman" pitchFamily="18" charset="0"/>
                <a:cs typeface="Arial" charset="0"/>
              </a:rPr>
              <a:t>Клепиковская</a:t>
            </a:r>
            <a:r>
              <a:rPr lang="ru-RU" sz="1600" i="0" dirty="0">
                <a:solidFill>
                  <a:schemeClr val="bg1"/>
                </a:solidFill>
                <a:latin typeface="Times New Roman" pitchFamily="18" charset="0"/>
                <a:cs typeface="Arial" charset="0"/>
              </a:rPr>
              <a:t> ЦРБ»</a:t>
            </a:r>
          </a:p>
          <a:p>
            <a:pPr marL="342900" lvl="0" indent="-342900">
              <a:spcBef>
                <a:spcPct val="20000"/>
              </a:spcBef>
              <a:buClr>
                <a:srgbClr val="DEDEDE"/>
              </a:buClr>
              <a:buSzPct val="75000"/>
            </a:pPr>
            <a:r>
              <a:rPr lang="ru-RU" sz="1600" i="0" dirty="0">
                <a:solidFill>
                  <a:schemeClr val="bg1"/>
                </a:solidFill>
                <a:latin typeface="Times New Roman" pitchFamily="18" charset="0"/>
                <a:cs typeface="Arial" charset="0"/>
              </a:rPr>
              <a:t>ГБУ РО «</a:t>
            </a:r>
            <a:r>
              <a:rPr lang="ru-RU" sz="1600" i="0" dirty="0" err="1">
                <a:solidFill>
                  <a:schemeClr val="bg1"/>
                </a:solidFill>
                <a:latin typeface="Times New Roman" pitchFamily="18" charset="0"/>
                <a:cs typeface="Arial" charset="0"/>
              </a:rPr>
              <a:t>Кораблинская</a:t>
            </a:r>
            <a:r>
              <a:rPr lang="ru-RU" sz="1600" i="0" dirty="0">
                <a:solidFill>
                  <a:schemeClr val="bg1"/>
                </a:solidFill>
                <a:latin typeface="Times New Roman" pitchFamily="18" charset="0"/>
                <a:cs typeface="Arial" charset="0"/>
              </a:rPr>
              <a:t> ЦРБ»</a:t>
            </a:r>
          </a:p>
          <a:p>
            <a:pPr marL="342900" lvl="0" indent="-342900">
              <a:spcBef>
                <a:spcPct val="20000"/>
              </a:spcBef>
              <a:buClr>
                <a:srgbClr val="DEDEDE"/>
              </a:buClr>
              <a:buSzPct val="75000"/>
            </a:pPr>
            <a:r>
              <a:rPr lang="ru-RU" sz="1600" i="0" dirty="0">
                <a:solidFill>
                  <a:schemeClr val="bg1"/>
                </a:solidFill>
                <a:latin typeface="Times New Roman" pitchFamily="18" charset="0"/>
                <a:cs typeface="Arial" charset="0"/>
              </a:rPr>
              <a:t>ГБУ РО «Милославская ЦРБ»</a:t>
            </a:r>
          </a:p>
          <a:p>
            <a:pPr marL="342900" lvl="0" indent="-342900">
              <a:spcBef>
                <a:spcPct val="20000"/>
              </a:spcBef>
              <a:buClr>
                <a:srgbClr val="DEDEDE"/>
              </a:buClr>
              <a:buSzPct val="75000"/>
            </a:pPr>
            <a:r>
              <a:rPr lang="ru-RU" sz="1600" i="0" dirty="0">
                <a:solidFill>
                  <a:schemeClr val="bg1"/>
                </a:solidFill>
                <a:latin typeface="Times New Roman" pitchFamily="18" charset="0"/>
                <a:cs typeface="Arial" charset="0"/>
              </a:rPr>
              <a:t>ГБУ РО «Михайловская ЦРБ» </a:t>
            </a:r>
          </a:p>
          <a:p>
            <a:pPr marL="342900" lvl="0" indent="-342900">
              <a:spcBef>
                <a:spcPct val="20000"/>
              </a:spcBef>
              <a:buClr>
                <a:srgbClr val="DEDEDE"/>
              </a:buClr>
              <a:buSzPct val="75000"/>
            </a:pPr>
            <a:r>
              <a:rPr lang="ru-RU" sz="1600" i="0" dirty="0">
                <a:solidFill>
                  <a:schemeClr val="bg1"/>
                </a:solidFill>
                <a:latin typeface="Times New Roman" pitchFamily="18" charset="0"/>
                <a:cs typeface="Arial" charset="0"/>
              </a:rPr>
              <a:t>ГБУ РО «</a:t>
            </a:r>
            <a:r>
              <a:rPr lang="ru-RU" sz="1600" i="0" dirty="0" err="1">
                <a:solidFill>
                  <a:schemeClr val="bg1"/>
                </a:solidFill>
                <a:latin typeface="Times New Roman" pitchFamily="18" charset="0"/>
                <a:cs typeface="Arial" charset="0"/>
              </a:rPr>
              <a:t>Новомичуринская</a:t>
            </a:r>
            <a:r>
              <a:rPr lang="ru-RU" sz="1600" i="0" dirty="0">
                <a:solidFill>
                  <a:schemeClr val="bg1"/>
                </a:solidFill>
                <a:latin typeface="Times New Roman" pitchFamily="18" charset="0"/>
                <a:cs typeface="Arial" charset="0"/>
              </a:rPr>
              <a:t> ЦРБ» </a:t>
            </a:r>
          </a:p>
          <a:p>
            <a:pPr marL="342900" lvl="0" indent="-342900">
              <a:spcBef>
                <a:spcPct val="20000"/>
              </a:spcBef>
              <a:buClr>
                <a:srgbClr val="DEDEDE"/>
              </a:buClr>
              <a:buSzPct val="75000"/>
            </a:pPr>
            <a:r>
              <a:rPr lang="ru-RU" sz="1600" i="0" dirty="0">
                <a:solidFill>
                  <a:schemeClr val="bg1"/>
                </a:solidFill>
                <a:latin typeface="Times New Roman" pitchFamily="18" charset="0"/>
                <a:cs typeface="Arial" charset="0"/>
              </a:rPr>
              <a:t>ГБУ РО «</a:t>
            </a:r>
            <a:r>
              <a:rPr lang="ru-RU" sz="1600" i="0" dirty="0" err="1">
                <a:solidFill>
                  <a:schemeClr val="bg1"/>
                </a:solidFill>
                <a:latin typeface="Times New Roman" pitchFamily="18" charset="0"/>
                <a:cs typeface="Arial" charset="0"/>
              </a:rPr>
              <a:t>Рыбновская</a:t>
            </a:r>
            <a:r>
              <a:rPr lang="ru-RU" sz="1600" i="0" dirty="0">
                <a:solidFill>
                  <a:schemeClr val="bg1"/>
                </a:solidFill>
                <a:latin typeface="Times New Roman" pitchFamily="18" charset="0"/>
                <a:cs typeface="Arial" charset="0"/>
              </a:rPr>
              <a:t> ЦРБ» </a:t>
            </a:r>
          </a:p>
          <a:p>
            <a:pPr marL="342900" lvl="0" indent="-342900">
              <a:spcBef>
                <a:spcPct val="20000"/>
              </a:spcBef>
              <a:buClr>
                <a:srgbClr val="DEDEDE"/>
              </a:buClr>
              <a:buSzPct val="75000"/>
            </a:pPr>
            <a:r>
              <a:rPr lang="ru-RU" sz="1600" i="0" dirty="0">
                <a:solidFill>
                  <a:schemeClr val="bg1"/>
                </a:solidFill>
                <a:latin typeface="Times New Roman" pitchFamily="18" charset="0"/>
                <a:cs typeface="Arial" charset="0"/>
              </a:rPr>
              <a:t>ГБУ РО «Ряжская ЦРБ»</a:t>
            </a:r>
          </a:p>
          <a:p>
            <a:pPr marL="342900" lvl="0" indent="-342900">
              <a:spcBef>
                <a:spcPct val="20000"/>
              </a:spcBef>
              <a:buClr>
                <a:srgbClr val="DEDEDE"/>
              </a:buClr>
              <a:buSzPct val="75000"/>
            </a:pPr>
            <a:r>
              <a:rPr lang="ru-RU" sz="1600" i="0" dirty="0">
                <a:solidFill>
                  <a:schemeClr val="bg1"/>
                </a:solidFill>
                <a:latin typeface="Times New Roman" pitchFamily="18" charset="0"/>
                <a:cs typeface="Arial" charset="0"/>
              </a:rPr>
              <a:t>ГБУ РО «Рязанская ЦРБ»</a:t>
            </a:r>
          </a:p>
          <a:p>
            <a:pPr marL="342900" lvl="0" indent="-342900">
              <a:spcBef>
                <a:spcPct val="20000"/>
              </a:spcBef>
              <a:buClr>
                <a:srgbClr val="DEDEDE"/>
              </a:buClr>
              <a:buSzPct val="75000"/>
            </a:pPr>
            <a:r>
              <a:rPr lang="ru-RU" sz="1600" i="0" dirty="0">
                <a:solidFill>
                  <a:schemeClr val="bg1"/>
                </a:solidFill>
                <a:latin typeface="Times New Roman" pitchFamily="18" charset="0"/>
                <a:cs typeface="Arial" charset="0"/>
              </a:rPr>
              <a:t>ГБУ РО «</a:t>
            </a:r>
            <a:r>
              <a:rPr lang="ru-RU" sz="1600" i="0" dirty="0" err="1">
                <a:solidFill>
                  <a:schemeClr val="bg1"/>
                </a:solidFill>
                <a:latin typeface="Times New Roman" pitchFamily="18" charset="0"/>
                <a:cs typeface="Arial" charset="0"/>
              </a:rPr>
              <a:t>Сапожковская</a:t>
            </a:r>
            <a:r>
              <a:rPr lang="ru-RU" sz="1600" i="0" dirty="0">
                <a:solidFill>
                  <a:schemeClr val="bg1"/>
                </a:solidFill>
                <a:latin typeface="Times New Roman" pitchFamily="18" charset="0"/>
                <a:cs typeface="Arial" charset="0"/>
              </a:rPr>
              <a:t> ЦРБ»</a:t>
            </a:r>
          </a:p>
          <a:p>
            <a:pPr marL="342900" lvl="0" indent="-342900">
              <a:spcBef>
                <a:spcPct val="20000"/>
              </a:spcBef>
              <a:buClr>
                <a:srgbClr val="DEDEDE"/>
              </a:buClr>
              <a:buSzPct val="75000"/>
            </a:pPr>
            <a:r>
              <a:rPr lang="ru-RU" sz="1600" i="0" dirty="0">
                <a:solidFill>
                  <a:schemeClr val="bg1"/>
                </a:solidFill>
                <a:latin typeface="Times New Roman" pitchFamily="18" charset="0"/>
                <a:cs typeface="Arial" charset="0"/>
              </a:rPr>
              <a:t>ГБУ РО «</a:t>
            </a:r>
            <a:r>
              <a:rPr lang="ru-RU" sz="1600" i="0" dirty="0" err="1">
                <a:solidFill>
                  <a:schemeClr val="bg1"/>
                </a:solidFill>
                <a:latin typeface="Times New Roman" pitchFamily="18" charset="0"/>
                <a:cs typeface="Arial" charset="0"/>
              </a:rPr>
              <a:t>Сараевская</a:t>
            </a:r>
            <a:r>
              <a:rPr lang="ru-RU" sz="1600" i="0" dirty="0">
                <a:solidFill>
                  <a:schemeClr val="bg1"/>
                </a:solidFill>
                <a:latin typeface="Times New Roman" pitchFamily="18" charset="0"/>
                <a:cs typeface="Arial" charset="0"/>
              </a:rPr>
              <a:t> ЦРБ»</a:t>
            </a:r>
          </a:p>
          <a:p>
            <a:pPr marL="342900" lvl="0" indent="-342900">
              <a:spcBef>
                <a:spcPct val="20000"/>
              </a:spcBef>
              <a:buClr>
                <a:srgbClr val="DEDEDE"/>
              </a:buClr>
              <a:buSzPct val="75000"/>
            </a:pPr>
            <a:r>
              <a:rPr lang="ru-RU" sz="1600" i="0" dirty="0">
                <a:solidFill>
                  <a:schemeClr val="bg1"/>
                </a:solidFill>
                <a:latin typeface="Times New Roman" pitchFamily="18" charset="0"/>
                <a:cs typeface="Arial" charset="0"/>
              </a:rPr>
              <a:t>ГБУ РО «</a:t>
            </a:r>
            <a:r>
              <a:rPr lang="ru-RU" sz="1600" i="0" dirty="0" err="1">
                <a:solidFill>
                  <a:schemeClr val="bg1"/>
                </a:solidFill>
                <a:latin typeface="Times New Roman" pitchFamily="18" charset="0"/>
                <a:cs typeface="Arial" charset="0"/>
              </a:rPr>
              <a:t>Сасовская</a:t>
            </a:r>
            <a:r>
              <a:rPr lang="ru-RU" sz="1600" i="0" dirty="0">
                <a:solidFill>
                  <a:schemeClr val="bg1"/>
                </a:solidFill>
                <a:latin typeface="Times New Roman" pitchFamily="18" charset="0"/>
                <a:cs typeface="Arial" charset="0"/>
              </a:rPr>
              <a:t> ЦРБ»</a:t>
            </a:r>
          </a:p>
          <a:p>
            <a:pPr marL="342900" lvl="0" indent="-342900">
              <a:spcBef>
                <a:spcPct val="20000"/>
              </a:spcBef>
              <a:buClr>
                <a:srgbClr val="DEDEDE"/>
              </a:buClr>
              <a:buSzPct val="75000"/>
            </a:pPr>
            <a:r>
              <a:rPr lang="ru-RU" sz="1600" i="0" dirty="0">
                <a:solidFill>
                  <a:schemeClr val="bg1"/>
                </a:solidFill>
                <a:latin typeface="Times New Roman" pitchFamily="18" charset="0"/>
                <a:cs typeface="Arial" charset="0"/>
              </a:rPr>
              <a:t>ГБУ РО «</a:t>
            </a:r>
            <a:r>
              <a:rPr lang="ru-RU" sz="1600" i="0" dirty="0" err="1">
                <a:solidFill>
                  <a:schemeClr val="bg1"/>
                </a:solidFill>
                <a:latin typeface="Times New Roman" pitchFamily="18" charset="0"/>
                <a:cs typeface="Arial" charset="0"/>
              </a:rPr>
              <a:t>Скопинская</a:t>
            </a:r>
            <a:r>
              <a:rPr lang="ru-RU" sz="1600" i="0" dirty="0">
                <a:solidFill>
                  <a:schemeClr val="bg1"/>
                </a:solidFill>
                <a:latin typeface="Times New Roman" pitchFamily="18" charset="0"/>
                <a:cs typeface="Arial" charset="0"/>
              </a:rPr>
              <a:t> ЦРБ»</a:t>
            </a:r>
          </a:p>
          <a:p>
            <a:pPr marL="342900" lvl="0" indent="-342900">
              <a:spcBef>
                <a:spcPct val="20000"/>
              </a:spcBef>
              <a:buClr>
                <a:srgbClr val="DEDEDE"/>
              </a:buClr>
              <a:buSzPct val="75000"/>
            </a:pPr>
            <a:r>
              <a:rPr lang="ru-RU" sz="1600" i="0" dirty="0">
                <a:solidFill>
                  <a:schemeClr val="bg1"/>
                </a:solidFill>
                <a:latin typeface="Times New Roman" pitchFamily="18" charset="0"/>
                <a:cs typeface="Arial" charset="0"/>
              </a:rPr>
              <a:t>ГБУ РО «Спасская ЦРБ»</a:t>
            </a:r>
          </a:p>
          <a:p>
            <a:pPr marL="342900" lvl="0" indent="-342900">
              <a:spcBef>
                <a:spcPct val="20000"/>
              </a:spcBef>
              <a:buClr>
                <a:srgbClr val="DEDEDE"/>
              </a:buClr>
              <a:buSzPct val="75000"/>
            </a:pPr>
            <a:r>
              <a:rPr lang="ru-RU" sz="1600" i="0" dirty="0">
                <a:solidFill>
                  <a:schemeClr val="bg1"/>
                </a:solidFill>
                <a:latin typeface="Times New Roman" pitchFamily="18" charset="0"/>
                <a:cs typeface="Arial" charset="0"/>
              </a:rPr>
              <a:t>ГБУ РО «</a:t>
            </a:r>
            <a:r>
              <a:rPr lang="ru-RU" sz="1600" i="0" dirty="0" err="1">
                <a:solidFill>
                  <a:schemeClr val="bg1"/>
                </a:solidFill>
                <a:latin typeface="Times New Roman" pitchFamily="18" charset="0"/>
                <a:cs typeface="Arial" charset="0"/>
              </a:rPr>
              <a:t>Старожиловская</a:t>
            </a:r>
            <a:r>
              <a:rPr lang="ru-RU" sz="1600" i="0" dirty="0">
                <a:solidFill>
                  <a:schemeClr val="bg1"/>
                </a:solidFill>
                <a:latin typeface="Times New Roman" pitchFamily="18" charset="0"/>
                <a:cs typeface="Arial" charset="0"/>
              </a:rPr>
              <a:t> ЦРБ»</a:t>
            </a:r>
          </a:p>
          <a:p>
            <a:pPr marL="342900" lvl="0" indent="-342900">
              <a:spcBef>
                <a:spcPct val="20000"/>
              </a:spcBef>
              <a:buClr>
                <a:srgbClr val="DEDEDE"/>
              </a:buClr>
              <a:buSzPct val="75000"/>
            </a:pPr>
            <a:r>
              <a:rPr lang="ru-RU" sz="1600" i="0" dirty="0">
                <a:solidFill>
                  <a:schemeClr val="bg1"/>
                </a:solidFill>
                <a:latin typeface="Times New Roman" pitchFamily="18" charset="0"/>
                <a:cs typeface="Arial" charset="0"/>
              </a:rPr>
              <a:t>ГБУ РО «</a:t>
            </a:r>
            <a:r>
              <a:rPr lang="ru-RU" sz="1600" i="0" dirty="0" err="1">
                <a:solidFill>
                  <a:schemeClr val="bg1"/>
                </a:solidFill>
                <a:latin typeface="Times New Roman" pitchFamily="18" charset="0"/>
                <a:cs typeface="Arial" charset="0"/>
              </a:rPr>
              <a:t>Чучковская</a:t>
            </a:r>
            <a:r>
              <a:rPr lang="ru-RU" sz="1600" i="0" dirty="0">
                <a:solidFill>
                  <a:schemeClr val="bg1"/>
                </a:solidFill>
                <a:latin typeface="Times New Roman" pitchFamily="18" charset="0"/>
                <a:cs typeface="Arial" charset="0"/>
              </a:rPr>
              <a:t> ЦРБ»</a:t>
            </a:r>
          </a:p>
          <a:p>
            <a:pPr marL="342900" lvl="0" indent="-342900">
              <a:spcBef>
                <a:spcPct val="20000"/>
              </a:spcBef>
              <a:buClr>
                <a:srgbClr val="DEDEDE"/>
              </a:buClr>
              <a:buSzPct val="75000"/>
            </a:pPr>
            <a:r>
              <a:rPr lang="ru-RU" sz="1600" i="0" dirty="0">
                <a:solidFill>
                  <a:schemeClr val="bg1"/>
                </a:solidFill>
                <a:latin typeface="Times New Roman" pitchFamily="18" charset="0"/>
                <a:cs typeface="Arial" charset="0"/>
              </a:rPr>
              <a:t>ГБУ РО «</a:t>
            </a:r>
            <a:r>
              <a:rPr lang="ru-RU" sz="1600" i="0" dirty="0" err="1">
                <a:solidFill>
                  <a:schemeClr val="bg1"/>
                </a:solidFill>
                <a:latin typeface="Times New Roman" pitchFamily="18" charset="0"/>
                <a:cs typeface="Arial" charset="0"/>
              </a:rPr>
              <a:t>Шацкая</a:t>
            </a:r>
            <a:r>
              <a:rPr lang="ru-RU" sz="1600" i="0" dirty="0">
                <a:solidFill>
                  <a:schemeClr val="bg1"/>
                </a:solidFill>
                <a:latin typeface="Times New Roman" pitchFamily="18" charset="0"/>
                <a:cs typeface="Arial" charset="0"/>
              </a:rPr>
              <a:t> ЦРБ»</a:t>
            </a:r>
          </a:p>
          <a:p>
            <a:pPr marL="342900" lvl="0" indent="-342900">
              <a:spcBef>
                <a:spcPct val="20000"/>
              </a:spcBef>
              <a:buClr>
                <a:srgbClr val="DEDEDE"/>
              </a:buClr>
              <a:buSzPct val="75000"/>
            </a:pPr>
            <a:r>
              <a:rPr lang="ru-RU" sz="1600" i="0" dirty="0">
                <a:solidFill>
                  <a:schemeClr val="bg1"/>
                </a:solidFill>
                <a:latin typeface="Times New Roman" pitchFamily="18" charset="0"/>
                <a:cs typeface="Arial" charset="0"/>
              </a:rPr>
              <a:t>ГБУ РО «Шиловская ЦРБ»</a:t>
            </a:r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Прямоугольник 2"/>
          <p:cNvSpPr>
            <a:spLocks noChangeArrowheads="1"/>
          </p:cNvSpPr>
          <p:nvPr/>
        </p:nvSpPr>
        <p:spPr bwMode="auto">
          <a:xfrm>
            <a:off x="179388" y="333375"/>
            <a:ext cx="8856662" cy="6124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457200" algn="just" latinLnBrk="1"/>
            <a:r>
              <a:rPr kumimoji="1" lang="ru-RU" altLang="ru-RU" sz="2800" b="0" dirty="0">
                <a:solidFill>
                  <a:prstClr val="black"/>
                </a:solidFill>
                <a:latin typeface="Times New Roman" pitchFamily="18" charset="0"/>
                <a:ea typeface="-윤고딕140"/>
                <a:cs typeface="Times New Roman" pitchFamily="18" charset="0"/>
              </a:rPr>
              <a:t>  </a:t>
            </a:r>
            <a:r>
              <a:rPr kumimoji="1" lang="ru-RU" altLang="ru-RU" sz="2800" b="0" i="0" dirty="0">
                <a:solidFill>
                  <a:prstClr val="black"/>
                </a:solidFill>
                <a:latin typeface="Times New Roman" pitchFamily="18" charset="0"/>
                <a:ea typeface="-윤고딕140"/>
                <a:cs typeface="Times New Roman" pitchFamily="18" charset="0"/>
              </a:rPr>
              <a:t>Некоторые острые  заболевания  и </a:t>
            </a:r>
            <a:r>
              <a:rPr kumimoji="1" lang="ru-RU" altLang="ru-RU" sz="2800" b="0" i="0" dirty="0" smtClean="0">
                <a:solidFill>
                  <a:prstClr val="black"/>
                </a:solidFill>
                <a:latin typeface="Times New Roman" pitchFamily="18" charset="0"/>
                <a:ea typeface="-윤고딕140"/>
                <a:cs typeface="Times New Roman" pitchFamily="18" charset="0"/>
              </a:rPr>
              <a:t>состояния,  </a:t>
            </a:r>
            <a:r>
              <a:rPr kumimoji="1" lang="ru-RU" altLang="ru-RU" sz="2800" b="0" i="0" dirty="0" err="1" smtClean="0">
                <a:solidFill>
                  <a:prstClr val="black"/>
                </a:solidFill>
                <a:latin typeface="Times New Roman" pitchFamily="18" charset="0"/>
                <a:ea typeface="-윤고딕140"/>
                <a:cs typeface="Times New Roman" pitchFamily="18" charset="0"/>
              </a:rPr>
              <a:t>например:острый</a:t>
            </a:r>
            <a:r>
              <a:rPr kumimoji="1" lang="ru-RU" altLang="ru-RU" sz="2800" b="0" i="0" dirty="0" smtClean="0">
                <a:solidFill>
                  <a:prstClr val="black"/>
                </a:solidFill>
                <a:latin typeface="Times New Roman" pitchFamily="18" charset="0"/>
                <a:ea typeface="-윤고딕140"/>
                <a:cs typeface="Times New Roman" pitchFamily="18" charset="0"/>
              </a:rPr>
              <a:t> </a:t>
            </a:r>
            <a:r>
              <a:rPr kumimoji="1" lang="ru-RU" altLang="ru-RU" sz="2800" b="0" i="0" dirty="0">
                <a:solidFill>
                  <a:prstClr val="black"/>
                </a:solidFill>
                <a:latin typeface="Times New Roman" pitchFamily="18" charset="0"/>
                <a:ea typeface="-윤고딕140"/>
                <a:cs typeface="Times New Roman" pitchFamily="18" charset="0"/>
              </a:rPr>
              <a:t>отит, острый миокардит, острые  респираторные  инфекции  верхних и  нижних  дыхательных  путей,  грипп, а  также  травмы,  за  исключением  </a:t>
            </a:r>
            <a:r>
              <a:rPr kumimoji="1" lang="ru-RU" altLang="ru-RU" sz="2800" b="0" i="0" dirty="0" smtClean="0">
                <a:solidFill>
                  <a:prstClr val="black"/>
                </a:solidFill>
                <a:latin typeface="Times New Roman" pitchFamily="18" charset="0"/>
                <a:ea typeface="-윤고딕140"/>
                <a:cs typeface="Times New Roman" pitchFamily="18" charset="0"/>
              </a:rPr>
              <a:t>последствий </a:t>
            </a:r>
            <a:r>
              <a:rPr kumimoji="1" lang="ru-RU" altLang="ru-RU" sz="2800" b="0" i="0" dirty="0">
                <a:solidFill>
                  <a:prstClr val="black"/>
                </a:solidFill>
                <a:latin typeface="Times New Roman" pitchFamily="18" charset="0"/>
                <a:ea typeface="-윤고딕140"/>
                <a:cs typeface="Times New Roman" pitchFamily="18" charset="0"/>
              </a:rPr>
              <a:t>и др</a:t>
            </a:r>
            <a:r>
              <a:rPr kumimoji="1" lang="ru-RU" altLang="ru-RU" sz="2800" b="0" i="0" dirty="0" smtClean="0">
                <a:solidFill>
                  <a:prstClr val="black"/>
                </a:solidFill>
                <a:latin typeface="Times New Roman" pitchFamily="18" charset="0"/>
                <a:ea typeface="-윤고딕140"/>
                <a:cs typeface="Times New Roman" pitchFamily="18" charset="0"/>
              </a:rPr>
              <a:t>., </a:t>
            </a:r>
            <a:r>
              <a:rPr kumimoji="1" lang="ru-RU" altLang="ru-RU" sz="2800" b="0" i="0" dirty="0">
                <a:solidFill>
                  <a:prstClr val="black"/>
                </a:solidFill>
                <a:latin typeface="Times New Roman" pitchFamily="18" charset="0"/>
                <a:ea typeface="-윤고딕140"/>
                <a:cs typeface="Times New Roman" pitchFamily="18" charset="0"/>
              </a:rPr>
              <a:t>регистрируются столько раз, сколько </a:t>
            </a:r>
            <a:r>
              <a:rPr kumimoji="1" lang="ru-RU" altLang="ru-RU" sz="2800" b="0" i="0" dirty="0" smtClean="0">
                <a:solidFill>
                  <a:prstClr val="black"/>
                </a:solidFill>
                <a:latin typeface="Times New Roman" pitchFamily="18" charset="0"/>
                <a:ea typeface="-윤고딕140"/>
                <a:cs typeface="Times New Roman" pitchFamily="18" charset="0"/>
              </a:rPr>
              <a:t>они </a:t>
            </a:r>
            <a:r>
              <a:rPr kumimoji="1" lang="ru-RU" altLang="ru-RU" sz="2800" b="0" i="0" dirty="0">
                <a:solidFill>
                  <a:prstClr val="black"/>
                </a:solidFill>
                <a:latin typeface="Times New Roman" pitchFamily="18" charset="0"/>
                <a:ea typeface="-윤고딕140"/>
                <a:cs typeface="Times New Roman" pitchFamily="18" charset="0"/>
              </a:rPr>
              <a:t>возникают в течение отчетного года. </a:t>
            </a:r>
            <a:endParaRPr kumimoji="1" lang="ru-RU" altLang="ru-RU" sz="2800" b="0" i="0" dirty="0" smtClean="0">
              <a:solidFill>
                <a:prstClr val="black"/>
              </a:solidFill>
              <a:latin typeface="Times New Roman" pitchFamily="18" charset="0"/>
              <a:ea typeface="-윤고딕140"/>
              <a:cs typeface="Times New Roman" pitchFamily="18" charset="0"/>
            </a:endParaRPr>
          </a:p>
          <a:p>
            <a:pPr indent="457200" algn="just" latinLnBrk="1"/>
            <a:r>
              <a:rPr kumimoji="1" lang="ru-RU" altLang="ru-RU" sz="2800" b="0" i="0" dirty="0" smtClean="0">
                <a:solidFill>
                  <a:prstClr val="black"/>
                </a:solidFill>
                <a:latin typeface="Times New Roman" pitchFamily="18" charset="0"/>
                <a:ea typeface="-윤고딕140"/>
                <a:cs typeface="Times New Roman" pitchFamily="18" charset="0"/>
              </a:rPr>
              <a:t>При </a:t>
            </a:r>
            <a:r>
              <a:rPr kumimoji="1" lang="ru-RU" altLang="ru-RU" sz="2800" b="0" i="0" dirty="0">
                <a:solidFill>
                  <a:prstClr val="black"/>
                </a:solidFill>
                <a:latin typeface="Times New Roman" pitchFamily="18" charset="0"/>
                <a:ea typeface="-윤고딕140"/>
                <a:cs typeface="Times New Roman" pitchFamily="18" charset="0"/>
              </a:rPr>
              <a:t>этом </a:t>
            </a:r>
            <a:r>
              <a:rPr kumimoji="1" lang="ru-RU" altLang="ru-RU" sz="2800" b="0" i="0" dirty="0" smtClean="0">
                <a:solidFill>
                  <a:prstClr val="black"/>
                </a:solidFill>
                <a:latin typeface="Times New Roman" pitchFamily="18" charset="0"/>
                <a:ea typeface="-윤고딕140"/>
                <a:cs typeface="Times New Roman" pitchFamily="18" charset="0"/>
              </a:rPr>
              <a:t>графа </a:t>
            </a:r>
            <a:r>
              <a:rPr kumimoji="1" lang="ru-RU" altLang="ru-RU" sz="2800" b="0" i="0" dirty="0">
                <a:solidFill>
                  <a:prstClr val="black"/>
                </a:solidFill>
                <a:latin typeface="Times New Roman" pitchFamily="18" charset="0"/>
                <a:ea typeface="-윤고딕140"/>
                <a:cs typeface="Times New Roman" pitchFamily="18" charset="0"/>
              </a:rPr>
              <a:t>4 должна быть равна  графе  9  по соответствующим  строкам  таблиц 1000, 1500, 2000, 3000 и  4000.  </a:t>
            </a:r>
            <a:endParaRPr kumimoji="1" lang="ru-RU" altLang="ru-RU" sz="2800" b="0" i="0" dirty="0" smtClean="0">
              <a:solidFill>
                <a:prstClr val="black"/>
              </a:solidFill>
              <a:latin typeface="Times New Roman" pitchFamily="18" charset="0"/>
              <a:ea typeface="-윤고딕140"/>
              <a:cs typeface="Times New Roman" pitchFamily="18" charset="0"/>
            </a:endParaRPr>
          </a:p>
          <a:p>
            <a:pPr indent="457200" algn="just" latinLnBrk="1"/>
            <a:r>
              <a:rPr kumimoji="1" lang="ru-RU" altLang="ru-RU" sz="2800" b="0" i="0" dirty="0" smtClean="0">
                <a:solidFill>
                  <a:prstClr val="black"/>
                </a:solidFill>
                <a:latin typeface="Times New Roman" pitchFamily="18" charset="0"/>
                <a:ea typeface="-윤고딕140"/>
                <a:cs typeface="Times New Roman" pitchFamily="18" charset="0"/>
              </a:rPr>
              <a:t>На  начало </a:t>
            </a:r>
            <a:r>
              <a:rPr kumimoji="1" lang="ru-RU" altLang="ru-RU" sz="2800" b="0" i="0" dirty="0">
                <a:solidFill>
                  <a:prstClr val="black"/>
                </a:solidFill>
                <a:latin typeface="Times New Roman" pitchFamily="18" charset="0"/>
                <a:ea typeface="-윤고딕140"/>
                <a:cs typeface="Times New Roman" pitchFamily="18" charset="0"/>
              </a:rPr>
              <a:t>года по данным строкам 0.</a:t>
            </a:r>
          </a:p>
          <a:p>
            <a:pPr indent="457200" algn="just" latinLnBrk="1"/>
            <a:r>
              <a:rPr kumimoji="1" lang="ru-RU" altLang="ru-RU" sz="2800" b="0" i="0" dirty="0">
                <a:solidFill>
                  <a:prstClr val="black"/>
                </a:solidFill>
                <a:latin typeface="Times New Roman" pitchFamily="18" charset="0"/>
                <a:ea typeface="-윤고딕140"/>
                <a:cs typeface="Times New Roman" pitchFamily="18" charset="0"/>
              </a:rPr>
              <a:t> </a:t>
            </a:r>
            <a:r>
              <a:rPr kumimoji="1" lang="ru-RU" altLang="ru-RU" sz="2800" b="0" i="0" dirty="0" smtClean="0">
                <a:solidFill>
                  <a:prstClr val="black"/>
                </a:solidFill>
                <a:latin typeface="Times New Roman" pitchFamily="18" charset="0"/>
                <a:ea typeface="-윤고딕140"/>
                <a:cs typeface="Times New Roman" pitchFamily="18" charset="0"/>
              </a:rPr>
              <a:t>Это </a:t>
            </a:r>
            <a:r>
              <a:rPr kumimoji="1" lang="ru-RU" altLang="ru-RU" sz="2800" b="0" i="0" dirty="0">
                <a:solidFill>
                  <a:prstClr val="black"/>
                </a:solidFill>
                <a:latin typeface="Times New Roman" pitchFamily="18" charset="0"/>
                <a:ea typeface="-윤고딕140"/>
                <a:cs typeface="Times New Roman" pitchFamily="18" charset="0"/>
              </a:rPr>
              <a:t>не относится к тем заболеваниям, при которых </a:t>
            </a:r>
            <a:br>
              <a:rPr kumimoji="1" lang="ru-RU" altLang="ru-RU" sz="2800" b="0" i="0" dirty="0">
                <a:solidFill>
                  <a:prstClr val="black"/>
                </a:solidFill>
                <a:latin typeface="Times New Roman" pitchFamily="18" charset="0"/>
                <a:ea typeface="-윤고딕140"/>
                <a:cs typeface="Times New Roman" pitchFamily="18" charset="0"/>
              </a:rPr>
            </a:br>
            <a:r>
              <a:rPr kumimoji="1" lang="ru-RU" altLang="ru-RU" sz="2800" b="0" i="0" dirty="0">
                <a:solidFill>
                  <a:prstClr val="black"/>
                </a:solidFill>
                <a:latin typeface="Times New Roman" pitchFamily="18" charset="0"/>
                <a:ea typeface="-윤고딕140"/>
                <a:cs typeface="Times New Roman" pitchFamily="18" charset="0"/>
              </a:rPr>
              <a:t>острые формы могут переходить в хронические. При </a:t>
            </a:r>
            <a:br>
              <a:rPr kumimoji="1" lang="ru-RU" altLang="ru-RU" sz="2800" b="0" i="0" dirty="0">
                <a:solidFill>
                  <a:prstClr val="black"/>
                </a:solidFill>
                <a:latin typeface="Times New Roman" pitchFamily="18" charset="0"/>
                <a:ea typeface="-윤고딕140"/>
                <a:cs typeface="Times New Roman" pitchFamily="18" charset="0"/>
              </a:rPr>
            </a:br>
            <a:r>
              <a:rPr kumimoji="1" lang="ru-RU" altLang="ru-RU" sz="2800" b="0" i="0" dirty="0">
                <a:solidFill>
                  <a:prstClr val="black"/>
                </a:solidFill>
                <a:latin typeface="Times New Roman" pitchFamily="18" charset="0"/>
                <a:ea typeface="-윤고딕140"/>
                <a:cs typeface="Times New Roman" pitchFamily="18" charset="0"/>
              </a:rPr>
              <a:t>обострении хронических заболеваний регистрируют эти</a:t>
            </a:r>
            <a:br>
              <a:rPr kumimoji="1" lang="ru-RU" altLang="ru-RU" sz="2800" b="0" i="0" dirty="0">
                <a:solidFill>
                  <a:prstClr val="black"/>
                </a:solidFill>
                <a:latin typeface="Times New Roman" pitchFamily="18" charset="0"/>
                <a:ea typeface="-윤고딕140"/>
                <a:cs typeface="Times New Roman" pitchFamily="18" charset="0"/>
              </a:rPr>
            </a:br>
            <a:r>
              <a:rPr kumimoji="1" lang="ru-RU" altLang="ru-RU" sz="2800" b="0" i="0" dirty="0">
                <a:solidFill>
                  <a:prstClr val="black"/>
                </a:solidFill>
                <a:latin typeface="Times New Roman" pitchFamily="18" charset="0"/>
                <a:ea typeface="-윤고딕140"/>
                <a:cs typeface="Times New Roman" pitchFamily="18" charset="0"/>
              </a:rPr>
              <a:t>хронические заболевания, а не их острые формы.</a:t>
            </a:r>
          </a:p>
        </p:txBody>
      </p:sp>
    </p:spTree>
    <p:extLst>
      <p:ext uri="{BB962C8B-B14F-4D97-AF65-F5344CB8AC3E}">
        <p14:creationId xmlns:p14="http://schemas.microsoft.com/office/powerpoint/2010/main" val="4264361957"/>
      </p:ext>
    </p:extLst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Rectangle 4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  <a:solidFill>
            <a:srgbClr val="009999"/>
          </a:solidFill>
        </p:spPr>
        <p:txBody>
          <a:bodyPr/>
          <a:lstStyle/>
          <a:p>
            <a:pPr eaLnBrk="1" hangingPunct="1"/>
            <a:r>
              <a:rPr lang="ru-RU" sz="3600" smtClean="0">
                <a:solidFill>
                  <a:schemeClr val="bg1"/>
                </a:solidFill>
              </a:rPr>
              <a:t>Гр. 4 = гр.9  по следующим строкам:</a:t>
            </a:r>
          </a:p>
        </p:txBody>
      </p:sp>
      <p:sp>
        <p:nvSpPr>
          <p:cNvPr id="46082" name="Rectangle 5"/>
          <p:cNvSpPr>
            <a:spLocks noGrp="1"/>
          </p:cNvSpPr>
          <p:nvPr>
            <p:ph type="body" idx="4294967295"/>
          </p:nvPr>
        </p:nvSpPr>
        <p:spPr>
          <a:xfrm>
            <a:off x="0" y="1600200"/>
            <a:ext cx="8229600" cy="4525963"/>
          </a:xfrm>
          <a:solidFill>
            <a:schemeClr val="bg1"/>
          </a:solidFill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2.1 кишечные инфекции(табл.1500)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2.2 менингококковая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инфекция;</a:t>
            </a:r>
          </a:p>
          <a:p>
            <a:pPr eaLnBrk="1" hangingPunct="1">
              <a:lnSpc>
                <a:spcPct val="80000"/>
              </a:lnSpc>
              <a:defRPr/>
            </a:pPr>
            <a:endParaRPr lang="ru-RU" sz="24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ru-RU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7.1  воспалительные </a:t>
            </a:r>
            <a:r>
              <a:rPr lang="ru-RU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болезни центральной </a:t>
            </a:r>
            <a:r>
              <a:rPr lang="ru-RU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нервной системы;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7.1.1    бактериальный менингит;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7.1.2  </a:t>
            </a:r>
            <a:r>
              <a:rPr lang="ru-RU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энцефалит</a:t>
            </a:r>
            <a:r>
              <a:rPr lang="ru-RU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миелит </a:t>
            </a:r>
            <a:r>
              <a:rPr lang="ru-RU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энцефаломиелит</a:t>
            </a:r>
            <a:r>
              <a:rPr lang="ru-RU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eaLnBrk="1" hangingPunct="1">
              <a:lnSpc>
                <a:spcPct val="80000"/>
              </a:lnSpc>
              <a:defRPr/>
            </a:pP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8.1 конъюнктивит;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9.2.1 острый средний отит;</a:t>
            </a:r>
          </a:p>
          <a:p>
            <a:pPr eaLnBrk="1" hangingPunct="1">
              <a:lnSpc>
                <a:spcPct val="80000"/>
              </a:lnSpc>
              <a:defRPr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marL="109728" indent="0" algn="ctr" eaLnBrk="1" hangingPunct="1">
              <a:lnSpc>
                <a:spcPct val="80000"/>
              </a:lnSpc>
              <a:buNone/>
              <a:defRPr/>
            </a:pPr>
            <a:r>
              <a:rPr lang="ru-RU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Возможно неравенство требует письменного пояснения: 2.1, 2.2, 7.1, 7.1.1, 7.1.2, 8.1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Rectangle 4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  <a:solidFill>
            <a:srgbClr val="009999"/>
          </a:solidFill>
        </p:spPr>
        <p:txBody>
          <a:bodyPr/>
          <a:lstStyle/>
          <a:p>
            <a:pPr eaLnBrk="1" hangingPunct="1"/>
            <a:r>
              <a:rPr lang="ru-RU" sz="3600" smtClean="0">
                <a:solidFill>
                  <a:schemeClr val="bg1"/>
                </a:solidFill>
              </a:rPr>
              <a:t>Гр. 4 = гр.9  по следующим строкам </a:t>
            </a:r>
            <a:r>
              <a:rPr lang="ru-RU" sz="2400" smtClean="0">
                <a:solidFill>
                  <a:schemeClr val="bg1"/>
                </a:solidFill>
              </a:rPr>
              <a:t>(продолжение):</a:t>
            </a:r>
          </a:p>
        </p:txBody>
      </p:sp>
      <p:sp>
        <p:nvSpPr>
          <p:cNvPr id="72706" name="Rectangle 5"/>
          <p:cNvSpPr>
            <a:spLocks noGrp="1"/>
          </p:cNvSpPr>
          <p:nvPr>
            <p:ph type="body" idx="4294967295"/>
          </p:nvPr>
        </p:nvSpPr>
        <p:spPr>
          <a:xfrm>
            <a:off x="0" y="1600200"/>
            <a:ext cx="8229600" cy="4525963"/>
          </a:xfrm>
          <a:solidFill>
            <a:schemeClr val="bg1"/>
          </a:solidFill>
        </p:spPr>
        <p:txBody>
          <a:bodyPr>
            <a:normAutofit fontScale="92500"/>
          </a:bodyPr>
          <a:lstStyle/>
          <a:p>
            <a:pPr eaLnBrk="1" hangingPunct="1">
              <a:lnSpc>
                <a:spcPct val="150000"/>
              </a:lnSpc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10.1 острая ревматическая лихорадка;</a:t>
            </a:r>
          </a:p>
          <a:p>
            <a:pPr eaLnBrk="1" hangingPunct="1">
              <a:lnSpc>
                <a:spcPct val="150000"/>
              </a:lnSpc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10.4.1.1 нестабильная стенокардия;</a:t>
            </a:r>
          </a:p>
          <a:p>
            <a:pPr eaLnBrk="1" hangingPunct="1">
              <a:lnSpc>
                <a:spcPct val="150000"/>
              </a:lnSpc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10.4.2 острый инфаркт миокарда;</a:t>
            </a:r>
          </a:p>
          <a:p>
            <a:pPr eaLnBrk="1" hangingPunct="1">
              <a:lnSpc>
                <a:spcPct val="150000"/>
              </a:lnSpc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10.4.3 повторный инфаркт миокарда;</a:t>
            </a:r>
          </a:p>
          <a:p>
            <a:pPr eaLnBrk="1" hangingPunct="1">
              <a:lnSpc>
                <a:spcPct val="150000"/>
              </a:lnSpc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10.4.4 другие формы острых ишемических болезней сердца;</a:t>
            </a:r>
          </a:p>
          <a:p>
            <a:pPr eaLnBrk="1" hangingPunct="1">
              <a:lnSpc>
                <a:spcPct val="150000"/>
              </a:lnSpc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10.5.1 острый перикардит;</a:t>
            </a:r>
          </a:p>
          <a:p>
            <a:pPr eaLnBrk="1" hangingPunct="1">
              <a:lnSpc>
                <a:spcPct val="150000"/>
              </a:lnSpc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10.5.2 острый и подострый эндокардит;</a:t>
            </a:r>
          </a:p>
          <a:p>
            <a:pPr eaLnBrk="1" hangingPunct="1">
              <a:lnSpc>
                <a:spcPct val="150000"/>
              </a:lnSpc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10.5.3 острый миокардит;</a:t>
            </a:r>
          </a:p>
          <a:p>
            <a:pPr eaLnBrk="1" hangingPunct="1">
              <a:lnSpc>
                <a:spcPct val="150000"/>
              </a:lnSpc>
            </a:pPr>
            <a:endParaRPr lang="ru-RU" sz="2400" dirty="0" smtClean="0"/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4"/>
          <p:cNvSpPr>
            <a:spLocks noGrp="1"/>
          </p:cNvSpPr>
          <p:nvPr>
            <p:ph type="title" idx="4294967295"/>
          </p:nvPr>
        </p:nvSpPr>
        <p:spPr>
          <a:xfrm>
            <a:off x="0" y="115888"/>
            <a:ext cx="8064500" cy="936625"/>
          </a:xfrm>
          <a:solidFill>
            <a:srgbClr val="009999"/>
          </a:solidFill>
        </p:spPr>
        <p:txBody>
          <a:bodyPr>
            <a:normAutofit fontScale="90000"/>
          </a:bodyPr>
          <a:lstStyle/>
          <a:p>
            <a:pPr eaLnBrk="1" hangingPunct="1"/>
            <a:r>
              <a:rPr lang="ru-RU" sz="3600" smtClean="0"/>
              <a:t> </a:t>
            </a:r>
            <a:r>
              <a:rPr lang="ru-RU" sz="3600" smtClean="0">
                <a:solidFill>
                  <a:schemeClr val="bg1"/>
                </a:solidFill>
              </a:rPr>
              <a:t>Гр. 4 = гр.9  по следующим строкам </a:t>
            </a:r>
            <a:r>
              <a:rPr lang="ru-RU" sz="2400" smtClean="0">
                <a:solidFill>
                  <a:schemeClr val="bg1"/>
                </a:solidFill>
              </a:rPr>
              <a:t>(продолжение):</a:t>
            </a:r>
            <a:endParaRPr lang="ru-RU" sz="3600" smtClean="0">
              <a:solidFill>
                <a:schemeClr val="bg1"/>
              </a:solidFill>
            </a:endParaRPr>
          </a:p>
        </p:txBody>
      </p:sp>
      <p:sp>
        <p:nvSpPr>
          <p:cNvPr id="73730" name="Rectangle 5"/>
          <p:cNvSpPr>
            <a:spLocks noGrp="1"/>
          </p:cNvSpPr>
          <p:nvPr>
            <p:ph idx="4294967295"/>
          </p:nvPr>
        </p:nvSpPr>
        <p:spPr>
          <a:xfrm>
            <a:off x="852488" y="1125538"/>
            <a:ext cx="8291512" cy="5256212"/>
          </a:xfrm>
          <a:solidFill>
            <a:schemeClr val="bg1"/>
          </a:solidFill>
        </p:spPr>
        <p:txBody>
          <a:bodyPr>
            <a:normAutofit/>
          </a:bodyPr>
          <a:lstStyle/>
          <a:p>
            <a:pPr eaLnBrk="1" hangingPunct="1">
              <a:lnSpc>
                <a:spcPct val="150000"/>
              </a:lnSpc>
            </a:pP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10.6.1 субарахноидальное кровоизлияние;</a:t>
            </a:r>
          </a:p>
          <a:p>
            <a:pPr eaLnBrk="1" hangingPunct="1">
              <a:lnSpc>
                <a:spcPct val="150000"/>
              </a:lnSpc>
            </a:pP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10.6.2 внутримозговое и другое внутричерепное кровоизлияние  ;</a:t>
            </a:r>
          </a:p>
          <a:p>
            <a:pPr eaLnBrk="1" hangingPunct="1">
              <a:lnSpc>
                <a:spcPct val="150000"/>
              </a:lnSpc>
            </a:pP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10.6.3 инфаркт мозга;</a:t>
            </a:r>
          </a:p>
          <a:p>
            <a:pPr eaLnBrk="1" hangingPunct="1">
              <a:lnSpc>
                <a:spcPct val="150000"/>
              </a:lnSpc>
            </a:pP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10.6.4 инсульт, не уточненный, как кровоизлияние  или инфаркт;</a:t>
            </a:r>
          </a:p>
          <a:p>
            <a:pPr eaLnBrk="1" hangingPunct="1">
              <a:lnSpc>
                <a:spcPct val="150000"/>
              </a:lnSpc>
            </a:pP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10.6.5 закупорка и стеноз </a:t>
            </a:r>
            <a:r>
              <a:rPr lang="ru-RU" sz="2200" b="1" dirty="0" err="1" smtClean="0">
                <a:latin typeface="Times New Roman" pitchFamily="18" charset="0"/>
                <a:cs typeface="Times New Roman" pitchFamily="18" charset="0"/>
              </a:rPr>
              <a:t>прецеребральных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, церебральных артерий, не приводящие к инфаркту мозга.</a:t>
            </a:r>
          </a:p>
          <a:p>
            <a:pPr eaLnBrk="1" hangingPunct="1">
              <a:lnSpc>
                <a:spcPct val="150000"/>
              </a:lnSpc>
            </a:pP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10.6.7 последствия цереброваскулярных болезней;</a:t>
            </a:r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Rectangle 2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811212"/>
          </a:xfrm>
          <a:solidFill>
            <a:srgbClr val="009999"/>
          </a:solidFill>
        </p:spPr>
        <p:txBody>
          <a:bodyPr>
            <a:normAutofit fontScale="90000"/>
          </a:bodyPr>
          <a:lstStyle/>
          <a:p>
            <a:pPr eaLnBrk="1" hangingPunct="1"/>
            <a:r>
              <a:rPr lang="ru-RU" sz="3200" smtClean="0"/>
              <a:t> </a:t>
            </a:r>
            <a:r>
              <a:rPr lang="ru-RU" sz="3200" smtClean="0">
                <a:solidFill>
                  <a:schemeClr val="bg1"/>
                </a:solidFill>
              </a:rPr>
              <a:t>Гр. 4 = гр.9  по следующим строкам </a:t>
            </a:r>
            <a:r>
              <a:rPr lang="ru-RU" sz="2400" smtClean="0">
                <a:solidFill>
                  <a:schemeClr val="bg1"/>
                </a:solidFill>
              </a:rPr>
              <a:t>(продолжение):</a:t>
            </a:r>
          </a:p>
        </p:txBody>
      </p:sp>
      <p:sp>
        <p:nvSpPr>
          <p:cNvPr id="74754" name="Rectangle 3"/>
          <p:cNvSpPr>
            <a:spLocks noGrp="1"/>
          </p:cNvSpPr>
          <p:nvPr>
            <p:ph type="body" idx="4294967295"/>
          </p:nvPr>
        </p:nvSpPr>
        <p:spPr>
          <a:xfrm>
            <a:off x="0" y="1268413"/>
            <a:ext cx="8443913" cy="5400675"/>
          </a:xfrm>
          <a:solidFill>
            <a:schemeClr val="bg1"/>
          </a:solidFill>
        </p:spPr>
        <p:txBody>
          <a:bodyPr>
            <a:normAutofit/>
          </a:bodyPr>
          <a:lstStyle/>
          <a:p>
            <a:pPr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11.1 острые респираторные инфекции  верхних дыхательных путей; из них:</a:t>
            </a:r>
          </a:p>
          <a:p>
            <a:pPr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11.1.1 острый ларингит и трахеит;</a:t>
            </a:r>
          </a:p>
          <a:p>
            <a:pPr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11.1.2 острый </a:t>
            </a:r>
            <a:r>
              <a:rPr lang="ru-RU" sz="2200" b="1" dirty="0" err="1" smtClean="0">
                <a:latin typeface="Times New Roman" pitchFamily="18" charset="0"/>
                <a:cs typeface="Times New Roman" pitchFamily="18" charset="0"/>
              </a:rPr>
              <a:t>обструктивный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  ларингит [круп]  и </a:t>
            </a:r>
            <a:r>
              <a:rPr lang="ru-RU" sz="2200" b="1" dirty="0" err="1" smtClean="0">
                <a:latin typeface="Times New Roman" pitchFamily="18" charset="0"/>
                <a:cs typeface="Times New Roman" pitchFamily="18" charset="0"/>
              </a:rPr>
              <a:t>эпиглоттит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11.2  грипп ;</a:t>
            </a:r>
          </a:p>
          <a:p>
            <a:pPr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11.3   пневмонии;</a:t>
            </a:r>
          </a:p>
          <a:p>
            <a:pPr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11.4 острые респираторные инфекции нижних дыхательных путей;</a:t>
            </a:r>
          </a:p>
          <a:p>
            <a:pPr eaLnBrk="1" hangingPunct="1">
              <a:lnSpc>
                <a:spcPct val="150000"/>
              </a:lnSpc>
              <a:buFont typeface="Wingdings" pitchFamily="2" charset="2"/>
              <a:buChar char="§"/>
            </a:pPr>
            <a:endParaRPr lang="ru-RU" sz="22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Rectangle 2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811212"/>
          </a:xfrm>
          <a:solidFill>
            <a:srgbClr val="009999"/>
          </a:solidFill>
        </p:spPr>
        <p:txBody>
          <a:bodyPr>
            <a:normAutofit fontScale="90000"/>
          </a:bodyPr>
          <a:lstStyle/>
          <a:p>
            <a:pPr eaLnBrk="1" hangingPunct="1"/>
            <a:r>
              <a:rPr lang="ru-RU" sz="4000" smtClean="0"/>
              <a:t> </a:t>
            </a:r>
            <a:r>
              <a:rPr lang="ru-RU" sz="3200" smtClean="0">
                <a:solidFill>
                  <a:srgbClr val="000000"/>
                </a:solidFill>
              </a:rPr>
              <a:t> </a:t>
            </a:r>
            <a:r>
              <a:rPr lang="ru-RU" sz="3200" smtClean="0">
                <a:solidFill>
                  <a:srgbClr val="FFFFD9"/>
                </a:solidFill>
              </a:rPr>
              <a:t>Гр. 4 = гр.9  по следующим строкам </a:t>
            </a:r>
            <a:r>
              <a:rPr lang="ru-RU" sz="2400" smtClean="0">
                <a:solidFill>
                  <a:srgbClr val="FFFFD9"/>
                </a:solidFill>
              </a:rPr>
              <a:t>(продолжение):</a:t>
            </a:r>
            <a:endParaRPr lang="ru-RU" sz="4000" smtClean="0">
              <a:solidFill>
                <a:schemeClr val="bg1"/>
              </a:solidFill>
            </a:endParaRPr>
          </a:p>
        </p:txBody>
      </p:sp>
      <p:sp>
        <p:nvSpPr>
          <p:cNvPr id="48130" name="Rectangle 3"/>
          <p:cNvSpPr>
            <a:spLocks noGrp="1"/>
          </p:cNvSpPr>
          <p:nvPr>
            <p:ph type="body" idx="4294967295"/>
          </p:nvPr>
        </p:nvSpPr>
        <p:spPr>
          <a:xfrm>
            <a:off x="0" y="1268413"/>
            <a:ext cx="8443913" cy="5400675"/>
          </a:xfrm>
          <a:solidFill>
            <a:schemeClr val="bg1"/>
          </a:solidFill>
        </p:spPr>
        <p:txBody>
          <a:bodyPr>
            <a:normAutofit fontScale="85000" lnSpcReduction="20000"/>
          </a:bodyPr>
          <a:lstStyle/>
          <a:p>
            <a:pPr eaLnBrk="1" hangingPunct="1">
              <a:lnSpc>
                <a:spcPct val="150000"/>
              </a:lnSpc>
              <a:defRPr/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12.9.1 острый панкреатит;</a:t>
            </a:r>
          </a:p>
          <a:p>
            <a:pPr eaLnBrk="1" hangingPunct="1">
              <a:lnSpc>
                <a:spcPct val="150000"/>
              </a:lnSpc>
              <a:defRPr/>
            </a:pP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  <a:defRPr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Стр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. 17.0 Отдельные состояния, возникающие в перинатальном периоде у детей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eaLnBrk="1" hangingPunct="1">
              <a:lnSpc>
                <a:spcPct val="150000"/>
              </a:lnSpc>
              <a:defRPr/>
            </a:pP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  <a:defRPr/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По строке 20.0 может быть неравенство на коды Т90-Т98, больных вибрационной болезнью и больных получающих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лечение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по травме больше года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endParaRPr lang="ru-RU" sz="2800" dirty="0"/>
          </a:p>
          <a:p>
            <a:pPr marL="0" indent="0" algn="ctr" eaLnBrk="1" hangingPunct="1">
              <a:lnSpc>
                <a:spcPct val="80000"/>
              </a:lnSpc>
              <a:buFontTx/>
              <a:buNone/>
              <a:defRPr/>
            </a:pPr>
            <a:r>
              <a:rPr lang="ru-RU" sz="2800" b="1" i="1" dirty="0" smtClean="0">
                <a:solidFill>
                  <a:srgbClr val="FF0000"/>
                </a:solidFill>
              </a:rPr>
              <a:t>Возможно </a:t>
            </a:r>
            <a:r>
              <a:rPr lang="ru-RU" sz="2800" b="1" i="1" dirty="0">
                <a:solidFill>
                  <a:srgbClr val="FF0000"/>
                </a:solidFill>
              </a:rPr>
              <a:t>неравенство и требует </a:t>
            </a:r>
            <a:r>
              <a:rPr lang="ru-RU" sz="2800" b="1" i="1" dirty="0" smtClean="0">
                <a:solidFill>
                  <a:srgbClr val="FF0000"/>
                </a:solidFill>
              </a:rPr>
              <a:t> </a:t>
            </a:r>
            <a:r>
              <a:rPr lang="ru-RU" sz="2800" b="1" i="1" dirty="0">
                <a:solidFill>
                  <a:srgbClr val="FF0000"/>
                </a:solidFill>
              </a:rPr>
              <a:t>письменного     пояснения</a:t>
            </a:r>
          </a:p>
          <a:p>
            <a:pPr marL="109728" indent="0" algn="ctr" eaLnBrk="1" hangingPunct="1">
              <a:lnSpc>
                <a:spcPct val="80000"/>
              </a:lnSpc>
              <a:buNone/>
              <a:defRPr/>
            </a:pPr>
            <a:r>
              <a:rPr lang="ru-RU" sz="2800" b="1" i="1" dirty="0">
                <a:solidFill>
                  <a:srgbClr val="FF0000"/>
                </a:solidFill>
              </a:rPr>
              <a:t>         </a:t>
            </a:r>
            <a:r>
              <a:rPr lang="ru-RU" sz="2800" b="1" i="1" dirty="0" smtClean="0">
                <a:solidFill>
                  <a:srgbClr val="FF0000"/>
                </a:solidFill>
              </a:rPr>
              <a:t> </a:t>
            </a:r>
            <a:r>
              <a:rPr lang="ru-RU" sz="2800" b="1" i="1" dirty="0">
                <a:solidFill>
                  <a:srgbClr val="FF0000"/>
                </a:solidFill>
              </a:rPr>
              <a:t>2.1,  2.2,  7.1,  7.1.1,  7.1.2,  12.9.1</a:t>
            </a:r>
          </a:p>
          <a:p>
            <a:pPr eaLnBrk="1" hangingPunct="1">
              <a:lnSpc>
                <a:spcPct val="80000"/>
              </a:lnSpc>
              <a:defRPr/>
            </a:pPr>
            <a:endParaRPr lang="ru-RU" sz="2800" dirty="0"/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2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811212"/>
          </a:xfrm>
          <a:solidFill>
            <a:srgbClr val="009999"/>
          </a:solidFill>
        </p:spPr>
        <p:txBody>
          <a:bodyPr/>
          <a:lstStyle/>
          <a:p>
            <a:pPr eaLnBrk="1" hangingPunct="1"/>
            <a:r>
              <a:rPr lang="ru-RU" sz="4000" dirty="0" smtClean="0"/>
              <a:t> </a:t>
            </a:r>
            <a:r>
              <a:rPr lang="ru-RU" sz="3200" dirty="0" smtClean="0">
                <a:solidFill>
                  <a:srgbClr val="000000"/>
                </a:solidFill>
              </a:rPr>
              <a:t> </a:t>
            </a:r>
            <a:r>
              <a:rPr lang="ru-RU" sz="3200" b="1" dirty="0" smtClean="0">
                <a:solidFill>
                  <a:srgbClr val="FFFFD9"/>
                </a:solidFill>
                <a:latin typeface="Times New Roman" pitchFamily="18" charset="0"/>
                <a:cs typeface="Times New Roman" pitchFamily="18" charset="0"/>
              </a:rPr>
              <a:t>Гр. 9 = гр.10  по следующим строкам</a:t>
            </a:r>
            <a:endParaRPr lang="ru-RU" sz="32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130" name="Rectangle 3"/>
          <p:cNvSpPr>
            <a:spLocks noGrp="1"/>
          </p:cNvSpPr>
          <p:nvPr>
            <p:ph type="body" idx="4294967295"/>
          </p:nvPr>
        </p:nvSpPr>
        <p:spPr>
          <a:xfrm>
            <a:off x="0" y="980728"/>
            <a:ext cx="8515921" cy="5877272"/>
          </a:xfrm>
          <a:solidFill>
            <a:schemeClr val="bg1"/>
          </a:solidFill>
        </p:spPr>
        <p:txBody>
          <a:bodyPr>
            <a:noAutofit/>
          </a:bodyPr>
          <a:lstStyle/>
          <a:p>
            <a:pPr eaLnBrk="1" hangingPunct="1">
              <a:lnSpc>
                <a:spcPct val="150000"/>
              </a:lnSpc>
              <a:buFont typeface="Wingdings" pitchFamily="2" charset="2"/>
              <a:buChar char="§"/>
              <a:defRPr/>
            </a:pP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2.1 кишечные инфекции(табл.1500)</a:t>
            </a:r>
          </a:p>
          <a:p>
            <a:pPr eaLnBrk="1" hangingPunct="1">
              <a:lnSpc>
                <a:spcPct val="150000"/>
              </a:lnSpc>
              <a:buFont typeface="Wingdings" pitchFamily="2" charset="2"/>
              <a:buChar char="§"/>
              <a:defRPr/>
            </a:pP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4.1.1апластические анемии</a:t>
            </a:r>
            <a:endParaRPr lang="ru-RU" sz="2200" b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  <a:buFont typeface="Wingdings" pitchFamily="2" charset="2"/>
              <a:buChar char="§"/>
              <a:defRPr/>
            </a:pP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5.2. сахарный диабет</a:t>
            </a:r>
            <a:endParaRPr lang="ru-RU" sz="2200" b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  <a:buFont typeface="Wingdings" pitchFamily="2" charset="2"/>
              <a:buChar char="§"/>
              <a:defRPr/>
            </a:pP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5.2.1 из 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него с поражением глаз</a:t>
            </a:r>
            <a:endParaRPr lang="ru-RU" sz="2200" b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  <a:buFont typeface="Wingdings" pitchFamily="2" charset="2"/>
              <a:buChar char="§"/>
              <a:defRPr/>
            </a:pP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5.2.2 из 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него (из стр. 5.2): диабет I типа</a:t>
            </a:r>
          </a:p>
          <a:p>
            <a:pPr eaLnBrk="1" hangingPunct="1">
              <a:lnSpc>
                <a:spcPct val="150000"/>
              </a:lnSpc>
              <a:buFont typeface="Wingdings" pitchFamily="2" charset="2"/>
              <a:buChar char="§"/>
              <a:defRPr/>
            </a:pPr>
            <a:r>
              <a:rPr lang="ru-RU" sz="2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7.1  </a:t>
            </a:r>
            <a:r>
              <a:rPr lang="ru-RU" sz="2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воспалительные </a:t>
            </a:r>
            <a:r>
              <a:rPr lang="ru-RU" sz="2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болезни ЦНС;</a:t>
            </a:r>
            <a:endParaRPr lang="ru-RU" sz="22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  <a:buFont typeface="Wingdings" pitchFamily="2" charset="2"/>
              <a:buChar char="§"/>
              <a:defRPr/>
            </a:pPr>
            <a:r>
              <a:rPr lang="ru-RU" sz="2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7.1.1    бактериальный менингит;</a:t>
            </a:r>
          </a:p>
          <a:p>
            <a:pPr eaLnBrk="1" hangingPunct="1">
              <a:lnSpc>
                <a:spcPct val="150000"/>
              </a:lnSpc>
              <a:buFont typeface="Wingdings" pitchFamily="2" charset="2"/>
              <a:buChar char="§"/>
              <a:defRPr/>
            </a:pPr>
            <a:r>
              <a:rPr lang="ru-RU" sz="2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7.1.2  энцефалит, миелит и </a:t>
            </a:r>
            <a:r>
              <a:rPr lang="ru-RU" sz="2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энцефаломиелит</a:t>
            </a:r>
            <a:r>
              <a:rPr lang="ru-RU" sz="2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eaLnBrk="1" hangingPunct="1">
              <a:lnSpc>
                <a:spcPct val="150000"/>
              </a:lnSpc>
              <a:buFont typeface="Wingdings" pitchFamily="2" charset="2"/>
              <a:buChar char="§"/>
              <a:defRPr/>
            </a:pP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7.5.1из них рассеянный склероз</a:t>
            </a:r>
            <a:endParaRPr lang="ru-RU" sz="2200" b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  <a:buFont typeface="Wingdings" pitchFamily="2" charset="2"/>
              <a:buChar char="§"/>
              <a:defRPr/>
            </a:pP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7.8.1миастения </a:t>
            </a:r>
            <a:endParaRPr lang="ru-RU" sz="2200" b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  <a:buFont typeface="Wingdings" pitchFamily="2" charset="2"/>
              <a:buChar char="§"/>
              <a:defRPr/>
            </a:pP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7.8.2 мышечная дистрофия </a:t>
            </a:r>
            <a:r>
              <a:rPr lang="ru-RU" sz="2200" b="1" dirty="0" err="1">
                <a:latin typeface="Times New Roman" pitchFamily="18" charset="0"/>
                <a:cs typeface="Times New Roman" pitchFamily="18" charset="0"/>
              </a:rPr>
              <a:t>Дюшенна</a:t>
            </a:r>
            <a:endParaRPr lang="ru-RU" sz="22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Rectangle 2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811212"/>
          </a:xfrm>
          <a:solidFill>
            <a:srgbClr val="009999"/>
          </a:solidFill>
        </p:spPr>
        <p:txBody>
          <a:bodyPr>
            <a:normAutofit fontScale="90000"/>
          </a:bodyPr>
          <a:lstStyle/>
          <a:p>
            <a:pPr eaLnBrk="1" hangingPunct="1"/>
            <a:r>
              <a:rPr lang="ru-RU" sz="4000" smtClean="0"/>
              <a:t> </a:t>
            </a:r>
            <a:r>
              <a:rPr lang="ru-RU" sz="3200" smtClean="0">
                <a:solidFill>
                  <a:srgbClr val="000000"/>
                </a:solidFill>
              </a:rPr>
              <a:t> </a:t>
            </a:r>
            <a:r>
              <a:rPr lang="ru-RU" sz="3200" smtClean="0">
                <a:solidFill>
                  <a:srgbClr val="FFFFD9"/>
                </a:solidFill>
              </a:rPr>
              <a:t>Гр. 9 = гр.10  по следующим строкам</a:t>
            </a:r>
            <a:br>
              <a:rPr lang="ru-RU" sz="3200" smtClean="0">
                <a:solidFill>
                  <a:srgbClr val="FFFFD9"/>
                </a:solidFill>
              </a:rPr>
            </a:br>
            <a:r>
              <a:rPr lang="ru-RU" sz="2400" smtClean="0">
                <a:solidFill>
                  <a:srgbClr val="FFFFD9"/>
                </a:solidFill>
              </a:rPr>
              <a:t>(продолжение):</a:t>
            </a:r>
            <a:endParaRPr lang="ru-RU" sz="4000" smtClean="0">
              <a:solidFill>
                <a:schemeClr val="bg1"/>
              </a:solidFill>
            </a:endParaRPr>
          </a:p>
        </p:txBody>
      </p:sp>
      <p:sp>
        <p:nvSpPr>
          <p:cNvPr id="77826" name="Rectangle 3"/>
          <p:cNvSpPr>
            <a:spLocks noGrp="1"/>
          </p:cNvSpPr>
          <p:nvPr>
            <p:ph type="body" idx="4294967295"/>
          </p:nvPr>
        </p:nvSpPr>
        <p:spPr>
          <a:xfrm>
            <a:off x="0" y="1268413"/>
            <a:ext cx="8443913" cy="5400675"/>
          </a:xfrm>
          <a:solidFill>
            <a:schemeClr val="bg1"/>
          </a:solidFill>
        </p:spPr>
        <p:txBody>
          <a:bodyPr>
            <a:normAutofit fontScale="70000" lnSpcReduction="20000"/>
          </a:bodyPr>
          <a:lstStyle/>
          <a:p>
            <a:pPr eaLnBrk="1" hangingPunct="1">
              <a:lnSpc>
                <a:spcPct val="150000"/>
              </a:lnSpc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7.9.1 из них детский церебральный паралич</a:t>
            </a:r>
          </a:p>
          <a:p>
            <a:pPr eaLnBrk="1" hangingPunct="1">
              <a:lnSpc>
                <a:spcPct val="150000"/>
              </a:lnSpc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8.8 глаукома</a:t>
            </a:r>
          </a:p>
          <a:p>
            <a:pPr eaLnBrk="1" hangingPunct="1">
              <a:lnSpc>
                <a:spcPct val="150000"/>
              </a:lnSpc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10.1 острая ревматическая лихорадка;</a:t>
            </a:r>
          </a:p>
          <a:p>
            <a:pPr eaLnBrk="1" hangingPunct="1">
              <a:lnSpc>
                <a:spcPct val="150000"/>
              </a:lnSpc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10.2 хронические ревматические болезни сердца</a:t>
            </a:r>
          </a:p>
          <a:p>
            <a:pPr eaLnBrk="1" hangingPunct="1">
              <a:lnSpc>
                <a:spcPct val="150000"/>
              </a:lnSpc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10.4.2 острый инфаркт миокарда;</a:t>
            </a:r>
          </a:p>
          <a:p>
            <a:pPr eaLnBrk="1" hangingPunct="1">
              <a:lnSpc>
                <a:spcPct val="150000"/>
              </a:lnSpc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10.4.3 повторный инфаркт миокарда;</a:t>
            </a:r>
          </a:p>
          <a:p>
            <a:pPr eaLnBrk="1" hangingPunct="1">
              <a:lnSpc>
                <a:spcPct val="150000"/>
              </a:lnSpc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10.5.1 острый перикардит;</a:t>
            </a:r>
          </a:p>
          <a:p>
            <a:pPr eaLnBrk="1" hangingPunct="1">
              <a:lnSpc>
                <a:spcPct val="150000"/>
              </a:lnSpc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10.5.2 острый и подострый эндокардит;</a:t>
            </a:r>
          </a:p>
          <a:p>
            <a:pPr eaLnBrk="1" hangingPunct="1">
              <a:lnSpc>
                <a:spcPct val="150000"/>
              </a:lnSpc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10.5.3 острый миокардит;</a:t>
            </a:r>
          </a:p>
          <a:p>
            <a:pPr eaLnBrk="1" hangingPunct="1">
              <a:lnSpc>
                <a:spcPct val="150000"/>
              </a:lnSpc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10.6.1 субарахноидальное кровоизлияние;</a:t>
            </a:r>
          </a:p>
          <a:p>
            <a:pPr eaLnBrk="1" hangingPunct="1">
              <a:lnSpc>
                <a:spcPct val="150000"/>
              </a:lnSpc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10.6.2 внутримозговое и другое внутричерепное</a:t>
            </a:r>
          </a:p>
          <a:p>
            <a:pPr eaLnBrk="1" hangingPunct="1">
              <a:lnSpc>
                <a:spcPct val="150000"/>
              </a:lnSpc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кровоизлияние  ;</a:t>
            </a:r>
          </a:p>
          <a:p>
            <a:pPr eaLnBrk="1" hangingPunct="1">
              <a:lnSpc>
                <a:spcPct val="80000"/>
              </a:lnSpc>
            </a:pPr>
            <a:endParaRPr lang="ru-RU" sz="2800" dirty="0" smtClean="0"/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2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811212"/>
          </a:xfrm>
          <a:solidFill>
            <a:srgbClr val="009999"/>
          </a:solidFill>
        </p:spPr>
        <p:txBody>
          <a:bodyPr>
            <a:normAutofit fontScale="90000"/>
          </a:bodyPr>
          <a:lstStyle/>
          <a:p>
            <a:pPr eaLnBrk="1" hangingPunct="1"/>
            <a:r>
              <a:rPr lang="ru-RU" sz="4000" smtClean="0"/>
              <a:t> </a:t>
            </a:r>
            <a:r>
              <a:rPr lang="ru-RU" sz="3200" smtClean="0">
                <a:solidFill>
                  <a:srgbClr val="000000"/>
                </a:solidFill>
              </a:rPr>
              <a:t> </a:t>
            </a:r>
            <a:r>
              <a:rPr lang="ru-RU" sz="3200" smtClean="0">
                <a:solidFill>
                  <a:srgbClr val="FFFFD9"/>
                </a:solidFill>
              </a:rPr>
              <a:t>Гр. 9 = гр.10  по следующим строкам</a:t>
            </a:r>
            <a:br>
              <a:rPr lang="ru-RU" sz="3200" smtClean="0">
                <a:solidFill>
                  <a:srgbClr val="FFFFD9"/>
                </a:solidFill>
              </a:rPr>
            </a:br>
            <a:r>
              <a:rPr lang="ru-RU" sz="2400" smtClean="0">
                <a:solidFill>
                  <a:srgbClr val="FFFFD9"/>
                </a:solidFill>
              </a:rPr>
              <a:t>(продолжение):</a:t>
            </a:r>
            <a:endParaRPr lang="ru-RU" sz="4000" smtClean="0">
              <a:solidFill>
                <a:schemeClr val="bg1"/>
              </a:solidFill>
            </a:endParaRPr>
          </a:p>
        </p:txBody>
      </p:sp>
      <p:sp>
        <p:nvSpPr>
          <p:cNvPr id="48130" name="Rectangle 3"/>
          <p:cNvSpPr>
            <a:spLocks noGrp="1"/>
          </p:cNvSpPr>
          <p:nvPr>
            <p:ph type="body" idx="4294967295"/>
          </p:nvPr>
        </p:nvSpPr>
        <p:spPr>
          <a:xfrm>
            <a:off x="0" y="1268413"/>
            <a:ext cx="8443913" cy="5400675"/>
          </a:xfrm>
          <a:solidFill>
            <a:schemeClr val="bg1"/>
          </a:solidFill>
        </p:spPr>
        <p:txBody>
          <a:bodyPr>
            <a:normAutofit/>
          </a:bodyPr>
          <a:lstStyle/>
          <a:p>
            <a:pPr eaLnBrk="1" hangingPunct="1">
              <a:lnSpc>
                <a:spcPct val="150000"/>
              </a:lnSpc>
              <a:defRPr/>
            </a:pP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10.6.3 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инфаркт мозга;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10.6.4 инсульт, не уточненный, как кровоизлияние  или инфаркт;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10.8.2 тромбоз 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портальной вены</a:t>
            </a:r>
            <a:endParaRPr lang="ru-RU" sz="2200" b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  <a:defRPr/>
            </a:pP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11.3   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пневмонии;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12.1 язвенная 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болезнь желудка и 12-ти перстной кишки </a:t>
            </a:r>
            <a:endParaRPr lang="ru-RU" sz="2200" b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  <a:defRPr/>
            </a:pP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12.5.1 паралитический </a:t>
            </a:r>
            <a:r>
              <a:rPr lang="ru-RU" sz="2200" b="1" dirty="0" err="1">
                <a:latin typeface="Times New Roman" pitchFamily="18" charset="0"/>
                <a:cs typeface="Times New Roman" pitchFamily="18" charset="0"/>
              </a:rPr>
              <a:t>илеус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 и непроходимость кишечника без 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грыжи</a:t>
            </a:r>
          </a:p>
          <a:p>
            <a:pPr marL="0" indent="0" algn="ctr">
              <a:lnSpc>
                <a:spcPct val="80000"/>
              </a:lnSpc>
              <a:buNone/>
              <a:defRPr/>
            </a:pPr>
            <a:r>
              <a:rPr lang="ru-RU" sz="2200" b="1" i="1" dirty="0" smtClean="0">
                <a:solidFill>
                  <a:srgbClr val="FF0000"/>
                </a:solidFill>
              </a:rPr>
              <a:t>Неравенство </a:t>
            </a:r>
            <a:r>
              <a:rPr lang="ru-RU" sz="2200" b="1" i="1" dirty="0">
                <a:solidFill>
                  <a:srgbClr val="FF0000"/>
                </a:solidFill>
              </a:rPr>
              <a:t>требует  письменного     пояснения !!!</a:t>
            </a:r>
          </a:p>
          <a:p>
            <a:pPr marL="0" lvl="0" indent="0" algn="just" fontAlgn="base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kumimoji="1" lang="ru-RU" altLang="ru-RU" sz="1800" b="1" i="1" dirty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Н-р: Разница </a:t>
            </a:r>
            <a:r>
              <a:rPr kumimoji="1" lang="ru-RU" altLang="ru-RU" sz="1800" b="1" i="1" dirty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между выявлено и взято на Д-учет может быть за счет умерших, выбывших. </a:t>
            </a:r>
          </a:p>
          <a:p>
            <a:pPr marL="0" indent="0" algn="ctr" eaLnBrk="1" hangingPunct="1">
              <a:lnSpc>
                <a:spcPct val="80000"/>
              </a:lnSpc>
              <a:buFontTx/>
              <a:buNone/>
              <a:defRPr/>
            </a:pPr>
            <a:endParaRPr lang="ru-RU" sz="2200" dirty="0" smtClean="0">
              <a:solidFill>
                <a:srgbClr val="000000"/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ru-RU" sz="2200" dirty="0"/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3" name="Прямоугольник 2"/>
          <p:cNvSpPr>
            <a:spLocks noChangeArrowheads="1"/>
          </p:cNvSpPr>
          <p:nvPr/>
        </p:nvSpPr>
        <p:spPr bwMode="auto">
          <a:xfrm>
            <a:off x="827088" y="1341438"/>
            <a:ext cx="7921625" cy="4246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latinLnBrk="1"/>
            <a:r>
              <a:rPr kumimoji="1" lang="ru-RU" altLang="ru-RU" sz="1800" i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Класс 4. Болезни эндокринной системы, расстройства питания и наруше-ния обмена веществ. Е00-Е90</a:t>
            </a:r>
          </a:p>
          <a:p>
            <a:pPr latinLnBrk="1"/>
            <a:endParaRPr kumimoji="1" lang="ru-RU" altLang="ru-RU" sz="1800" i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atinLnBrk="1"/>
            <a:r>
              <a:rPr kumimoji="1" lang="ru-RU" altLang="ru-RU" sz="1800" i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kumimoji="1" lang="ru-RU" altLang="ru-RU" sz="1800" i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kumimoji="1" lang="ru-RU" altLang="ru-RU" sz="1800" b="0" i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kumimoji="1" lang="ru-RU" altLang="ru-RU" sz="1800" b="0" i="0" u="sng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Гиперплазия щитовидной железы </a:t>
            </a:r>
            <a:r>
              <a:rPr kumimoji="1" lang="ru-RU" altLang="ru-RU" sz="1800" b="0" i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шифруется кодом – E04.0. Отставание в физическом развитии кодируют по эндокринной патологии–E45.</a:t>
            </a:r>
            <a:br>
              <a:rPr kumimoji="1" lang="ru-RU" altLang="ru-RU" sz="1800" b="0" i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kumimoji="1" lang="ru-RU" altLang="ru-RU" sz="1800" b="0" i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br>
              <a:rPr kumimoji="1" lang="ru-RU" altLang="ru-RU" sz="1800" b="0" i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kumimoji="1" lang="ru-RU" altLang="ru-RU" sz="1800" b="0" i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  Строки 5.4, 5.15 у взрослых и подростков диагноз «Гипофизарный нанизм, Гипопитуитаризм  юношеский» - всегда учитывается с «-»,  так  как  первично диагноз устанавливается еще в детском возрасте (код – Е23.0).   Причины воз-никновения нанизма (карликовости)  могут  быть различны, соответственно  и кодировать  его  нужно  по-разному. Пример:  гипопитуитаризм вызванный ле-карственными средствами – Е23.1; гипопитуитаризм, обусловленный гипофизэктомией – Е89.3, гипопитуитаризм, обусловленный гормонально неактивной аденомой гипофиза – Е23.6.</a:t>
            </a:r>
            <a:endParaRPr kumimoji="1" lang="ru-RU" altLang="ru-RU" sz="1800" b="0" i="0" smtClean="0">
              <a:solidFill>
                <a:srgbClr val="000000"/>
              </a:solidFill>
              <a:latin typeface="-윤고딕140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43582925"/>
      </p:ext>
    </p:extLst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 txBox="1">
            <a:spLocks noChangeArrowheads="1"/>
          </p:cNvSpPr>
          <p:nvPr/>
        </p:nvSpPr>
        <p:spPr bwMode="auto">
          <a:xfrm>
            <a:off x="467544" y="245918"/>
            <a:ext cx="7275513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3200" i="0">
                <a:latin typeface="Times New Roman" pitchFamily="18" charset="0"/>
              </a:rPr>
              <a:t>Форма ФСН №12</a:t>
            </a:r>
          </a:p>
        </p:txBody>
      </p:sp>
      <p:sp>
        <p:nvSpPr>
          <p:cNvPr id="28674" name="Rectangle 3"/>
          <p:cNvSpPr txBox="1">
            <a:spLocks noChangeArrowheads="1"/>
          </p:cNvSpPr>
          <p:nvPr/>
        </p:nvSpPr>
        <p:spPr bwMode="auto">
          <a:xfrm>
            <a:off x="611560" y="908720"/>
            <a:ext cx="7838703" cy="5644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spcBef>
                <a:spcPct val="20000"/>
              </a:spcBef>
              <a:buClr>
                <a:schemeClr val="bg2"/>
              </a:buClr>
              <a:buSzPct val="75000"/>
            </a:pPr>
            <a:r>
              <a:rPr lang="ru-RU" sz="2400" i="0" dirty="0">
                <a:latin typeface="Times New Roman" pitchFamily="18" charset="0"/>
              </a:rPr>
              <a:t>в Форму не включают сведения о заболеваниях с кодами по МКБ-10, отмеченных звездочкой (*);</a:t>
            </a:r>
          </a:p>
          <a:p>
            <a:pPr algn="just">
              <a:spcBef>
                <a:spcPct val="20000"/>
              </a:spcBef>
              <a:buClr>
                <a:schemeClr val="bg2"/>
              </a:buClr>
              <a:buSzPct val="75000"/>
            </a:pPr>
            <a:endParaRPr lang="ru-RU" sz="2400" i="0" dirty="0">
              <a:latin typeface="Times New Roman" pitchFamily="18" charset="0"/>
            </a:endParaRPr>
          </a:p>
          <a:p>
            <a:pPr algn="just">
              <a:spcBef>
                <a:spcPct val="20000"/>
              </a:spcBef>
              <a:buClr>
                <a:schemeClr val="bg2"/>
              </a:buClr>
              <a:buSzPct val="75000"/>
            </a:pPr>
            <a:r>
              <a:rPr lang="ru-RU" sz="2400" i="0" dirty="0">
                <a:latin typeface="Times New Roman" pitchFamily="18" charset="0"/>
              </a:rPr>
              <a:t>в Форму включают один раз в год сведения об основном, фоновом, конкурирующем и сопутствующем заболеваниях;</a:t>
            </a:r>
          </a:p>
          <a:p>
            <a:pPr algn="just">
              <a:spcBef>
                <a:spcPct val="20000"/>
              </a:spcBef>
              <a:buClr>
                <a:schemeClr val="bg2"/>
              </a:buClr>
              <a:buSzPct val="75000"/>
            </a:pPr>
            <a:endParaRPr lang="ru-RU" sz="2400" i="0" dirty="0">
              <a:latin typeface="Times New Roman" pitchFamily="18" charset="0"/>
            </a:endParaRPr>
          </a:p>
          <a:p>
            <a:pPr algn="just">
              <a:spcBef>
                <a:spcPct val="20000"/>
              </a:spcBef>
              <a:buClr>
                <a:schemeClr val="bg2"/>
              </a:buClr>
              <a:buSzPct val="75000"/>
            </a:pPr>
            <a:r>
              <a:rPr lang="ru-RU" sz="2400" i="0" dirty="0">
                <a:latin typeface="Times New Roman" pitchFamily="18" charset="0"/>
              </a:rPr>
              <a:t>сведения об осложнениях основного и других заболеваний в Форму не включают;</a:t>
            </a:r>
          </a:p>
          <a:p>
            <a:pPr algn="just">
              <a:spcBef>
                <a:spcPct val="20000"/>
              </a:spcBef>
              <a:buClr>
                <a:schemeClr val="bg2"/>
              </a:buClr>
              <a:buSzPct val="75000"/>
            </a:pPr>
            <a:endParaRPr lang="ru-RU" sz="2400" i="0" dirty="0">
              <a:latin typeface="Times New Roman" pitchFamily="18" charset="0"/>
            </a:endParaRPr>
          </a:p>
          <a:p>
            <a:pPr algn="just">
              <a:spcBef>
                <a:spcPct val="20000"/>
              </a:spcBef>
              <a:buClr>
                <a:schemeClr val="bg2"/>
              </a:buClr>
              <a:buSzPct val="75000"/>
            </a:pPr>
            <a:r>
              <a:rPr lang="ru-RU" sz="2400" i="0" dirty="0">
                <a:latin typeface="Times New Roman" pitchFamily="18" charset="0"/>
              </a:rPr>
              <a:t>пациенты, имеющие два и более заболевания, показываются по соответствующим строкам по числу выявленных и зарегистрированных заболеваний</a:t>
            </a:r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7" name="Прямоугольник 2"/>
          <p:cNvSpPr>
            <a:spLocks noChangeArrowheads="1"/>
          </p:cNvSpPr>
          <p:nvPr/>
        </p:nvSpPr>
        <p:spPr bwMode="auto">
          <a:xfrm>
            <a:off x="755650" y="2133600"/>
            <a:ext cx="7848600" cy="2030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latinLnBrk="1"/>
            <a:r>
              <a:rPr kumimoji="1" lang="ru-RU" altLang="ru-RU" sz="1800" i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Класс 5. Психические расстройства и расстройства поведения. </a:t>
            </a:r>
            <a:r>
              <a:rPr kumimoji="1" lang="en-US" altLang="ru-RU" sz="1800" i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F00-F99</a:t>
            </a:r>
            <a:br>
              <a:rPr kumimoji="1" lang="en-US" altLang="ru-RU" sz="1800" i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kumimoji="1" lang="ru-RU" altLang="ru-RU" sz="1800" i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kumimoji="1" lang="ru-RU" altLang="ru-RU" sz="1800" i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kumimoji="1" lang="en-US" altLang="ru-RU" sz="1800" i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kumimoji="1" lang="en-US" altLang="ru-RU" sz="1800" i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kumimoji="1" lang="ru-RU" altLang="ru-RU" sz="1800" b="0" i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графы 4, 9, 15 формы 12 равны соответствующим графам и строкам </a:t>
            </a:r>
          </a:p>
          <a:p>
            <a:pPr algn="ctr" latinLnBrk="1"/>
            <a:r>
              <a:rPr kumimoji="1" lang="ru-RU" altLang="ru-RU" sz="1800" b="0" i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форм 10, 11, 36, 37</a:t>
            </a:r>
          </a:p>
          <a:p>
            <a:pPr algn="ctr" latinLnBrk="1"/>
            <a:r>
              <a:rPr kumimoji="1" lang="ru-RU" altLang="ru-RU" sz="1800" b="0" i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Распоряжение МЗ РФ </a:t>
            </a:r>
            <a:r>
              <a:rPr kumimoji="1" lang="en-US" altLang="ru-RU" sz="1800" b="0" i="0" smtClean="0">
                <a:solidFill>
                  <a:srgbClr val="DAFBF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kumimoji="1" lang="en-US" altLang="ru-RU" sz="1800" b="0" i="0" smtClean="0">
                <a:solidFill>
                  <a:srgbClr val="DAFBFE"/>
                </a:solidFill>
                <a:latin typeface="Times New Roman" pitchFamily="18" charset="0"/>
                <a:cs typeface="Times New Roman" pitchFamily="18" charset="0"/>
              </a:rPr>
            </a:br>
            <a:endParaRPr kumimoji="1" lang="ru-RU" altLang="ru-RU" sz="1800" b="0" i="0" smtClean="0">
              <a:solidFill>
                <a:srgbClr val="DAFBFE"/>
              </a:solidFill>
              <a:latin typeface="-윤고딕140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45662193"/>
      </p:ext>
    </p:extLst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Прямоугольник 2"/>
          <p:cNvSpPr>
            <a:spLocks noChangeArrowheads="1"/>
          </p:cNvSpPr>
          <p:nvPr/>
        </p:nvSpPr>
        <p:spPr bwMode="auto">
          <a:xfrm>
            <a:off x="684213" y="2205038"/>
            <a:ext cx="7848600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latinLnBrk="1"/>
            <a:r>
              <a:rPr kumimoji="1" lang="ru-RU" altLang="ru-RU" sz="2800" b="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Форма 12 будет приниматься при равенстве </a:t>
            </a:r>
            <a:br>
              <a:rPr kumimoji="1" lang="ru-RU" altLang="ru-RU" sz="2800" b="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</a:br>
            <a:r>
              <a:rPr kumimoji="1" lang="ru-RU" altLang="ru-RU" sz="2800" b="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граф 4, 9, 15 с формами по психиатрии, </a:t>
            </a:r>
            <a:br>
              <a:rPr kumimoji="1" lang="ru-RU" altLang="ru-RU" sz="2800" b="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</a:br>
            <a:r>
              <a:rPr kumimoji="1" lang="ru-RU" altLang="ru-RU" sz="2800" b="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наркологии и с обязательным движением </a:t>
            </a:r>
          </a:p>
          <a:p>
            <a:pPr algn="ctr" latinLnBrk="1"/>
            <a:r>
              <a:rPr kumimoji="1" lang="ru-RU" altLang="ru-RU" sz="2800" b="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диспансерной группы</a:t>
            </a:r>
          </a:p>
        </p:txBody>
      </p:sp>
    </p:spTree>
    <p:extLst>
      <p:ext uri="{BB962C8B-B14F-4D97-AF65-F5344CB8AC3E}">
        <p14:creationId xmlns:p14="http://schemas.microsoft.com/office/powerpoint/2010/main" val="1995794592"/>
      </p:ext>
    </p:extLst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5" name="Прямоугольник 1"/>
          <p:cNvSpPr>
            <a:spLocks noChangeArrowheads="1"/>
          </p:cNvSpPr>
          <p:nvPr/>
        </p:nvSpPr>
        <p:spPr bwMode="auto">
          <a:xfrm>
            <a:off x="755650" y="1989138"/>
            <a:ext cx="7777163" cy="2862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/>
            <a:r>
              <a:rPr kumimoji="1" lang="ru-RU" altLang="ru-RU" sz="280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стр 6.1 + стр 6.2 = стр 6.0</a:t>
            </a:r>
          </a:p>
          <a:p>
            <a:pPr algn="ctr" eaLnBrk="0" hangingPunct="0"/>
            <a:r>
              <a:rPr kumimoji="1" lang="ru-RU" altLang="ru-RU" sz="280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????????????????????????</a:t>
            </a:r>
          </a:p>
          <a:p>
            <a:pPr algn="ctr" eaLnBrk="0" hangingPunct="0"/>
            <a:endParaRPr kumimoji="1" lang="ru-RU" altLang="ru-RU" sz="2800" i="0" smtClean="0">
              <a:solidFill>
                <a:srgbClr val="000000"/>
              </a:solidFill>
              <a:latin typeface="Times New Roman" pitchFamily="18" charset="0"/>
              <a:ea typeface="-윤고딕140" pitchFamily="18" charset="-127"/>
              <a:cs typeface="Times New Roman" pitchFamily="18" charset="0"/>
            </a:endParaRPr>
          </a:p>
          <a:p>
            <a:pPr algn="ctr" eaLnBrk="0" hangingPunct="0"/>
            <a:r>
              <a:rPr kumimoji="1" lang="ru-RU" altLang="ru-RU" sz="280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сегодня</a:t>
            </a:r>
          </a:p>
          <a:p>
            <a:pPr algn="ctr" eaLnBrk="0" hangingPunct="0"/>
            <a:r>
              <a:rPr kumimoji="1" lang="ru-RU" altLang="ru-RU" sz="4000" i="0" smtClean="0">
                <a:solidFill>
                  <a:srgbClr val="FF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стр 6.0 – стр 6.1 = формы 10, 36</a:t>
            </a:r>
            <a:r>
              <a:rPr kumimoji="1" lang="ru-RU" altLang="ru-RU" sz="280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/>
            </a:r>
            <a:br>
              <a:rPr kumimoji="1" lang="ru-RU" altLang="ru-RU" sz="280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</a:br>
            <a:endParaRPr kumimoji="1" lang="ru-RU" altLang="ru-RU" sz="2800" i="0" smtClean="0">
              <a:solidFill>
                <a:srgbClr val="000000"/>
              </a:solidFill>
              <a:latin typeface="Times New Roman" pitchFamily="18" charset="0"/>
              <a:ea typeface="-윤고딕140" pitchFamily="18" charset="-127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3605699"/>
      </p:ext>
    </p:extLst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9" name="Прямоугольник 2"/>
          <p:cNvSpPr>
            <a:spLocks noChangeArrowheads="1"/>
          </p:cNvSpPr>
          <p:nvPr/>
        </p:nvSpPr>
        <p:spPr bwMode="auto">
          <a:xfrm>
            <a:off x="1403350" y="981075"/>
            <a:ext cx="66246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latinLnBrk="1"/>
            <a:r>
              <a:rPr kumimoji="1" lang="ru-RU" altLang="ru-RU" sz="180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Класс 6. Болезни нервной системы.</a:t>
            </a:r>
            <a:r>
              <a:rPr kumimoji="1" lang="en-US" altLang="ru-RU" sz="180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G00-G99</a:t>
            </a:r>
            <a:endParaRPr kumimoji="1" lang="ru-RU" altLang="ru-RU" sz="1800" i="0" smtClean="0">
              <a:solidFill>
                <a:srgbClr val="DAFBFE"/>
              </a:solidFill>
              <a:ea typeface="-윤고딕140" pitchFamily="18" charset="-127"/>
              <a:cs typeface="+mn-cs"/>
            </a:endParaRPr>
          </a:p>
        </p:txBody>
      </p:sp>
      <p:sp>
        <p:nvSpPr>
          <p:cNvPr id="65540" name="Прямоугольник 3"/>
          <p:cNvSpPr>
            <a:spLocks noChangeArrowheads="1"/>
          </p:cNvSpPr>
          <p:nvPr/>
        </p:nvSpPr>
        <p:spPr bwMode="auto">
          <a:xfrm>
            <a:off x="684213" y="1916113"/>
            <a:ext cx="7848600" cy="341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 latinLnBrk="1"/>
            <a:r>
              <a:rPr kumimoji="1" lang="en-US" altLang="ru-RU" sz="1800" b="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       </a:t>
            </a:r>
            <a:r>
              <a:rPr kumimoji="1" lang="ru-RU" altLang="ru-RU" sz="1800" b="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Строка 7.0.  Вегетативные расстройства, которые проявляются в наруше</a:t>
            </a:r>
            <a:r>
              <a:rPr kumimoji="1" lang="en-US" altLang="ru-RU" sz="1800" b="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-</a:t>
            </a:r>
            <a:r>
              <a:rPr kumimoji="1" lang="ru-RU" altLang="ru-RU" sz="1800" b="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нии регуляции сердечно-сосудистой, дыхательной и др. систем организма, мо</a:t>
            </a:r>
            <a:r>
              <a:rPr kumimoji="1" lang="en-US" altLang="ru-RU" sz="1800" b="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-</a:t>
            </a:r>
            <a:r>
              <a:rPr kumimoji="1" lang="ru-RU" altLang="ru-RU" sz="1800" b="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гут быть синдромом таких заболеваний, как: гипертоническая болезнь, хроническая </a:t>
            </a:r>
            <a:r>
              <a:rPr kumimoji="1" lang="en-US" altLang="ru-RU" sz="1800" b="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</a:t>
            </a:r>
            <a:r>
              <a:rPr kumimoji="1" lang="ru-RU" altLang="ru-RU" sz="1800" b="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ишемическая </a:t>
            </a:r>
            <a:r>
              <a:rPr kumimoji="1" lang="en-US" altLang="ru-RU" sz="1800" b="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</a:t>
            </a:r>
            <a:r>
              <a:rPr kumimoji="1" lang="ru-RU" altLang="ru-RU" sz="1800" b="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болезнь сердца, эндокринные нарушения и т.д. </a:t>
            </a:r>
            <a:r>
              <a:rPr kumimoji="1" lang="en-US" altLang="ru-RU" sz="1800" b="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</a:t>
            </a:r>
            <a:r>
              <a:rPr kumimoji="1" lang="ru-RU" altLang="ru-RU" sz="1800" b="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В этом случае</a:t>
            </a:r>
            <a:r>
              <a:rPr kumimoji="1" lang="en-US" altLang="ru-RU" sz="1800" b="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</a:t>
            </a:r>
            <a:r>
              <a:rPr kumimoji="1" lang="ru-RU" altLang="ru-RU" sz="1800" b="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учету </a:t>
            </a:r>
            <a:r>
              <a:rPr kumimoji="1" lang="en-US" altLang="ru-RU" sz="1800" b="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</a:t>
            </a:r>
            <a:r>
              <a:rPr kumimoji="1" lang="ru-RU" altLang="ru-RU" sz="1800" b="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подлежит </a:t>
            </a:r>
            <a:r>
              <a:rPr kumimoji="1" lang="en-US" altLang="ru-RU" sz="1800" b="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</a:t>
            </a:r>
            <a:r>
              <a:rPr kumimoji="1" lang="ru-RU" altLang="ru-RU" sz="1800" b="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основное </a:t>
            </a:r>
            <a:r>
              <a:rPr kumimoji="1" lang="en-US" altLang="ru-RU" sz="1800" b="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</a:t>
            </a:r>
            <a:r>
              <a:rPr kumimoji="1" lang="ru-RU" altLang="ru-RU" sz="1800" b="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заболевание. </a:t>
            </a:r>
            <a:r>
              <a:rPr kumimoji="1" lang="en-US" altLang="ru-RU" sz="1800" b="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</a:t>
            </a:r>
            <a:r>
              <a:rPr kumimoji="1" lang="ru-RU" altLang="ru-RU" sz="1800" b="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Расстройства</a:t>
            </a:r>
            <a:r>
              <a:rPr kumimoji="1" lang="en-US" altLang="ru-RU" sz="1800" b="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</a:t>
            </a:r>
            <a:r>
              <a:rPr kumimoji="1" lang="ru-RU" altLang="ru-RU" sz="1800" b="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вегетативной нервной системы кодируются G90.8, </a:t>
            </a:r>
            <a:r>
              <a:rPr kumimoji="1" lang="en-US" altLang="ru-RU" sz="1800" b="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</a:t>
            </a:r>
            <a:r>
              <a:rPr kumimoji="1" lang="ru-RU" altLang="ru-RU" sz="1800" b="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соматоформная </a:t>
            </a:r>
            <a:r>
              <a:rPr kumimoji="1" lang="en-US" altLang="ru-RU" sz="1800" b="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</a:t>
            </a:r>
            <a:r>
              <a:rPr kumimoji="1" lang="ru-RU" altLang="ru-RU" sz="1800" b="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дисфункция вегетатив</a:t>
            </a:r>
            <a:r>
              <a:rPr kumimoji="1" lang="en-US" altLang="ru-RU" sz="1800" b="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-</a:t>
            </a:r>
            <a:r>
              <a:rPr kumimoji="1" lang="ru-RU" altLang="ru-RU" sz="1800" b="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ной нервной системы F45.3 (диагноз ставит психиатр). </a:t>
            </a:r>
          </a:p>
          <a:p>
            <a:pPr algn="just" latinLnBrk="1"/>
            <a:r>
              <a:rPr kumimoji="1" lang="ru-RU" altLang="ru-RU" sz="1800" b="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/>
            </a:r>
            <a:br>
              <a:rPr kumimoji="1" lang="ru-RU" altLang="ru-RU" sz="1800" b="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</a:br>
            <a:r>
              <a:rPr kumimoji="1" lang="ru-RU" altLang="ru-RU" sz="1800" b="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/>
            </a:r>
            <a:br>
              <a:rPr kumimoji="1" lang="ru-RU" altLang="ru-RU" sz="1800" b="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</a:br>
            <a:r>
              <a:rPr kumimoji="1" lang="ru-RU" altLang="ru-RU" sz="1800" b="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       </a:t>
            </a:r>
            <a:r>
              <a:rPr kumimoji="1" lang="en-US" altLang="ru-RU" sz="1800" b="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</a:t>
            </a:r>
            <a:r>
              <a:rPr kumimoji="1" lang="ru-RU" altLang="ru-RU" sz="1800" b="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Строки 7.6 и 7.9 </a:t>
            </a:r>
            <a:r>
              <a:rPr kumimoji="1" lang="en-US" altLang="ru-RU" sz="1800" b="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</a:t>
            </a:r>
            <a:r>
              <a:rPr kumimoji="1" lang="ru-RU" altLang="ru-RU" sz="1800" b="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всегда</a:t>
            </a:r>
            <a:r>
              <a:rPr kumimoji="1" lang="en-US" altLang="ru-RU" sz="1800" b="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</a:t>
            </a:r>
            <a:r>
              <a:rPr kumimoji="1" lang="ru-RU" altLang="ru-RU" sz="1800" b="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больше </a:t>
            </a:r>
            <a:r>
              <a:rPr kumimoji="1" lang="en-US" altLang="ru-RU" sz="1800" b="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</a:t>
            </a:r>
            <a:r>
              <a:rPr kumimoji="1" lang="ru-RU" altLang="ru-RU" sz="1800" b="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суммы </a:t>
            </a:r>
            <a:r>
              <a:rPr kumimoji="1" lang="en-US" altLang="ru-RU" sz="1800" b="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</a:t>
            </a:r>
            <a:r>
              <a:rPr kumimoji="1" lang="ru-RU" altLang="ru-RU" sz="1800" b="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подстрочников. У </a:t>
            </a:r>
            <a:r>
              <a:rPr kumimoji="1" lang="en-US" altLang="ru-RU" sz="1800" b="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</a:t>
            </a:r>
            <a:r>
              <a:rPr kumimoji="1" lang="ru-RU" altLang="ru-RU" sz="1800" b="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взрослых</a:t>
            </a:r>
            <a:r>
              <a:rPr kumimoji="1" lang="en-US" altLang="ru-RU" sz="1800" b="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</a:t>
            </a:r>
            <a:r>
              <a:rPr kumimoji="1" lang="ru-RU" altLang="ru-RU" sz="1800" b="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в строку 7.9 должны быть включены последствия травм, ОНМК в виде парезов, параличей</a:t>
            </a:r>
            <a:r>
              <a:rPr kumimoji="1" lang="en-US" altLang="ru-RU" sz="1800" b="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</a:t>
            </a:r>
            <a:r>
              <a:rPr kumimoji="1" lang="ru-RU" altLang="ru-RU" sz="1800" b="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(письмо МЗиСР РФ от 26 апреля 2011 г. №14-9/10/2-4150).</a:t>
            </a:r>
          </a:p>
        </p:txBody>
      </p:sp>
    </p:spTree>
    <p:extLst>
      <p:ext uri="{BB962C8B-B14F-4D97-AF65-F5344CB8AC3E}">
        <p14:creationId xmlns:p14="http://schemas.microsoft.com/office/powerpoint/2010/main" val="901420882"/>
      </p:ext>
    </p:extLst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1" name="Прямоугольник 1"/>
          <p:cNvSpPr>
            <a:spLocks noChangeArrowheads="1"/>
          </p:cNvSpPr>
          <p:nvPr/>
        </p:nvSpPr>
        <p:spPr bwMode="auto">
          <a:xfrm>
            <a:off x="107504" y="332657"/>
            <a:ext cx="8425309" cy="6924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defRPr/>
            </a:pPr>
            <a:r>
              <a:rPr kumimoji="1" lang="ru-RU" i="0" dirty="0">
                <a:solidFill>
                  <a:srgbClr val="C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Преходящие транзиторные церебральные ишемические приступы [атаки] и родственные синдромы (ТИА)</a:t>
            </a:r>
            <a:r>
              <a:rPr kumimoji="1" lang="en-US" i="0" dirty="0">
                <a:solidFill>
                  <a:srgbClr val="C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.</a:t>
            </a:r>
            <a:r>
              <a:rPr kumimoji="1" lang="ru-RU" i="0" dirty="0">
                <a:solidFill>
                  <a:srgbClr val="C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</a:t>
            </a:r>
            <a:r>
              <a:rPr kumimoji="1" lang="en-US" i="0" dirty="0">
                <a:solidFill>
                  <a:srgbClr val="C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G45</a:t>
            </a:r>
            <a:endParaRPr kumimoji="1" lang="ru-RU" i="0" dirty="0">
              <a:solidFill>
                <a:srgbClr val="C00000"/>
              </a:solidFill>
              <a:latin typeface="Times New Roman" pitchFamily="18" charset="0"/>
              <a:ea typeface="-윤고딕140" pitchFamily="18" charset="-127"/>
              <a:cs typeface="Times New Roman" pitchFamily="18" charset="0"/>
            </a:endParaRPr>
          </a:p>
          <a:p>
            <a:pPr indent="457200" algn="just" eaLnBrk="0" hangingPunct="0">
              <a:defRPr/>
            </a:pPr>
            <a:r>
              <a:rPr kumimoji="1" lang="ru-RU" sz="1600" b="0" i="0" dirty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Нарушение </a:t>
            </a:r>
            <a:r>
              <a:rPr kumimoji="1" lang="ru-RU" sz="1600" b="0" i="0" dirty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здоровья, относящееся к группе эпизодические и пароксизмальные расстройства.</a:t>
            </a:r>
          </a:p>
          <a:p>
            <a:pPr indent="457200" algn="just" eaLnBrk="0" hangingPunct="0">
              <a:defRPr/>
            </a:pPr>
            <a:r>
              <a:rPr kumimoji="1" lang="ru-RU" sz="1600" b="0" i="0" dirty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Транзиторные ишемические атаки расцениваются врачами как предупредительный сигнал возникновения острого ишемического инсульта.</a:t>
            </a:r>
          </a:p>
          <a:p>
            <a:pPr indent="457200" algn="just" eaLnBrk="0" hangingPunct="0">
              <a:defRPr/>
            </a:pPr>
            <a:endParaRPr kumimoji="1" lang="ru-RU" sz="1600" b="0" i="0" dirty="0">
              <a:solidFill>
                <a:srgbClr val="000000"/>
              </a:solidFill>
              <a:latin typeface="Times New Roman" pitchFamily="18" charset="0"/>
              <a:ea typeface="-윤고딕140" pitchFamily="18" charset="-127"/>
              <a:cs typeface="Times New Roman" pitchFamily="18" charset="0"/>
            </a:endParaRPr>
          </a:p>
          <a:p>
            <a:pPr indent="457200" algn="just" eaLnBrk="0" hangingPunct="0">
              <a:defRPr/>
            </a:pPr>
            <a:r>
              <a:rPr kumimoji="1" lang="ru-RU" sz="1600" b="0" i="0" dirty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Этиология. Хотя ТИА часто обусловлены атеросклерозом и </a:t>
            </a:r>
            <a:r>
              <a:rPr kumimoji="1" lang="ru-RU" sz="1600" b="0" i="0" dirty="0" err="1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эссенциальной</a:t>
            </a:r>
            <a:r>
              <a:rPr kumimoji="1" lang="ru-RU" sz="1600" b="0" i="0" dirty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артериальной гипертензией, возможны и другие состояния, включая </a:t>
            </a:r>
            <a:r>
              <a:rPr kumimoji="1" lang="ru-RU" sz="1600" b="0" i="0" dirty="0" err="1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кардиогенную</a:t>
            </a:r>
            <a:r>
              <a:rPr kumimoji="1" lang="ru-RU" sz="1600" b="0" i="0" dirty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эмболию, расслоение артериальной стенки, </a:t>
            </a:r>
            <a:r>
              <a:rPr kumimoji="1" lang="ru-RU" sz="1600" b="0" i="0" dirty="0" err="1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фибромиодисплазию</a:t>
            </a:r>
            <a:r>
              <a:rPr kumimoji="1" lang="ru-RU" sz="1600" b="0" i="0" dirty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, гематологические заболевания, мигрень, судорожные припадки, опухоль и </a:t>
            </a:r>
            <a:r>
              <a:rPr kumimoji="1" lang="ru-RU" sz="1600" b="0" i="0" dirty="0" err="1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субдуральную</a:t>
            </a:r>
            <a:r>
              <a:rPr kumimoji="1" lang="ru-RU" sz="1600" b="0" i="0" dirty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гематому.</a:t>
            </a:r>
          </a:p>
          <a:p>
            <a:pPr indent="457200" algn="just" eaLnBrk="0" hangingPunct="0">
              <a:defRPr/>
            </a:pPr>
            <a:r>
              <a:rPr kumimoji="1" lang="ru-RU" sz="1600" b="0" i="0" dirty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Клиническая </a:t>
            </a:r>
            <a:r>
              <a:rPr kumimoji="1" lang="ru-RU" sz="1600" b="0" i="0" dirty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картина</a:t>
            </a:r>
          </a:p>
          <a:p>
            <a:pPr indent="457200" algn="just" eaLnBrk="0" hangingPunct="0">
              <a:defRPr/>
            </a:pPr>
            <a:r>
              <a:rPr kumimoji="1" lang="ru-RU" sz="1600" b="0" i="0" dirty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Условно к пароксизмальным расстройствам можно отнести все заболевания нервной системы, проявляющиеся в виде приступов (пароксизмов) – это </a:t>
            </a:r>
            <a:r>
              <a:rPr kumimoji="1" lang="ru-RU" sz="1600" b="0" i="0" dirty="0" err="1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мигренозные</a:t>
            </a:r>
            <a:r>
              <a:rPr kumimoji="1" lang="ru-RU" sz="1600" b="0" i="0" dirty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атаки (приступообразные мучительные головные боли, начинающиеся в одной половине головы), и обмороки, возникающие при различных других болезнях, и внезапно развивающиеся головокружения при болезни или синдроме </a:t>
            </a:r>
            <a:r>
              <a:rPr kumimoji="1" lang="ru-RU" sz="1600" b="0" i="0" dirty="0" err="1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Меньера</a:t>
            </a:r>
            <a:r>
              <a:rPr kumimoji="1" lang="ru-RU" sz="1600" b="0" i="0" dirty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, и т.н. диэнцефальные кризы или панические атаки (вегетативные приступы, сопровождающиеся повышением артериального давления, учащением пульса, страхом, выраженным беспокойством), и собственно эпилептические приступы, которые могут протекать как с судорогами - так и без них, как с потерей сознания - так и без нее</a:t>
            </a:r>
            <a:r>
              <a:rPr kumimoji="1" lang="ru-RU" sz="1600" b="0" i="0" dirty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.</a:t>
            </a:r>
          </a:p>
          <a:p>
            <a:pPr algn="just" latinLnBrk="1"/>
            <a:r>
              <a:rPr kumimoji="1" lang="ru-RU" altLang="ru-RU" i="0" dirty="0">
                <a:solidFill>
                  <a:srgbClr val="C00000"/>
                </a:solidFill>
                <a:latin typeface="Times New Roman" pitchFamily="18" charset="0"/>
                <a:ea typeface="-윤고딕140"/>
                <a:cs typeface="Times New Roman" pitchFamily="18" charset="0"/>
              </a:rPr>
              <a:t>Строка 7.6.2. (</a:t>
            </a:r>
            <a:r>
              <a:rPr kumimoji="1" lang="en-US" altLang="ru-RU" i="0" dirty="0">
                <a:solidFill>
                  <a:srgbClr val="C00000"/>
                </a:solidFill>
                <a:latin typeface="Times New Roman" pitchFamily="18" charset="0"/>
                <a:ea typeface="-윤고딕140"/>
                <a:cs typeface="Times New Roman" pitchFamily="18" charset="0"/>
              </a:rPr>
              <a:t>G</a:t>
            </a:r>
            <a:r>
              <a:rPr kumimoji="1" lang="ru-RU" altLang="ru-RU" i="0" dirty="0">
                <a:solidFill>
                  <a:srgbClr val="C00000"/>
                </a:solidFill>
                <a:latin typeface="Times New Roman" pitchFamily="18" charset="0"/>
                <a:ea typeface="-윤고딕140"/>
                <a:cs typeface="Times New Roman" pitchFamily="18" charset="0"/>
              </a:rPr>
              <a:t>45) </a:t>
            </a:r>
            <a:r>
              <a:rPr kumimoji="1" lang="ru-RU" altLang="ru-RU" i="0" dirty="0" smtClean="0">
                <a:solidFill>
                  <a:srgbClr val="C00000"/>
                </a:solidFill>
                <a:latin typeface="Times New Roman" pitchFamily="18" charset="0"/>
                <a:ea typeface="-윤고딕140"/>
                <a:cs typeface="Times New Roman" pitchFamily="18" charset="0"/>
              </a:rPr>
              <a:t>- заболевания </a:t>
            </a:r>
            <a:r>
              <a:rPr kumimoji="1" lang="ru-RU" altLang="ru-RU" i="0" dirty="0">
                <a:solidFill>
                  <a:srgbClr val="C00000"/>
                </a:solidFill>
                <a:latin typeface="Times New Roman" pitchFamily="18" charset="0"/>
                <a:ea typeface="-윤고딕140"/>
                <a:cs typeface="Times New Roman" pitchFamily="18" charset="0"/>
              </a:rPr>
              <a:t>брать все под диспансерное </a:t>
            </a:r>
            <a:r>
              <a:rPr kumimoji="1" lang="ru-RU" altLang="ru-RU" i="0" dirty="0" err="1" smtClean="0">
                <a:solidFill>
                  <a:srgbClr val="C00000"/>
                </a:solidFill>
                <a:latin typeface="Times New Roman" pitchFamily="18" charset="0"/>
                <a:ea typeface="-윤고딕140"/>
                <a:cs typeface="Times New Roman" pitchFamily="18" charset="0"/>
              </a:rPr>
              <a:t>наблюде-ние</a:t>
            </a:r>
            <a:r>
              <a:rPr kumimoji="1" lang="ru-RU" altLang="ru-RU" i="0" dirty="0">
                <a:solidFill>
                  <a:srgbClr val="C00000"/>
                </a:solidFill>
                <a:latin typeface="Times New Roman" pitchFamily="18" charset="0"/>
                <a:ea typeface="-윤고딕140"/>
                <a:cs typeface="Times New Roman" pitchFamily="18" charset="0"/>
              </a:rPr>
              <a:t>, к  концу  года  снимать,  в  графе  15  на  конец  года  </a:t>
            </a:r>
          </a:p>
          <a:p>
            <a:pPr algn="just" latinLnBrk="1"/>
            <a:r>
              <a:rPr kumimoji="1" lang="ru-RU" altLang="ru-RU" i="0" dirty="0">
                <a:solidFill>
                  <a:srgbClr val="C00000"/>
                </a:solidFill>
                <a:latin typeface="Times New Roman" pitchFamily="18" charset="0"/>
                <a:ea typeface="-윤고딕140"/>
                <a:cs typeface="Times New Roman" pitchFamily="18" charset="0"/>
              </a:rPr>
              <a:t>оставлять  только «декабрьских».</a:t>
            </a:r>
          </a:p>
          <a:p>
            <a:pPr indent="457200" algn="just" eaLnBrk="0" hangingPunct="0">
              <a:defRPr/>
            </a:pPr>
            <a:endParaRPr kumimoji="1" lang="ru-RU" sz="1600" b="0" i="0" dirty="0">
              <a:solidFill>
                <a:srgbClr val="000000"/>
              </a:solidFill>
              <a:latin typeface="Times New Roman" pitchFamily="18" charset="0"/>
              <a:ea typeface="-윤고딕140" pitchFamily="18" charset="-127"/>
              <a:cs typeface="Times New Roman" pitchFamily="18" charset="0"/>
            </a:endParaRPr>
          </a:p>
          <a:p>
            <a:pPr algn="ctr" eaLnBrk="0" hangingPunct="0">
              <a:defRPr/>
            </a:pPr>
            <a:endParaRPr kumimoji="1" lang="ru-RU" sz="1800" b="0" i="0" dirty="0">
              <a:solidFill>
                <a:srgbClr val="000000"/>
              </a:solidFill>
              <a:latin typeface="Times New Roman" pitchFamily="18" charset="0"/>
              <a:ea typeface="-윤고딕140" pitchFamily="18" charset="-127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4580235"/>
      </p:ext>
    </p:extLst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7" name="Прямоугольник 1"/>
          <p:cNvSpPr>
            <a:spLocks noChangeArrowheads="1"/>
          </p:cNvSpPr>
          <p:nvPr/>
        </p:nvSpPr>
        <p:spPr bwMode="auto">
          <a:xfrm>
            <a:off x="1476375" y="1123950"/>
            <a:ext cx="66960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kumimoji="1" lang="ru-RU" altLang="ru-RU" sz="180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Класс 7. Болезни глаза и его придаточного аппарата. Н00-Н59</a:t>
            </a:r>
            <a:endParaRPr kumimoji="1" lang="ru-RU" altLang="ru-RU" sz="1800" i="0" smtClean="0">
              <a:solidFill>
                <a:srgbClr val="DAFBFE"/>
              </a:solidFill>
              <a:ea typeface="-윤고딕140" pitchFamily="18" charset="-127"/>
              <a:cs typeface="+mn-cs"/>
            </a:endParaRPr>
          </a:p>
        </p:txBody>
      </p:sp>
      <p:sp>
        <p:nvSpPr>
          <p:cNvPr id="67588" name="Прямоугольник 2"/>
          <p:cNvSpPr>
            <a:spLocks noChangeArrowheads="1"/>
          </p:cNvSpPr>
          <p:nvPr/>
        </p:nvSpPr>
        <p:spPr bwMode="auto">
          <a:xfrm>
            <a:off x="468313" y="2536825"/>
            <a:ext cx="8135937" cy="2586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indent="457200" algn="just"/>
            <a:r>
              <a:rPr kumimoji="1" lang="ru-RU" altLang="ru-RU" sz="1800" b="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Строка 8.0 в графе «диспансерные» показываются: миопия и гипермет-ропия средней и высокой степени, паралитическое и не аккомадационное</a:t>
            </a:r>
            <a:r>
              <a:rPr kumimoji="1" lang="en-US" altLang="ru-RU" sz="1800" b="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</a:t>
            </a:r>
            <a:r>
              <a:rPr kumimoji="1" lang="ru-RU" altLang="ru-RU" sz="1800" b="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косоглазие, сложный астигматизм …. </a:t>
            </a:r>
          </a:p>
          <a:p>
            <a:pPr indent="457200" algn="just"/>
            <a:r>
              <a:rPr kumimoji="1" lang="ru-RU" altLang="ru-RU" sz="1800" b="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Миопия и гиперметропия лёгкой степени, аккомадационный астигматизм, спазм аккомодации и др. показываются только по графам «всего и впервые».</a:t>
            </a:r>
          </a:p>
          <a:p>
            <a:pPr indent="457200" algn="just"/>
            <a:r>
              <a:rPr kumimoji="1" lang="ru-RU" altLang="ru-RU" sz="1800" b="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/>
            </a:r>
            <a:br>
              <a:rPr kumimoji="1" lang="ru-RU" altLang="ru-RU" sz="1800" b="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</a:br>
            <a:r>
              <a:rPr kumimoji="1" lang="ru-RU" altLang="ru-RU" sz="1800" b="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        В строке 8.3 и 8.8 показывать катаракту и глаукому только приобретенные (врожденные соответственно показать по классу Q). Строка 8.12 включает в себя слепоту на один глаз</a:t>
            </a:r>
          </a:p>
        </p:txBody>
      </p:sp>
    </p:spTree>
    <p:extLst>
      <p:ext uri="{BB962C8B-B14F-4D97-AF65-F5344CB8AC3E}">
        <p14:creationId xmlns:p14="http://schemas.microsoft.com/office/powerpoint/2010/main" val="1380437527"/>
      </p:ext>
    </p:extLst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1" name="Прямоугольник 1"/>
          <p:cNvSpPr>
            <a:spLocks noChangeArrowheads="1"/>
          </p:cNvSpPr>
          <p:nvPr/>
        </p:nvSpPr>
        <p:spPr bwMode="auto">
          <a:xfrm>
            <a:off x="1187450" y="1412875"/>
            <a:ext cx="66246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/>
            <a:r>
              <a:rPr kumimoji="1" lang="ru-RU" altLang="ru-RU" sz="180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Класс 8. Болезни уха и сосцевидного отростка. Н60-Н95</a:t>
            </a:r>
            <a:endParaRPr kumimoji="1" lang="ru-RU" altLang="ru-RU" sz="1800" i="0" smtClean="0">
              <a:solidFill>
                <a:srgbClr val="DAFBFE"/>
              </a:solidFill>
              <a:ea typeface="-윤고딕140" pitchFamily="18" charset="-127"/>
              <a:cs typeface="+mn-cs"/>
            </a:endParaRPr>
          </a:p>
        </p:txBody>
      </p:sp>
      <p:sp>
        <p:nvSpPr>
          <p:cNvPr id="68612" name="Прямоугольник 2"/>
          <p:cNvSpPr>
            <a:spLocks noChangeArrowheads="1"/>
          </p:cNvSpPr>
          <p:nvPr/>
        </p:nvSpPr>
        <p:spPr bwMode="auto">
          <a:xfrm>
            <a:off x="900113" y="3074988"/>
            <a:ext cx="7416800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/>
            <a:r>
              <a:rPr kumimoji="1" lang="ru-RU" altLang="ru-RU" sz="1800" b="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      Строка 9.4 – включать врожденную глухоту (код H90.X), одностороннюю и смешанную тугоухость. Таким образом, она должна быть больше суммы своих подстрочников. </a:t>
            </a:r>
          </a:p>
          <a:p>
            <a:endParaRPr kumimoji="1" lang="ru-RU" altLang="ru-RU" sz="1000" i="0" smtClean="0">
              <a:solidFill>
                <a:srgbClr val="DAFBFE"/>
              </a:solidFill>
              <a:ea typeface="-윤고딕140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9679803"/>
      </p:ext>
    </p:extLst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5" name="Прямоугольник 2"/>
          <p:cNvSpPr>
            <a:spLocks noChangeArrowheads="1"/>
          </p:cNvSpPr>
          <p:nvPr/>
        </p:nvSpPr>
        <p:spPr bwMode="auto">
          <a:xfrm>
            <a:off x="971550" y="908050"/>
            <a:ext cx="74882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/>
            <a:r>
              <a:rPr kumimoji="1" lang="ru-RU" altLang="ru-RU" sz="180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Класс 9. Болезни системы кровообращения. </a:t>
            </a:r>
            <a:r>
              <a:rPr kumimoji="1" lang="en-US" altLang="ru-RU" sz="180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I00-I99</a:t>
            </a:r>
            <a:endParaRPr kumimoji="1" lang="ru-RU" altLang="ru-RU" sz="1800" i="0" smtClean="0">
              <a:solidFill>
                <a:srgbClr val="DAFBFE"/>
              </a:solidFill>
              <a:ea typeface="-윤고딕140" pitchFamily="18" charset="-127"/>
              <a:cs typeface="+mn-cs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84213" y="2451100"/>
            <a:ext cx="7775575" cy="2862263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457200" algn="just">
              <a:defRPr/>
            </a:pPr>
            <a:r>
              <a:rPr kumimoji="1" lang="ru-RU" altLang="ru-RU" sz="1800" b="0" i="0" dirty="0">
                <a:solidFill>
                  <a:srgbClr val="000000"/>
                </a:solidFill>
                <a:latin typeface="Times New Roman" panose="02020603050405020304" pitchFamily="18" charset="0"/>
                <a:ea typeface="-윤고딕140" pitchFamily="18" charset="-127"/>
                <a:cs typeface="Times New Roman" panose="02020603050405020304" pitchFamily="18" charset="0"/>
              </a:rPr>
              <a:t>Пациенты  с  острой  ревматической лихорадкой наблюдаются в течение 3-х месяцев, поэтому в графе 15 таблиц 1000, 2000, 3000 и 4000 показывают только тех пациентов, которые заболели в четвертом квартале отчетного года. Графа 4 таблиц 1000, 2000, 3000 и 4000 должна быть равна графе 7 по строке 10.1. Если заболевание перешло в хроническую форму, то пациента по строке 10.1 с учета снимают, а по строке 10.2 берут на учет, как впервые выявленное хроническое заболевание.</a:t>
            </a:r>
          </a:p>
          <a:p>
            <a:pPr indent="457200" algn="just">
              <a:defRPr/>
            </a:pPr>
            <a:r>
              <a:rPr kumimoji="1" lang="ru-RU" altLang="ru-RU" sz="1800" b="0" i="0" dirty="0">
                <a:solidFill>
                  <a:srgbClr val="000000"/>
                </a:solidFill>
                <a:latin typeface="Times New Roman" panose="02020603050405020304" pitchFamily="18" charset="0"/>
                <a:ea typeface="-윤고딕140" pitchFamily="18" charset="-127"/>
                <a:cs typeface="Times New Roman" panose="02020603050405020304" pitchFamily="18" charset="0"/>
              </a:rPr>
              <a:t>Строка 10.2 (хронические ревматические болезни сердца) Если было обострение заболевания, то учитывается по строке 10.1, а в строку 10.2 не включается (регистрируется с (+)).</a:t>
            </a:r>
            <a:endParaRPr kumimoji="1" lang="ru-RU" altLang="ru-RU" sz="1050" i="0" dirty="0">
              <a:solidFill>
                <a:srgbClr val="DAFBFE"/>
              </a:solidFill>
              <a:ea typeface="-윤고딕140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39720836"/>
      </p:ext>
    </p:extLst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Прямоугольник 1"/>
          <p:cNvSpPr>
            <a:spLocks noChangeArrowheads="1"/>
          </p:cNvSpPr>
          <p:nvPr/>
        </p:nvSpPr>
        <p:spPr bwMode="auto">
          <a:xfrm>
            <a:off x="179512" y="1628800"/>
            <a:ext cx="8713788" cy="550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457200" algn="ctr"/>
            <a:r>
              <a:rPr kumimoji="1" lang="ru-RU" altLang="ru-RU" sz="2800" i="0" dirty="0">
                <a:solidFill>
                  <a:srgbClr val="C00000"/>
                </a:solidFill>
                <a:latin typeface="Times New Roman" pitchFamily="18" charset="0"/>
                <a:ea typeface="-윤고딕140"/>
                <a:cs typeface="Times New Roman" pitchFamily="18" charset="0"/>
              </a:rPr>
              <a:t>Вторичные гипертензии не учитываются в </a:t>
            </a:r>
            <a:r>
              <a:rPr kumimoji="1" lang="ru-RU" altLang="ru-RU" sz="2800" i="0" dirty="0" smtClean="0">
                <a:solidFill>
                  <a:srgbClr val="C00000"/>
                </a:solidFill>
                <a:latin typeface="Times New Roman" pitchFamily="18" charset="0"/>
                <a:ea typeface="-윤고딕140"/>
                <a:cs typeface="Times New Roman" pitchFamily="18" charset="0"/>
              </a:rPr>
              <a:t>Форме </a:t>
            </a:r>
            <a:r>
              <a:rPr kumimoji="1" lang="ru-RU" altLang="ru-RU" sz="2800" i="0" dirty="0">
                <a:solidFill>
                  <a:srgbClr val="C00000"/>
                </a:solidFill>
                <a:latin typeface="Times New Roman" pitchFamily="18" charset="0"/>
                <a:ea typeface="-윤고딕140"/>
                <a:cs typeface="Times New Roman" pitchFamily="18" charset="0"/>
              </a:rPr>
              <a:t>№ </a:t>
            </a:r>
            <a:r>
              <a:rPr kumimoji="1" lang="ru-RU" altLang="ru-RU" sz="2800" i="0" dirty="0" smtClean="0">
                <a:solidFill>
                  <a:srgbClr val="C00000"/>
                </a:solidFill>
                <a:latin typeface="Times New Roman" pitchFamily="18" charset="0"/>
                <a:ea typeface="-윤고딕140"/>
                <a:cs typeface="Times New Roman" pitchFamily="18" charset="0"/>
              </a:rPr>
              <a:t>12.</a:t>
            </a:r>
          </a:p>
          <a:p>
            <a:pPr indent="457200" algn="just"/>
            <a:endParaRPr kumimoji="1" lang="ru-RU" altLang="ru-RU" i="0" dirty="0" smtClean="0">
              <a:solidFill>
                <a:prstClr val="black"/>
              </a:solidFill>
              <a:latin typeface="Times New Roman" pitchFamily="18" charset="0"/>
              <a:ea typeface="-윤고딕140"/>
              <a:cs typeface="Times New Roman" pitchFamily="18" charset="0"/>
            </a:endParaRPr>
          </a:p>
          <a:p>
            <a:pPr indent="457200" algn="just"/>
            <a:r>
              <a:rPr kumimoji="1" lang="ru-RU" altLang="ru-RU" sz="2400" b="0" i="0" dirty="0" smtClean="0">
                <a:solidFill>
                  <a:prstClr val="black"/>
                </a:solidFill>
                <a:latin typeface="Times New Roman" pitchFamily="18" charset="0"/>
                <a:ea typeface="-윤고딕140"/>
                <a:cs typeface="Times New Roman" pitchFamily="18" charset="0"/>
              </a:rPr>
              <a:t>Талон </a:t>
            </a:r>
            <a:r>
              <a:rPr kumimoji="1" lang="ru-RU" altLang="ru-RU" sz="2400" b="0" i="0" dirty="0">
                <a:solidFill>
                  <a:prstClr val="black"/>
                </a:solidFill>
                <a:latin typeface="Times New Roman" pitchFamily="18" charset="0"/>
                <a:ea typeface="-윤고딕140"/>
                <a:cs typeface="Times New Roman" pitchFamily="18" charset="0"/>
              </a:rPr>
              <a:t>не заполняется, а кодируется основное заболевание. </a:t>
            </a:r>
          </a:p>
          <a:p>
            <a:pPr indent="457200" algn="just"/>
            <a:r>
              <a:rPr kumimoji="1" lang="ru-RU" altLang="ru-RU" sz="2400" b="0" i="0" dirty="0">
                <a:solidFill>
                  <a:prstClr val="black"/>
                </a:solidFill>
                <a:latin typeface="Times New Roman" pitchFamily="18" charset="0"/>
                <a:ea typeface="-윤고딕140"/>
                <a:cs typeface="Times New Roman" pitchFamily="18" charset="0"/>
              </a:rPr>
              <a:t>Пример: </a:t>
            </a:r>
            <a:endParaRPr kumimoji="1" lang="ru-RU" altLang="ru-RU" sz="2400" b="0" i="0" dirty="0" smtClean="0">
              <a:solidFill>
                <a:prstClr val="black"/>
              </a:solidFill>
              <a:latin typeface="Times New Roman" pitchFamily="18" charset="0"/>
              <a:ea typeface="-윤고딕140"/>
              <a:cs typeface="Times New Roman" pitchFamily="18" charset="0"/>
            </a:endParaRPr>
          </a:p>
          <a:p>
            <a:pPr marL="342900" indent="-342900" algn="just">
              <a:lnSpc>
                <a:spcPct val="150000"/>
              </a:lnSpc>
              <a:buFont typeface="Wingdings" pitchFamily="2" charset="2"/>
              <a:buChar char="§"/>
            </a:pPr>
            <a:r>
              <a:rPr kumimoji="1" lang="ru-RU" altLang="ru-RU" sz="2400" b="0" i="0" dirty="0" smtClean="0">
                <a:solidFill>
                  <a:prstClr val="black"/>
                </a:solidFill>
                <a:latin typeface="Times New Roman" pitchFamily="18" charset="0"/>
                <a:ea typeface="-윤고딕140"/>
                <a:cs typeface="Times New Roman" pitchFamily="18" charset="0"/>
              </a:rPr>
              <a:t>церебральный </a:t>
            </a:r>
            <a:r>
              <a:rPr kumimoji="1" lang="ru-RU" altLang="ru-RU" sz="2400" b="0" i="0" dirty="0">
                <a:solidFill>
                  <a:prstClr val="black"/>
                </a:solidFill>
                <a:latin typeface="Times New Roman" pitchFamily="18" charset="0"/>
                <a:ea typeface="-윤고딕140"/>
                <a:cs typeface="Times New Roman" pitchFamily="18" charset="0"/>
              </a:rPr>
              <a:t>атеросклероз с вторичной гипертензией – I67.2; </a:t>
            </a:r>
            <a:endParaRPr kumimoji="1" lang="ru-RU" altLang="ru-RU" sz="2400" b="0" i="0" dirty="0" smtClean="0">
              <a:solidFill>
                <a:prstClr val="black"/>
              </a:solidFill>
              <a:latin typeface="Times New Roman" pitchFamily="18" charset="0"/>
              <a:ea typeface="-윤고딕140"/>
              <a:cs typeface="Times New Roman" pitchFamily="18" charset="0"/>
            </a:endParaRPr>
          </a:p>
          <a:p>
            <a:pPr marL="342900" indent="-342900" algn="just">
              <a:lnSpc>
                <a:spcPct val="150000"/>
              </a:lnSpc>
              <a:buFont typeface="Wingdings" pitchFamily="2" charset="2"/>
              <a:buChar char="§"/>
            </a:pPr>
            <a:r>
              <a:rPr kumimoji="1" lang="ru-RU" altLang="ru-RU" sz="2400" b="0" i="0" dirty="0" smtClean="0">
                <a:solidFill>
                  <a:prstClr val="black"/>
                </a:solidFill>
                <a:latin typeface="Times New Roman" pitchFamily="18" charset="0"/>
                <a:ea typeface="-윤고딕140"/>
                <a:cs typeface="Times New Roman" pitchFamily="18" charset="0"/>
              </a:rPr>
              <a:t> </a:t>
            </a:r>
            <a:r>
              <a:rPr kumimoji="1" lang="ru-RU" altLang="ru-RU" sz="2400" b="0" i="0" dirty="0">
                <a:solidFill>
                  <a:prstClr val="black"/>
                </a:solidFill>
                <a:latin typeface="Times New Roman" pitchFamily="18" charset="0"/>
                <a:ea typeface="-윤고딕140"/>
                <a:cs typeface="Times New Roman" pitchFamily="18" charset="0"/>
              </a:rPr>
              <a:t>церебральный атеросклероз и гипертоническая болезнь – 2 талона (I67.2 и  I10) разносятся по двум строкам – строка</a:t>
            </a:r>
            <a:r>
              <a:rPr kumimoji="1" lang="en-US" altLang="ru-RU" sz="2400" b="0" i="0" dirty="0">
                <a:solidFill>
                  <a:prstClr val="black"/>
                </a:solidFill>
                <a:latin typeface="Times New Roman" pitchFamily="18" charset="0"/>
                <a:ea typeface="-윤고딕140"/>
                <a:cs typeface="Times New Roman" pitchFamily="18" charset="0"/>
              </a:rPr>
              <a:t> </a:t>
            </a:r>
            <a:r>
              <a:rPr kumimoji="1" lang="ru-RU" altLang="ru-RU" sz="2400" b="0" i="0" dirty="0">
                <a:solidFill>
                  <a:prstClr val="black"/>
                </a:solidFill>
                <a:latin typeface="Times New Roman" pitchFamily="18" charset="0"/>
                <a:ea typeface="-윤고딕140"/>
                <a:cs typeface="Times New Roman" pitchFamily="18" charset="0"/>
              </a:rPr>
              <a:t>10.</a:t>
            </a:r>
            <a:r>
              <a:rPr kumimoji="1" lang="en-US" altLang="ru-RU" sz="2400" b="0" i="0" dirty="0">
                <a:solidFill>
                  <a:prstClr val="black"/>
                </a:solidFill>
                <a:latin typeface="Times New Roman" pitchFamily="18" charset="0"/>
                <a:ea typeface="-윤고딕140"/>
                <a:cs typeface="Times New Roman" pitchFamily="18" charset="0"/>
              </a:rPr>
              <a:t>6</a:t>
            </a:r>
            <a:r>
              <a:rPr kumimoji="1" lang="ru-RU" altLang="ru-RU" sz="2400" b="0" i="0" dirty="0">
                <a:solidFill>
                  <a:prstClr val="black"/>
                </a:solidFill>
                <a:latin typeface="Times New Roman" pitchFamily="18" charset="0"/>
                <a:ea typeface="-윤고딕140"/>
                <a:cs typeface="Times New Roman" pitchFamily="18" charset="0"/>
              </a:rPr>
              <a:t> и строка 10.3.</a:t>
            </a:r>
          </a:p>
          <a:p>
            <a:pPr indent="457200" algn="just">
              <a:lnSpc>
                <a:spcPct val="150000"/>
              </a:lnSpc>
            </a:pPr>
            <a:endParaRPr kumimoji="1" lang="ru-RU" altLang="ru-RU" sz="2400" b="0" i="0" dirty="0">
              <a:solidFill>
                <a:prstClr val="black"/>
              </a:solidFill>
              <a:latin typeface="Times New Roman" pitchFamily="18" charset="0"/>
              <a:ea typeface="-윤고딕140"/>
              <a:cs typeface="Times New Roman" pitchFamily="18" charset="0"/>
            </a:endParaRPr>
          </a:p>
          <a:p>
            <a:pPr indent="457200" algn="just"/>
            <a:endParaRPr kumimoji="1" lang="ru-RU" altLang="ru-RU" sz="2400" b="0" i="0" dirty="0">
              <a:solidFill>
                <a:prstClr val="black"/>
              </a:solidFill>
              <a:latin typeface="Times New Roman" pitchFamily="18" charset="0"/>
              <a:ea typeface="-윤고딕140"/>
              <a:cs typeface="Times New Roman" pitchFamily="18" charset="0"/>
            </a:endParaRPr>
          </a:p>
          <a:p>
            <a:pPr indent="457200" algn="just"/>
            <a:endParaRPr kumimoji="1" lang="ru-RU" altLang="ru-RU" sz="2400" i="0" dirty="0">
              <a:solidFill>
                <a:prstClr val="black"/>
              </a:solidFill>
              <a:latin typeface="-윤고딕140"/>
              <a:ea typeface="-윤고딕14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3704355"/>
      </p:ext>
    </p:extLst>
  </p:cSld>
  <p:clrMapOvr>
    <a:masterClrMapping/>
  </p:clrMapOvr>
  <p:transition>
    <p:pull dir="u"/>
  </p:transition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3" name="Прямоугольник 1"/>
          <p:cNvSpPr>
            <a:spLocks noChangeArrowheads="1"/>
          </p:cNvSpPr>
          <p:nvPr/>
        </p:nvSpPr>
        <p:spPr bwMode="auto">
          <a:xfrm>
            <a:off x="611188" y="2565400"/>
            <a:ext cx="7848600" cy="2462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indent="457200" algn="just" eaLnBrk="0" hangingPunct="0"/>
            <a:r>
              <a:rPr kumimoji="1" lang="ru-RU" altLang="ru-RU" sz="1800" b="0" i="0" dirty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Стенокардия (таблицы 2000, 3000 и 4000, строка 10.4.1) регистрируется как самостоятельное заболевание, впервые выявленное – первый раз в жизни (+), а затем – один раз в год со знаком (–).</a:t>
            </a:r>
          </a:p>
          <a:p>
            <a:pPr indent="457200" algn="just" eaLnBrk="0" hangingPunct="0"/>
            <a:endParaRPr kumimoji="1" lang="ru-RU" altLang="ru-RU" sz="1800" b="0" i="0" dirty="0" smtClean="0">
              <a:solidFill>
                <a:srgbClr val="000000"/>
              </a:solidFill>
              <a:latin typeface="Times New Roman" pitchFamily="18" charset="0"/>
              <a:ea typeface="-윤고딕140" pitchFamily="18" charset="-127"/>
              <a:cs typeface="Times New Roman" pitchFamily="18" charset="0"/>
            </a:endParaRPr>
          </a:p>
          <a:p>
            <a:pPr indent="457200" algn="ctr" eaLnBrk="0" hangingPunct="0"/>
            <a:r>
              <a:rPr kumimoji="1" lang="ru-RU" altLang="ru-RU" sz="1800" i="0" dirty="0" smtClean="0">
                <a:solidFill>
                  <a:srgbClr val="C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Случаи приступов стенокардии при атеросклеротической болезни сердца как самостоятельные заболевания не регистрируются.</a:t>
            </a:r>
          </a:p>
          <a:p>
            <a:pPr indent="457200" algn="ctr" eaLnBrk="0" hangingPunct="0"/>
            <a:r>
              <a:rPr kumimoji="1" lang="ru-RU" altLang="ru-RU" sz="1800" i="0" dirty="0" smtClean="0">
                <a:solidFill>
                  <a:srgbClr val="C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</a:t>
            </a:r>
          </a:p>
          <a:p>
            <a:pPr indent="457200" algn="ctr" eaLnBrk="0" hangingPunct="0"/>
            <a:r>
              <a:rPr kumimoji="1" lang="ru-RU" altLang="ru-RU" sz="2800" i="0" dirty="0" smtClean="0">
                <a:solidFill>
                  <a:srgbClr val="C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По строке 10.4.1   Графы 4 и 9 не равны.</a:t>
            </a:r>
            <a:endParaRPr kumimoji="1" lang="ru-RU" altLang="ru-RU" sz="2800" i="0" dirty="0" smtClean="0">
              <a:solidFill>
                <a:srgbClr val="C00000"/>
              </a:solidFill>
              <a:ea typeface="-윤고딕14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84259195"/>
      </p:ext>
    </p:extLst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11560" y="2367171"/>
            <a:ext cx="828092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ru-RU" altLang="ru-RU" sz="5400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굴림"/>
                <a:cs typeface="Times New Roman" pitchFamily="18" charset="0"/>
              </a:rPr>
              <a:t>Изменения в форме 12 </a:t>
            </a:r>
            <a:br>
              <a:rPr kumimoji="1" lang="ru-RU" altLang="ru-RU" sz="5400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굴림"/>
                <a:cs typeface="Times New Roman" pitchFamily="18" charset="0"/>
              </a:rPr>
            </a:br>
            <a:r>
              <a:rPr kumimoji="1" lang="ru-RU" altLang="ru-RU" sz="5400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굴림"/>
                <a:cs typeface="Times New Roman" pitchFamily="18" charset="0"/>
              </a:rPr>
              <a:t>за 2018 год </a:t>
            </a:r>
            <a:endParaRPr kumimoji="0" lang="ru-RU" sz="5400" i="0" u="none" strike="noStrike" kern="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2048897700"/>
      </p:ext>
    </p:extLst>
  </p:cSld>
  <p:clrMapOvr>
    <a:masterClrMapping/>
  </p:clrMapOvr>
  <p:transition>
    <p:pull dir="u"/>
  </p:transition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7" name="Прямоугольник 1"/>
          <p:cNvSpPr>
            <a:spLocks noChangeArrowheads="1"/>
          </p:cNvSpPr>
          <p:nvPr/>
        </p:nvSpPr>
        <p:spPr bwMode="auto">
          <a:xfrm>
            <a:off x="160868" y="1556792"/>
            <a:ext cx="8856984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/>
            <a:r>
              <a:rPr kumimoji="1" lang="ru-RU" altLang="ru-RU" sz="2400" i="0" dirty="0" smtClean="0">
                <a:solidFill>
                  <a:srgbClr val="C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Строка 10.4.1.1 – </a:t>
            </a:r>
            <a:r>
              <a:rPr kumimoji="1" lang="en-US" altLang="ru-RU" sz="2400" i="0" dirty="0" smtClean="0">
                <a:solidFill>
                  <a:srgbClr val="C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I20.0 –</a:t>
            </a:r>
            <a:r>
              <a:rPr kumimoji="1" lang="ru-RU" altLang="ru-RU" sz="2400" i="0" dirty="0" smtClean="0">
                <a:solidFill>
                  <a:srgbClr val="C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</a:t>
            </a:r>
            <a:br>
              <a:rPr kumimoji="1" lang="ru-RU" altLang="ru-RU" sz="2400" i="0" dirty="0" smtClean="0">
                <a:solidFill>
                  <a:srgbClr val="C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</a:br>
            <a:r>
              <a:rPr kumimoji="1" lang="ru-RU" altLang="ru-RU" sz="2400" i="0" dirty="0" smtClean="0">
                <a:solidFill>
                  <a:srgbClr val="C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НЕСТАБИЛЬНАЯ СТЕНОКАРДИЯ</a:t>
            </a:r>
            <a:br>
              <a:rPr kumimoji="1" lang="ru-RU" altLang="ru-RU" sz="2400" i="0" dirty="0" smtClean="0">
                <a:solidFill>
                  <a:srgbClr val="C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</a:br>
            <a:r>
              <a:rPr kumimoji="1" lang="ru-RU" altLang="ru-RU" sz="2400" i="0" dirty="0" smtClean="0">
                <a:solidFill>
                  <a:srgbClr val="C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регистрируется 1 раз в год</a:t>
            </a:r>
            <a:br>
              <a:rPr kumimoji="1" lang="ru-RU" altLang="ru-RU" sz="2400" i="0" dirty="0" smtClean="0">
                <a:solidFill>
                  <a:srgbClr val="C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</a:br>
            <a:r>
              <a:rPr kumimoji="1" lang="ru-RU" altLang="ru-RU" sz="2200" i="0" dirty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заполняются только  графы 4 и 9</a:t>
            </a:r>
            <a:br>
              <a:rPr kumimoji="1" lang="ru-RU" altLang="ru-RU" sz="2200" i="0" dirty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</a:br>
            <a:r>
              <a:rPr kumimoji="1" lang="ru-RU" altLang="ru-RU" sz="2200" i="0" dirty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графа 4 = графе 9</a:t>
            </a:r>
            <a:endParaRPr kumimoji="1" lang="ru-RU" altLang="ru-RU" sz="2200" i="0" dirty="0" smtClean="0">
              <a:solidFill>
                <a:srgbClr val="000000"/>
              </a:solidFill>
              <a:ea typeface="-윤고딕140" pitchFamily="18" charset="-127"/>
            </a:endParaRPr>
          </a:p>
        </p:txBody>
      </p:sp>
      <p:sp>
        <p:nvSpPr>
          <p:cNvPr id="3" name="Прямоугольник 1"/>
          <p:cNvSpPr>
            <a:spLocks noChangeArrowheads="1"/>
          </p:cNvSpPr>
          <p:nvPr/>
        </p:nvSpPr>
        <p:spPr bwMode="auto">
          <a:xfrm>
            <a:off x="899604" y="4221088"/>
            <a:ext cx="7416800" cy="1615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indent="457200" algn="just">
              <a:lnSpc>
                <a:spcPct val="150000"/>
              </a:lnSpc>
              <a:buFont typeface="Arial" charset="0"/>
              <a:buNone/>
            </a:pPr>
            <a:r>
              <a:rPr kumimoji="1" lang="ru-RU" altLang="ru-RU" sz="2200" i="0" dirty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Нестабильная стенокардия – острое состояние   ,</a:t>
            </a:r>
          </a:p>
          <a:p>
            <a:pPr indent="457200" algn="just">
              <a:lnSpc>
                <a:spcPct val="150000"/>
              </a:lnSpc>
              <a:buFont typeface="Arial" charset="0"/>
              <a:buNone/>
            </a:pPr>
            <a:r>
              <a:rPr kumimoji="1" lang="ru-RU" altLang="ru-RU" sz="2200" i="0" dirty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Д-наблюдение - либо по I25.8 (при переходе в ОИМ), либо по I20 (стр. 10.4.1) –  при стабилизации состояния.</a:t>
            </a:r>
          </a:p>
        </p:txBody>
      </p:sp>
    </p:spTree>
    <p:extLst>
      <p:ext uri="{BB962C8B-B14F-4D97-AF65-F5344CB8AC3E}">
        <p14:creationId xmlns:p14="http://schemas.microsoft.com/office/powerpoint/2010/main" val="95292064"/>
      </p:ext>
    </p:extLst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5" name="Прямоугольник 1"/>
          <p:cNvSpPr>
            <a:spLocks noChangeArrowheads="1"/>
          </p:cNvSpPr>
          <p:nvPr/>
        </p:nvSpPr>
        <p:spPr bwMode="auto">
          <a:xfrm>
            <a:off x="755650" y="2636838"/>
            <a:ext cx="7704138" cy="147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indent="457200" algn="just"/>
            <a:r>
              <a:rPr kumimoji="1" lang="ru-RU" altLang="ru-RU" sz="1800" i="0" dirty="0" smtClean="0">
                <a:solidFill>
                  <a:srgbClr val="DAFBFE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</a:t>
            </a:r>
            <a:r>
              <a:rPr kumimoji="1" lang="ru-RU" altLang="ru-RU" sz="1800" b="0" i="0" dirty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Пациенты с острыми, повторными инфарктами миокарда острыми нарушениями мозгового кровообращения наблюдаются в течение 28 дней, а затем снимаются с диспансерного учета, поэтому в графе 15 таблиц 2000, 3000 и 4000 отмечают только тех пациентов, которые заболели в декабре месяце.</a:t>
            </a:r>
            <a:endParaRPr kumimoji="1" lang="ru-RU" altLang="ru-RU" sz="1800" b="0" i="0" dirty="0" smtClean="0">
              <a:solidFill>
                <a:srgbClr val="000000"/>
              </a:solidFill>
              <a:ea typeface="-윤고딕14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44431996"/>
      </p:ext>
    </p:extLst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9" name="Прямоугольник 1"/>
          <p:cNvSpPr>
            <a:spLocks noChangeArrowheads="1"/>
          </p:cNvSpPr>
          <p:nvPr/>
        </p:nvSpPr>
        <p:spPr bwMode="auto">
          <a:xfrm>
            <a:off x="900113" y="2781300"/>
            <a:ext cx="7632700" cy="147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kumimoji="1" lang="ru-RU" altLang="ru-RU" sz="1800" b="0" i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Строка 10.5 включает пролапс митрального клапана (код I34.1) </a:t>
            </a:r>
            <a:br>
              <a:rPr kumimoji="1" lang="ru-RU" altLang="ru-RU" sz="1800" b="0" i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kumimoji="1" lang="ru-RU" altLang="ru-RU" sz="1800" b="0" i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kumimoji="1" lang="ru-RU" altLang="ru-RU" sz="1800" b="0" i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kumimoji="1" lang="ru-RU" altLang="ru-RU" sz="1800" b="0" i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Строка 10.5.4 включает только идиопатические (самостоятельные) </a:t>
            </a:r>
          </a:p>
          <a:p>
            <a:pPr algn="ctr"/>
            <a:r>
              <a:rPr kumimoji="1" lang="ru-RU" altLang="ru-RU" sz="1800" b="0" i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формы заболеваний. </a:t>
            </a:r>
            <a:br>
              <a:rPr kumimoji="1" lang="ru-RU" altLang="ru-RU" sz="1800" b="0" i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endParaRPr kumimoji="1" lang="ru-RU" altLang="ru-RU" sz="1800" b="0" i="0" smtClean="0">
              <a:solidFill>
                <a:srgbClr val="000000"/>
              </a:solidFill>
              <a:latin typeface="-윤고딕14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87147527"/>
      </p:ext>
    </p:extLst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7" name="Прямоугольник 1"/>
          <p:cNvSpPr>
            <a:spLocks noChangeArrowheads="1"/>
          </p:cNvSpPr>
          <p:nvPr/>
        </p:nvSpPr>
        <p:spPr bwMode="auto">
          <a:xfrm>
            <a:off x="1042988" y="2205038"/>
            <a:ext cx="7345362" cy="3139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457200" algn="just">
              <a:defRPr/>
            </a:pPr>
            <a:r>
              <a:rPr kumimoji="1" lang="ru-RU" altLang="ru-RU" sz="1800" b="0" i="0" dirty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Инфаркт миокарда всегда первичный (+), с (-) нет. Сколько инфарктов миокарда в году больной перенёс, столько должно и быть талонов с (+).</a:t>
            </a:r>
          </a:p>
          <a:p>
            <a:pPr algn="just">
              <a:defRPr/>
            </a:pPr>
            <a:r>
              <a:rPr kumimoji="1" lang="ru-RU" altLang="ru-RU" sz="1800" b="0" i="0" dirty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</a:t>
            </a:r>
          </a:p>
          <a:p>
            <a:pPr algn="just">
              <a:defRPr/>
            </a:pPr>
            <a:r>
              <a:rPr kumimoji="1" lang="ru-RU" altLang="ru-RU" sz="1800" b="0" i="0" dirty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       Если от начала заболевания уже прошло 28 дней, то его показывать </a:t>
            </a:r>
          </a:p>
          <a:p>
            <a:pPr algn="just">
              <a:defRPr/>
            </a:pPr>
            <a:r>
              <a:rPr kumimoji="1" lang="ru-RU" altLang="ru-RU" sz="1800" b="0" i="0" dirty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только в графах 4 и 9, </a:t>
            </a:r>
            <a:r>
              <a:rPr kumimoji="1" lang="ru-RU" altLang="ru-RU" sz="1800" b="0" i="0" dirty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8,10 и 14, а </a:t>
            </a:r>
            <a:r>
              <a:rPr kumimoji="1" lang="ru-RU" altLang="ru-RU" sz="1800" b="0" i="0" dirty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диспансерных по ишемической болезни сердца, </a:t>
            </a:r>
            <a:r>
              <a:rPr kumimoji="1" lang="ru-RU" altLang="ru-RU" sz="1800" b="0" i="0" dirty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графа </a:t>
            </a:r>
            <a:r>
              <a:rPr kumimoji="1" lang="ru-RU" altLang="ru-RU" sz="1800" b="0" i="0" dirty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15.</a:t>
            </a:r>
          </a:p>
          <a:p>
            <a:pPr algn="just">
              <a:defRPr/>
            </a:pPr>
            <a:endParaRPr kumimoji="1" lang="ru-RU" altLang="ru-RU" sz="1800" b="0" i="0" dirty="0">
              <a:solidFill>
                <a:srgbClr val="000000"/>
              </a:solidFill>
              <a:latin typeface="Times New Roman" pitchFamily="18" charset="0"/>
              <a:ea typeface="-윤고딕140" pitchFamily="18" charset="-127"/>
              <a:cs typeface="Times New Roman" pitchFamily="18" charset="0"/>
            </a:endParaRPr>
          </a:p>
          <a:p>
            <a:pPr algn="just">
              <a:defRPr/>
            </a:pPr>
            <a:r>
              <a:rPr kumimoji="1" lang="ru-RU" altLang="ru-RU" sz="1800" b="0" i="0" dirty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        Впервые выявленный постинфарктный кардиосклероз включает в себя состояния развившиеся только после острого инфаркта миокарда. </a:t>
            </a:r>
          </a:p>
          <a:p>
            <a:pPr algn="just">
              <a:defRPr/>
            </a:pPr>
            <a:r>
              <a:rPr kumimoji="1" lang="ru-RU" altLang="ru-RU" sz="1800" b="0" i="0" dirty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     </a:t>
            </a:r>
          </a:p>
        </p:txBody>
      </p:sp>
    </p:spTree>
    <p:extLst>
      <p:ext uri="{BB962C8B-B14F-4D97-AF65-F5344CB8AC3E}">
        <p14:creationId xmlns:p14="http://schemas.microsoft.com/office/powerpoint/2010/main" val="3944844205"/>
      </p:ext>
    </p:extLst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65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066800"/>
            <a:ext cx="91440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0658" name="Rectangle 2"/>
          <p:cNvSpPr txBox="1">
            <a:spLocks noChangeArrowheads="1"/>
          </p:cNvSpPr>
          <p:nvPr/>
        </p:nvSpPr>
        <p:spPr bwMode="auto">
          <a:xfrm>
            <a:off x="838200" y="304800"/>
            <a:ext cx="7275513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3200" i="0">
                <a:solidFill>
                  <a:prstClr val="white"/>
                </a:solidFill>
                <a:latin typeface="Arial" charset="0"/>
              </a:rPr>
              <a:t>Форма ФСН №12</a:t>
            </a:r>
            <a:endParaRPr lang="ru-RU" sz="3200" i="0">
              <a:solidFill>
                <a:prstClr val="white"/>
              </a:solidFill>
              <a:latin typeface="Times New Roman" pitchFamily="18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3962400" y="3352800"/>
            <a:ext cx="2514600" cy="1447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i="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ВСЕГО = ВПЕРВЫЕ</a:t>
            </a:r>
          </a:p>
        </p:txBody>
      </p:sp>
      <p:cxnSp>
        <p:nvCxnSpPr>
          <p:cNvPr id="9" name="Прямая со стрелкой 8"/>
          <p:cNvCxnSpPr>
            <a:endCxn id="7" idx="0"/>
          </p:cNvCxnSpPr>
          <p:nvPr/>
        </p:nvCxnSpPr>
        <p:spPr>
          <a:xfrm>
            <a:off x="4419600" y="2895600"/>
            <a:ext cx="800100" cy="4572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>
            <a:endCxn id="7" idx="4"/>
          </p:cNvCxnSpPr>
          <p:nvPr/>
        </p:nvCxnSpPr>
        <p:spPr>
          <a:xfrm flipV="1">
            <a:off x="4419600" y="4800600"/>
            <a:ext cx="800100" cy="6096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endCxn id="7" idx="4"/>
          </p:cNvCxnSpPr>
          <p:nvPr/>
        </p:nvCxnSpPr>
        <p:spPr>
          <a:xfrm flipH="1" flipV="1">
            <a:off x="5219700" y="4800600"/>
            <a:ext cx="800100" cy="6096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flipH="1">
            <a:off x="5181600" y="2895600"/>
            <a:ext cx="762000" cy="4572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Овал 19"/>
          <p:cNvSpPr/>
          <p:nvPr/>
        </p:nvSpPr>
        <p:spPr>
          <a:xfrm>
            <a:off x="8305800" y="3276600"/>
            <a:ext cx="685800" cy="381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800" b="0" i="0">
              <a:solidFill>
                <a:prstClr val="white"/>
              </a:solidFill>
            </a:endParaRPr>
          </a:p>
        </p:txBody>
      </p:sp>
      <p:sp>
        <p:nvSpPr>
          <p:cNvPr id="21" name="Овал 20"/>
          <p:cNvSpPr/>
          <p:nvPr/>
        </p:nvSpPr>
        <p:spPr>
          <a:xfrm>
            <a:off x="3275856" y="3352800"/>
            <a:ext cx="610344" cy="22021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800" b="0" i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8568053"/>
      </p:ext>
    </p:extLst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7" name="Прямоугольник 2"/>
          <p:cNvSpPr>
            <a:spLocks noChangeArrowheads="1"/>
          </p:cNvSpPr>
          <p:nvPr/>
        </p:nvSpPr>
        <p:spPr bwMode="auto">
          <a:xfrm>
            <a:off x="467544" y="620688"/>
            <a:ext cx="7848600" cy="5386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indent="457200" algn="just"/>
            <a:r>
              <a:rPr kumimoji="1" lang="ru-RU" altLang="ru-RU" b="0" i="0" dirty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Строки 10.6.1 – 10.6.4 острое нарушение мозгового кровообращения всегда первичный (+), с (-) нет. Таким образом, гр. 4 всегда равна гр. 9. По диагнозу «Инсульт» больные подлежат диспансерному наблюдению по гр. 15  на протяжении 30 дней от момента начальных проявлений или более в пределах одного эпизода лечения. В дальнейшем диспансерное наблюдение осуществляется по последствиям инсульта – парезы, параличи, энцефалопатия, речевые нарушения и т.д. </a:t>
            </a:r>
          </a:p>
          <a:p>
            <a:pPr indent="457200" algn="ctr"/>
            <a:r>
              <a:rPr kumimoji="1" lang="ru-RU" altLang="ru-RU" sz="2200" i="0" dirty="0" smtClean="0">
                <a:solidFill>
                  <a:srgbClr val="C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Необходимо помнить, что код I69 – используется только посмертно.</a:t>
            </a:r>
          </a:p>
          <a:p>
            <a:pPr algn="just"/>
            <a:r>
              <a:rPr lang="ru-RU" altLang="ru-RU" b="0" i="0" dirty="0">
                <a:latin typeface="Times New Roman" pitchFamily="18" charset="0"/>
                <a:cs typeface="Times New Roman" pitchFamily="18" charset="0"/>
              </a:rPr>
              <a:t>Строка 10.6.7 «последствия цереброваскулярных болезней» диагноз используется только в случае смерти пациента.</a:t>
            </a:r>
          </a:p>
          <a:p>
            <a:pPr algn="just"/>
            <a:r>
              <a:rPr lang="ru-RU" altLang="ru-RU" b="0" i="0" dirty="0">
                <a:latin typeface="Times New Roman" pitchFamily="18" charset="0"/>
                <a:cs typeface="Times New Roman" pitchFamily="18" charset="0"/>
              </a:rPr>
              <a:t>         В строке 10.6.7 заполняются графы 4, 9 и они равны.</a:t>
            </a:r>
          </a:p>
          <a:p>
            <a:pPr indent="457200" algn="just"/>
            <a:endParaRPr lang="ru-RU" altLang="ru-RU" b="0" dirty="0" smtClean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kumimoji="1" lang="ru-RU" altLang="ru-RU" b="0" i="0" dirty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Строка 10.8.2 - не включать флебит портальной вены (K75.1</a:t>
            </a:r>
            <a:r>
              <a:rPr kumimoji="1" lang="ru-RU" altLang="ru-RU" b="0" i="0" dirty="0" smtClean="0">
                <a:solidFill>
                  <a:srgbClr val="DAFBFE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)</a:t>
            </a:r>
          </a:p>
          <a:p>
            <a:pPr algn="just"/>
            <a:endParaRPr lang="ru-RU" altLang="ru-RU" i="0" dirty="0" smtClean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endParaRPr kumimoji="1" lang="ru-RU" altLang="ru-RU" b="0" i="0" dirty="0" smtClean="0">
              <a:solidFill>
                <a:srgbClr val="00B0F0"/>
              </a:solidFill>
              <a:ea typeface="-윤고딕140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06488382"/>
      </p:ext>
    </p:extLst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Прямоугольник 2"/>
          <p:cNvSpPr>
            <a:spLocks noChangeArrowheads="1"/>
          </p:cNvSpPr>
          <p:nvPr/>
        </p:nvSpPr>
        <p:spPr bwMode="auto">
          <a:xfrm>
            <a:off x="476431" y="1196752"/>
            <a:ext cx="8065964" cy="4678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indent="457200" algn="just"/>
            <a:endParaRPr kumimoji="1" lang="ru-RU" altLang="ru-RU" i="0" dirty="0" smtClean="0">
              <a:solidFill>
                <a:prstClr val="white"/>
              </a:solidFill>
              <a:latin typeface="Times New Roman" pitchFamily="18" charset="0"/>
              <a:ea typeface="-윤고딕140"/>
              <a:cs typeface="Times New Roman" pitchFamily="18" charset="0"/>
            </a:endParaRPr>
          </a:p>
          <a:p>
            <a:pPr indent="457200" algn="just"/>
            <a:r>
              <a:rPr kumimoji="1" lang="ru-RU" altLang="ru-RU" i="0" dirty="0" smtClean="0">
                <a:solidFill>
                  <a:prstClr val="white"/>
                </a:solidFill>
                <a:latin typeface="Times New Roman" pitchFamily="18" charset="0"/>
                <a:ea typeface="-윤고딕140"/>
                <a:cs typeface="Times New Roman" pitchFamily="18" charset="0"/>
              </a:rPr>
              <a:t>	</a:t>
            </a:r>
            <a:r>
              <a:rPr kumimoji="1" lang="ru-RU" altLang="ru-RU" i="0" dirty="0" smtClean="0">
                <a:solidFill>
                  <a:prstClr val="black"/>
                </a:solidFill>
                <a:latin typeface="Times New Roman" pitchFamily="18" charset="0"/>
                <a:ea typeface="-윤고딕140"/>
                <a:cs typeface="Times New Roman" pitchFamily="18" charset="0"/>
              </a:rPr>
              <a:t>   </a:t>
            </a:r>
            <a:r>
              <a:rPr kumimoji="1" lang="ru-RU" altLang="ru-RU" i="0" dirty="0">
                <a:solidFill>
                  <a:prstClr val="black"/>
                </a:solidFill>
                <a:latin typeface="Times New Roman" pitchFamily="18" charset="0"/>
                <a:ea typeface="-윤고딕140"/>
                <a:cs typeface="Times New Roman" pitchFamily="18" charset="0"/>
              </a:rPr>
              <a:t>Если </a:t>
            </a:r>
            <a:r>
              <a:rPr kumimoji="1" lang="ru-RU" altLang="ru-RU" i="0" dirty="0" smtClean="0">
                <a:solidFill>
                  <a:prstClr val="black"/>
                </a:solidFill>
                <a:latin typeface="Times New Roman" pitchFamily="18" charset="0"/>
                <a:ea typeface="-윤고딕140"/>
                <a:cs typeface="Times New Roman" pitchFamily="18" charset="0"/>
              </a:rPr>
              <a:t>у пациента от </a:t>
            </a:r>
            <a:r>
              <a:rPr kumimoji="1" lang="ru-RU" altLang="ru-RU" i="0" dirty="0">
                <a:solidFill>
                  <a:prstClr val="black"/>
                </a:solidFill>
                <a:latin typeface="Times New Roman" pitchFamily="18" charset="0"/>
                <a:ea typeface="-윤고딕140"/>
                <a:cs typeface="Times New Roman" pitchFamily="18" charset="0"/>
              </a:rPr>
              <a:t>начала заболевания уже прошло 28 дней, то ИМ и ОНМК показывать </a:t>
            </a:r>
            <a:r>
              <a:rPr kumimoji="1" lang="ru-RU" altLang="ru-RU" i="0" dirty="0" smtClean="0">
                <a:solidFill>
                  <a:prstClr val="black"/>
                </a:solidFill>
                <a:latin typeface="Times New Roman" pitchFamily="18" charset="0"/>
                <a:ea typeface="-윤고딕140"/>
                <a:cs typeface="Times New Roman" pitchFamily="18" charset="0"/>
              </a:rPr>
              <a:t>в следующих графах соответствующих строк:</a:t>
            </a:r>
          </a:p>
          <a:p>
            <a:pPr marL="342900" indent="-342900" algn="just">
              <a:buFont typeface="Wingdings" pitchFamily="2" charset="2"/>
              <a:buChar char="§"/>
            </a:pPr>
            <a:r>
              <a:rPr kumimoji="1" lang="ru-RU" altLang="ru-RU" i="0" dirty="0" smtClean="0">
                <a:solidFill>
                  <a:prstClr val="black"/>
                </a:solidFill>
                <a:latin typeface="Times New Roman" pitchFamily="18" charset="0"/>
                <a:ea typeface="-윤고딕140"/>
                <a:cs typeface="Times New Roman" pitchFamily="18" charset="0"/>
              </a:rPr>
              <a:t>4</a:t>
            </a:r>
          </a:p>
          <a:p>
            <a:pPr marL="342900" indent="-342900" algn="just">
              <a:buFont typeface="Wingdings" pitchFamily="2" charset="2"/>
              <a:buChar char="§"/>
            </a:pPr>
            <a:r>
              <a:rPr kumimoji="1" lang="ru-RU" altLang="ru-RU" i="0" dirty="0" smtClean="0">
                <a:solidFill>
                  <a:prstClr val="black"/>
                </a:solidFill>
                <a:latin typeface="Times New Roman" pitchFamily="18" charset="0"/>
                <a:ea typeface="-윤고딕140"/>
                <a:cs typeface="Times New Roman" pitchFamily="18" charset="0"/>
              </a:rPr>
              <a:t>8</a:t>
            </a:r>
          </a:p>
          <a:p>
            <a:pPr marL="342900" indent="-342900" algn="just">
              <a:buFont typeface="Wingdings" pitchFamily="2" charset="2"/>
              <a:buChar char="§"/>
            </a:pPr>
            <a:r>
              <a:rPr kumimoji="1" lang="ru-RU" altLang="ru-RU" i="0" dirty="0" smtClean="0">
                <a:solidFill>
                  <a:prstClr val="black"/>
                </a:solidFill>
                <a:latin typeface="Times New Roman" pitchFamily="18" charset="0"/>
                <a:ea typeface="-윤고딕140"/>
                <a:cs typeface="Times New Roman" pitchFamily="18" charset="0"/>
              </a:rPr>
              <a:t>9</a:t>
            </a:r>
          </a:p>
          <a:p>
            <a:pPr marL="342900" indent="-342900" algn="just">
              <a:buFont typeface="Wingdings" pitchFamily="2" charset="2"/>
              <a:buChar char="§"/>
            </a:pPr>
            <a:r>
              <a:rPr kumimoji="1" lang="ru-RU" altLang="ru-RU" i="0" dirty="0" smtClean="0">
                <a:solidFill>
                  <a:prstClr val="black"/>
                </a:solidFill>
                <a:latin typeface="Times New Roman" pitchFamily="18" charset="0"/>
                <a:ea typeface="-윤고딕140"/>
                <a:cs typeface="Times New Roman" pitchFamily="18" charset="0"/>
              </a:rPr>
              <a:t>10</a:t>
            </a:r>
          </a:p>
          <a:p>
            <a:pPr marL="342900" indent="-342900" algn="just">
              <a:buFont typeface="Wingdings" pitchFamily="2" charset="2"/>
              <a:buChar char="§"/>
            </a:pPr>
            <a:r>
              <a:rPr kumimoji="1" lang="ru-RU" altLang="ru-RU" i="0" dirty="0" smtClean="0">
                <a:solidFill>
                  <a:prstClr val="black"/>
                </a:solidFill>
                <a:latin typeface="Times New Roman" pitchFamily="18" charset="0"/>
                <a:ea typeface="-윤고딕140"/>
                <a:cs typeface="Times New Roman" pitchFamily="18" charset="0"/>
              </a:rPr>
              <a:t>14, </a:t>
            </a:r>
          </a:p>
          <a:p>
            <a:pPr algn="just"/>
            <a:r>
              <a:rPr kumimoji="1" lang="ru-RU" altLang="ru-RU" i="0" dirty="0" smtClean="0">
                <a:solidFill>
                  <a:prstClr val="black"/>
                </a:solidFill>
                <a:latin typeface="Times New Roman" pitchFamily="18" charset="0"/>
                <a:ea typeface="-윤고딕140"/>
                <a:cs typeface="Times New Roman" pitchFamily="18" charset="0"/>
              </a:rPr>
              <a:t>а остающихся после перенесенных ИМ и ОНМК под «Д» наблюдением на конец года, в гр.15 по </a:t>
            </a:r>
            <a:r>
              <a:rPr kumimoji="1" lang="ru-RU" altLang="ru-RU" i="0" dirty="0">
                <a:solidFill>
                  <a:prstClr val="black"/>
                </a:solidFill>
                <a:latin typeface="Times New Roman" pitchFamily="18" charset="0"/>
                <a:ea typeface="-윤고딕140"/>
                <a:cs typeface="Times New Roman" pitchFamily="18" charset="0"/>
              </a:rPr>
              <a:t>др. </a:t>
            </a:r>
            <a:r>
              <a:rPr kumimoji="1" lang="ru-RU" altLang="ru-RU" i="0" dirty="0" smtClean="0">
                <a:solidFill>
                  <a:prstClr val="black"/>
                </a:solidFill>
                <a:latin typeface="Times New Roman" pitchFamily="18" charset="0"/>
                <a:ea typeface="-윤고딕140"/>
                <a:cs typeface="Times New Roman" pitchFamily="18" charset="0"/>
              </a:rPr>
              <a:t>строкам ИБС, ЦВБ и т.д.</a:t>
            </a:r>
            <a:endParaRPr kumimoji="1" lang="ru-RU" altLang="ru-RU" i="0" dirty="0">
              <a:solidFill>
                <a:prstClr val="black"/>
              </a:solidFill>
              <a:latin typeface="Times New Roman" pitchFamily="18" charset="0"/>
              <a:ea typeface="-윤고딕140"/>
              <a:cs typeface="Times New Roman" pitchFamily="18" charset="0"/>
            </a:endParaRPr>
          </a:p>
          <a:p>
            <a:pPr indent="457200" algn="ctr"/>
            <a:endParaRPr kumimoji="1" lang="ru-RU" altLang="ru-RU" dirty="0">
              <a:solidFill>
                <a:prstClr val="black"/>
              </a:solidFill>
              <a:latin typeface="Times New Roman" pitchFamily="18" charset="0"/>
              <a:ea typeface="-윤고딕140"/>
              <a:cs typeface="Times New Roman" pitchFamily="18" charset="0"/>
            </a:endParaRPr>
          </a:p>
          <a:p>
            <a:pPr indent="457200" algn="just"/>
            <a:r>
              <a:rPr kumimoji="1" lang="ru-RU" altLang="ru-RU" i="0" dirty="0">
                <a:solidFill>
                  <a:prstClr val="black"/>
                </a:solidFill>
                <a:latin typeface="Times New Roman" pitchFamily="18" charset="0"/>
                <a:ea typeface="-윤고딕140"/>
                <a:cs typeface="Times New Roman" pitchFamily="18" charset="0"/>
              </a:rPr>
              <a:t/>
            </a:r>
            <a:br>
              <a:rPr kumimoji="1" lang="ru-RU" altLang="ru-RU" i="0" dirty="0">
                <a:solidFill>
                  <a:prstClr val="black"/>
                </a:solidFill>
                <a:latin typeface="Times New Roman" pitchFamily="18" charset="0"/>
                <a:ea typeface="-윤고딕140"/>
                <a:cs typeface="Times New Roman" pitchFamily="18" charset="0"/>
              </a:rPr>
            </a:br>
            <a:endParaRPr kumimoji="1" lang="ru-RU" altLang="ru-RU" i="0" dirty="0">
              <a:solidFill>
                <a:prstClr val="black"/>
              </a:solidFill>
              <a:latin typeface="Times New Roman" pitchFamily="18" charset="0"/>
              <a:ea typeface="-윤고딕140"/>
              <a:cs typeface="Times New Roman" pitchFamily="18" charset="0"/>
            </a:endParaRPr>
          </a:p>
          <a:p>
            <a:pPr indent="457200" algn="just"/>
            <a:endParaRPr kumimoji="1" lang="ru-RU" altLang="ru-RU" sz="1800" i="0" dirty="0">
              <a:solidFill>
                <a:prstClr val="black"/>
              </a:solidFill>
              <a:latin typeface="-윤고딕140"/>
              <a:ea typeface="-윤고딕14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2973058"/>
      </p:ext>
    </p:extLst>
  </p:cSld>
  <p:clrMapOvr>
    <a:masterClrMapping/>
  </p:clrMapOvr>
  <p:transition>
    <p:pull dir="u"/>
  </p:transition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5" name="Прямоугольник 2"/>
          <p:cNvSpPr>
            <a:spLocks noChangeArrowheads="1"/>
          </p:cNvSpPr>
          <p:nvPr/>
        </p:nvSpPr>
        <p:spPr bwMode="auto">
          <a:xfrm>
            <a:off x="1187450" y="1196975"/>
            <a:ext cx="6985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/>
            <a:r>
              <a:rPr kumimoji="1" lang="ru-RU" altLang="ru-RU" sz="180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Класс 10. Болезни органов дыхания. </a:t>
            </a:r>
            <a:r>
              <a:rPr kumimoji="1" lang="en-US" altLang="ru-RU" sz="180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J00-J99</a:t>
            </a:r>
            <a:endParaRPr kumimoji="1" lang="ru-RU" altLang="ru-RU" sz="1800" i="0" smtClean="0">
              <a:solidFill>
                <a:srgbClr val="DAFBFE"/>
              </a:solidFill>
              <a:ea typeface="-윤고딕140" pitchFamily="18" charset="-127"/>
              <a:cs typeface="+mn-cs"/>
            </a:endParaRPr>
          </a:p>
        </p:txBody>
      </p:sp>
      <p:sp>
        <p:nvSpPr>
          <p:cNvPr id="79876" name="Прямоугольник 3"/>
          <p:cNvSpPr>
            <a:spLocks noChangeArrowheads="1"/>
          </p:cNvSpPr>
          <p:nvPr/>
        </p:nvSpPr>
        <p:spPr bwMode="auto">
          <a:xfrm>
            <a:off x="827087" y="2060848"/>
            <a:ext cx="7705725" cy="46166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kumimoji="1" lang="ru-RU" altLang="ru-RU" sz="1800" b="0" i="0" dirty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        </a:t>
            </a:r>
            <a:r>
              <a:rPr kumimoji="1" lang="ru-RU" altLang="ru-RU" b="0" i="0" dirty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Пациенты с острыми пневмониями наблюдаются в течение 6 месяцев, а затем снимаются с диспансерного учета, поэтому в графе 15 таблиц 1000, 2000, 3000 и 4000 показываются только те пациенты, которые заболели во втором полугодии. </a:t>
            </a:r>
            <a:endParaRPr kumimoji="1" lang="en-US" altLang="ru-RU" b="0" i="0" dirty="0" smtClean="0">
              <a:solidFill>
                <a:srgbClr val="000000"/>
              </a:solidFill>
              <a:latin typeface="Times New Roman" pitchFamily="18" charset="0"/>
              <a:ea typeface="-윤고딕140" pitchFamily="18" charset="-127"/>
              <a:cs typeface="Times New Roman" pitchFamily="18" charset="0"/>
            </a:endParaRPr>
          </a:p>
          <a:p>
            <a:endParaRPr kumimoji="1" lang="ru-RU" altLang="ru-RU" b="0" i="0" dirty="0" smtClean="0">
              <a:solidFill>
                <a:srgbClr val="DAFBFE"/>
              </a:solidFill>
              <a:latin typeface="Times New Roman" pitchFamily="18" charset="0"/>
              <a:ea typeface="-윤고딕140" pitchFamily="18" charset="-127"/>
              <a:cs typeface="Times New Roman" pitchFamily="18" charset="0"/>
            </a:endParaRPr>
          </a:p>
          <a:p>
            <a:pPr algn="just"/>
            <a:r>
              <a:rPr kumimoji="1" lang="ru-RU" altLang="ru-RU" b="0" i="0" dirty="0" smtClean="0">
                <a:solidFill>
                  <a:srgbClr val="FF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         Дети по приказу №725 от 15.06.83г – 12 месяцев. </a:t>
            </a:r>
            <a:endParaRPr kumimoji="1" lang="en-US" altLang="ru-RU" b="0" i="0" dirty="0" smtClean="0">
              <a:solidFill>
                <a:srgbClr val="FF0000"/>
              </a:solidFill>
              <a:latin typeface="Times New Roman" pitchFamily="18" charset="0"/>
              <a:ea typeface="-윤고딕140" pitchFamily="18" charset="-127"/>
              <a:cs typeface="Times New Roman" pitchFamily="18" charset="0"/>
            </a:endParaRPr>
          </a:p>
          <a:p>
            <a:pPr algn="just"/>
            <a:endParaRPr kumimoji="1" lang="ru-RU" altLang="ru-RU" b="0" i="0" dirty="0" smtClean="0">
              <a:solidFill>
                <a:srgbClr val="000000"/>
              </a:solidFill>
              <a:latin typeface="Times New Roman" pitchFamily="18" charset="0"/>
              <a:ea typeface="-윤고딕140" pitchFamily="18" charset="-127"/>
              <a:cs typeface="Times New Roman" pitchFamily="18" charset="0"/>
            </a:endParaRPr>
          </a:p>
          <a:p>
            <a:pPr algn="just"/>
            <a:r>
              <a:rPr kumimoji="1" lang="ru-RU" altLang="ru-RU" b="0" i="0" dirty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         В графе 15 таблицы 1500 показываются дети, которые заболели пневмонией во второй половине  первого года жизни.</a:t>
            </a:r>
          </a:p>
          <a:p>
            <a:pPr algn="just"/>
            <a:r>
              <a:rPr kumimoji="1" lang="ru-RU" altLang="ru-RU" b="0" i="0" dirty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	</a:t>
            </a:r>
          </a:p>
          <a:p>
            <a:pPr algn="just"/>
            <a:r>
              <a:rPr kumimoji="1" lang="ru-RU" altLang="ru-RU" b="0" i="0" dirty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Строка </a:t>
            </a:r>
            <a:r>
              <a:rPr kumimoji="1" lang="ru-RU" altLang="ru-RU" b="0" i="0" dirty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11.4</a:t>
            </a:r>
          </a:p>
          <a:p>
            <a:pPr algn="just"/>
            <a:r>
              <a:rPr kumimoji="1" lang="ru-RU" altLang="ru-RU" b="0" i="0" dirty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заполняется в соответствии с кодами J20-J22 </a:t>
            </a:r>
          </a:p>
          <a:p>
            <a:pPr algn="just"/>
            <a:endParaRPr kumimoji="1" lang="ru-RU" altLang="ru-RU" sz="1800" b="0" i="0" dirty="0">
              <a:solidFill>
                <a:srgbClr val="000000"/>
              </a:solidFill>
              <a:latin typeface="Times New Roman" pitchFamily="18" charset="0"/>
              <a:ea typeface="-윤고딕140" pitchFamily="18" charset="-127"/>
              <a:cs typeface="Times New Roman" pitchFamily="18" charset="0"/>
            </a:endParaRPr>
          </a:p>
          <a:p>
            <a:pPr algn="just"/>
            <a:endParaRPr kumimoji="1" lang="ru-RU" altLang="ru-RU" sz="1800" b="0" i="0" dirty="0" smtClean="0">
              <a:solidFill>
                <a:srgbClr val="000000"/>
              </a:solidFill>
              <a:latin typeface="Times New Roman" pitchFamily="18" charset="0"/>
              <a:ea typeface="-윤고딕140" pitchFamily="18" charset="-127"/>
              <a:cs typeface="Times New Roman" pitchFamily="18" charset="0"/>
            </a:endParaRPr>
          </a:p>
          <a:p>
            <a:pPr algn="just"/>
            <a:endParaRPr kumimoji="1" lang="ru-RU" altLang="ru-RU" sz="1800" b="0" i="0" dirty="0" smtClean="0">
              <a:solidFill>
                <a:srgbClr val="000000"/>
              </a:solidFill>
              <a:latin typeface="Times New Roman" pitchFamily="18" charset="0"/>
              <a:ea typeface="-윤고딕140" pitchFamily="18" charset="-127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9980817"/>
      </p:ext>
    </p:extLst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Прямоугольник 3"/>
          <p:cNvSpPr>
            <a:spLocks noChangeArrowheads="1"/>
          </p:cNvSpPr>
          <p:nvPr/>
        </p:nvSpPr>
        <p:spPr bwMode="auto">
          <a:xfrm>
            <a:off x="1588" y="1268413"/>
            <a:ext cx="9142412" cy="449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kumimoji="1" lang="ru-RU" altLang="ru-RU" sz="2200" b="0" i="0" dirty="0">
                <a:solidFill>
                  <a:prstClr val="black"/>
                </a:solidFill>
                <a:latin typeface="Times New Roman" pitchFamily="18" charset="0"/>
                <a:ea typeface="-윤고딕140"/>
                <a:cs typeface="Times New Roman" pitchFamily="18" charset="0"/>
              </a:rPr>
              <a:t>В письме Минздрава России от 03.12.15 г. </a:t>
            </a:r>
            <a:r>
              <a:rPr kumimoji="1" lang="ru-RU" altLang="ru-RU" sz="2200" b="0" i="0" dirty="0" err="1">
                <a:solidFill>
                  <a:prstClr val="black"/>
                </a:solidFill>
                <a:latin typeface="Times New Roman" pitchFamily="18" charset="0"/>
                <a:ea typeface="-윤고딕140"/>
                <a:cs typeface="Times New Roman" pitchFamily="18" charset="0"/>
              </a:rPr>
              <a:t>No</a:t>
            </a:r>
            <a:r>
              <a:rPr kumimoji="1" lang="ru-RU" altLang="ru-RU" sz="2200" b="0" i="0" dirty="0">
                <a:solidFill>
                  <a:prstClr val="black"/>
                </a:solidFill>
                <a:latin typeface="Times New Roman" pitchFamily="18" charset="0"/>
                <a:ea typeface="-윤고딕140"/>
                <a:cs typeface="Times New Roman" pitchFamily="18" charset="0"/>
              </a:rPr>
              <a:t> 13-2/1502 разъяснены особенности кодирования диагнозов "Другие острые респираторные инфекции нижних дыхательных путей" (рубрики J20-J22). </a:t>
            </a:r>
            <a:endParaRPr kumimoji="1" lang="ru-RU" altLang="ru-RU" sz="2200" b="0" i="0" dirty="0" smtClean="0">
              <a:solidFill>
                <a:prstClr val="black"/>
              </a:solidFill>
              <a:latin typeface="Times New Roman" pitchFamily="18" charset="0"/>
              <a:ea typeface="-윤고딕140"/>
              <a:cs typeface="Times New Roman" pitchFamily="18" charset="0"/>
            </a:endParaRPr>
          </a:p>
          <a:p>
            <a:pPr algn="just"/>
            <a:r>
              <a:rPr kumimoji="1" lang="ru-RU" altLang="ru-RU" sz="2200" b="0" i="0" dirty="0" smtClean="0">
                <a:solidFill>
                  <a:prstClr val="black"/>
                </a:solidFill>
                <a:latin typeface="Times New Roman" pitchFamily="18" charset="0"/>
                <a:ea typeface="-윤고딕140"/>
                <a:cs typeface="Times New Roman" pitchFamily="18" charset="0"/>
              </a:rPr>
              <a:t>Так</a:t>
            </a:r>
            <a:r>
              <a:rPr kumimoji="1" lang="ru-RU" altLang="ru-RU" sz="2200" b="0" i="0" dirty="0">
                <a:solidFill>
                  <a:prstClr val="black"/>
                </a:solidFill>
                <a:latin typeface="Times New Roman" pitchFamily="18" charset="0"/>
                <a:ea typeface="-윤고딕140"/>
                <a:cs typeface="Times New Roman" pitchFamily="18" charset="0"/>
              </a:rPr>
              <a:t>, для кодирования диагнозов "Острый и/или подострый бронхит" в любом возрасте используют рубрику J20. </a:t>
            </a:r>
          </a:p>
          <a:p>
            <a:pPr algn="just"/>
            <a:r>
              <a:rPr kumimoji="1" lang="ru-RU" altLang="ru-RU" sz="2200" b="0" i="0" dirty="0">
                <a:solidFill>
                  <a:prstClr val="black"/>
                </a:solidFill>
                <a:latin typeface="Times New Roman" pitchFamily="18" charset="0"/>
                <a:ea typeface="-윤고딕140"/>
                <a:cs typeface="Times New Roman" pitchFamily="18" charset="0"/>
              </a:rPr>
              <a:t>Для диагноза "Бронхит, не уточненный как острый или хронический" </a:t>
            </a:r>
            <a:endParaRPr kumimoji="1" lang="ru-RU" altLang="ru-RU" sz="2200" b="0" i="0" dirty="0" smtClean="0">
              <a:solidFill>
                <a:prstClr val="black"/>
              </a:solidFill>
              <a:latin typeface="Times New Roman" pitchFamily="18" charset="0"/>
              <a:ea typeface="-윤고딕140"/>
              <a:cs typeface="Times New Roman" pitchFamily="18" charset="0"/>
            </a:endParaRPr>
          </a:p>
          <a:p>
            <a:pPr marL="342900" indent="-342900" algn="just">
              <a:buFont typeface="Wingdings" pitchFamily="2" charset="2"/>
              <a:buChar char="§"/>
            </a:pPr>
            <a:r>
              <a:rPr kumimoji="1" lang="ru-RU" altLang="ru-RU" sz="2200" b="0" i="0" dirty="0" smtClean="0">
                <a:solidFill>
                  <a:prstClr val="black"/>
                </a:solidFill>
                <a:latin typeface="Times New Roman" pitchFamily="18" charset="0"/>
                <a:ea typeface="-윤고딕140"/>
                <a:cs typeface="Times New Roman" pitchFamily="18" charset="0"/>
              </a:rPr>
              <a:t>у </a:t>
            </a:r>
            <a:r>
              <a:rPr kumimoji="1" lang="ru-RU" altLang="ru-RU" sz="2200" b="0" i="0" dirty="0">
                <a:solidFill>
                  <a:prstClr val="black"/>
                </a:solidFill>
                <a:latin typeface="Times New Roman" pitchFamily="18" charset="0"/>
                <a:ea typeface="-윤고딕140"/>
                <a:cs typeface="Times New Roman" pitchFamily="18" charset="0"/>
              </a:rPr>
              <a:t>детей до 15 лет - J20</a:t>
            </a:r>
            <a:r>
              <a:rPr kumimoji="1" lang="ru-RU" altLang="ru-RU" sz="2200" b="0" i="0" dirty="0" smtClean="0">
                <a:solidFill>
                  <a:prstClr val="black"/>
                </a:solidFill>
                <a:latin typeface="Times New Roman" pitchFamily="18" charset="0"/>
                <a:ea typeface="-윤고딕140"/>
                <a:cs typeface="Times New Roman" pitchFamily="18" charset="0"/>
              </a:rPr>
              <a:t>,</a:t>
            </a:r>
          </a:p>
          <a:p>
            <a:pPr marL="342900" indent="-342900" algn="just">
              <a:buFont typeface="Wingdings" pitchFamily="2" charset="2"/>
              <a:buChar char="§"/>
            </a:pPr>
            <a:r>
              <a:rPr kumimoji="1" lang="ru-RU" altLang="ru-RU" sz="2200" b="0" i="0" dirty="0" smtClean="0">
                <a:solidFill>
                  <a:prstClr val="black"/>
                </a:solidFill>
                <a:latin typeface="Times New Roman" pitchFamily="18" charset="0"/>
                <a:ea typeface="-윤고딕140"/>
                <a:cs typeface="Times New Roman" pitchFamily="18" charset="0"/>
              </a:rPr>
              <a:t>у </a:t>
            </a:r>
            <a:r>
              <a:rPr kumimoji="1" lang="ru-RU" altLang="ru-RU" sz="2200" b="0" i="0" dirty="0">
                <a:solidFill>
                  <a:prstClr val="black"/>
                </a:solidFill>
                <a:latin typeface="Times New Roman" pitchFamily="18" charset="0"/>
                <a:ea typeface="-윤고딕140"/>
                <a:cs typeface="Times New Roman" pitchFamily="18" charset="0"/>
              </a:rPr>
              <a:t>лиц старше этого возраста - J40</a:t>
            </a:r>
            <a:r>
              <a:rPr kumimoji="1" lang="ru-RU" altLang="ru-RU" sz="2200" b="0" i="0" dirty="0" smtClean="0">
                <a:solidFill>
                  <a:prstClr val="black"/>
                </a:solidFill>
                <a:latin typeface="Times New Roman" pitchFamily="18" charset="0"/>
                <a:ea typeface="-윤고딕140"/>
                <a:cs typeface="Times New Roman" pitchFamily="18" charset="0"/>
              </a:rPr>
              <a:t>.</a:t>
            </a:r>
          </a:p>
          <a:p>
            <a:pPr marL="342900" indent="-342900" algn="just">
              <a:buFont typeface="Wingdings" pitchFamily="2" charset="2"/>
              <a:buChar char="§"/>
            </a:pPr>
            <a:endParaRPr kumimoji="1" lang="ru-RU" altLang="ru-RU" sz="2200" b="0" i="0" dirty="0">
              <a:solidFill>
                <a:prstClr val="black"/>
              </a:solidFill>
              <a:latin typeface="Times New Roman" pitchFamily="18" charset="0"/>
              <a:ea typeface="-윤고딕140"/>
              <a:cs typeface="Times New Roman" pitchFamily="18" charset="0"/>
            </a:endParaRPr>
          </a:p>
          <a:p>
            <a:pPr algn="just"/>
            <a:r>
              <a:rPr kumimoji="1" lang="ru-RU" altLang="ru-RU" sz="2200" b="0" i="0" dirty="0">
                <a:solidFill>
                  <a:prstClr val="black"/>
                </a:solidFill>
                <a:latin typeface="Times New Roman" pitchFamily="18" charset="0"/>
                <a:ea typeface="-윤고딕140"/>
                <a:cs typeface="Times New Roman" pitchFamily="18" charset="0"/>
              </a:rPr>
              <a:t>Рубрики J21-J22 применяются для кодирования включенных в них состояний независимо от возраста.</a:t>
            </a:r>
            <a:endParaRPr kumimoji="1" lang="en-US" altLang="ru-RU" sz="2200" b="0" i="0" dirty="0">
              <a:solidFill>
                <a:prstClr val="black"/>
              </a:solidFill>
              <a:latin typeface="Times New Roman" pitchFamily="18" charset="0"/>
              <a:ea typeface="-윤고딕140"/>
              <a:cs typeface="Times New Roman" pitchFamily="18" charset="0"/>
            </a:endParaRPr>
          </a:p>
          <a:p>
            <a:pPr algn="just"/>
            <a:endParaRPr kumimoji="1" lang="ru-RU" altLang="ru-RU" sz="2200" i="0" dirty="0">
              <a:solidFill>
                <a:prstClr val="black"/>
              </a:solidFill>
              <a:latin typeface="Times New Roman" pitchFamily="18" charset="0"/>
              <a:ea typeface="-윤고딕140"/>
              <a:cs typeface="Times New Roman" pitchFamily="18" charset="0"/>
            </a:endParaRPr>
          </a:p>
          <a:p>
            <a:pPr algn="just"/>
            <a:endParaRPr kumimoji="1" lang="ru-RU" altLang="ru-RU" sz="2200" i="0" dirty="0">
              <a:solidFill>
                <a:prstClr val="black"/>
              </a:solidFill>
              <a:latin typeface="Times New Roman" pitchFamily="18" charset="0"/>
              <a:ea typeface="-윤고딕14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8078666"/>
      </p:ext>
    </p:extLst>
  </p:cSld>
  <p:clrMapOvr>
    <a:masterClrMapping/>
  </p:clrMapOvr>
  <p:transition>
    <p:pull dir="u"/>
  </p:transition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3" name="Прямоугольник 2"/>
          <p:cNvSpPr>
            <a:spLocks noChangeArrowheads="1"/>
          </p:cNvSpPr>
          <p:nvPr/>
        </p:nvSpPr>
        <p:spPr bwMode="auto">
          <a:xfrm>
            <a:off x="900113" y="2276475"/>
            <a:ext cx="7343775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 eaLnBrk="0" hangingPunct="0"/>
            <a:r>
              <a:rPr kumimoji="1" lang="ru-RU" altLang="ru-RU" sz="1800" b="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      Повторно возникающие в течение года острые   пневмонии, острая ревматическая лихорадка, острые и повторные инфаркты миокарда, острые нарушения мозгового кровообращения регистрируются как ост- рые (со знаком  +).</a:t>
            </a:r>
          </a:p>
          <a:p>
            <a:pPr algn="just" eaLnBrk="0" hangingPunct="0"/>
            <a:r>
              <a:rPr kumimoji="1" lang="ru-RU" altLang="ru-RU" sz="1800" b="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       По этим строкам графы 4 и 9 таблиц 1000, 2000, 3000 и 4000 равны.</a:t>
            </a:r>
            <a:br>
              <a:rPr kumimoji="1" lang="ru-RU" altLang="ru-RU" sz="1800" b="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</a:br>
            <a:endParaRPr kumimoji="1" lang="ru-RU" altLang="ru-RU" sz="1800" b="0" i="0" smtClean="0">
              <a:solidFill>
                <a:srgbClr val="000000"/>
              </a:solidFill>
              <a:latin typeface="Times New Roman" pitchFamily="18" charset="0"/>
              <a:ea typeface="-윤고딕140" pitchFamily="18" charset="-127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5552009"/>
      </p:ext>
    </p:extLst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Прямоугольник 37"/>
          <p:cNvSpPr>
            <a:spLocks noChangeArrowheads="1"/>
          </p:cNvSpPr>
          <p:nvPr/>
        </p:nvSpPr>
        <p:spPr bwMode="auto">
          <a:xfrm>
            <a:off x="539750" y="549275"/>
            <a:ext cx="835342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latinLnBrk="1" hangingPunct="1"/>
            <a:endParaRPr lang="ru-RU" altLang="ru-RU" sz="240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latinLnBrk="1" hangingPunct="1"/>
            <a:endParaRPr lang="ru-RU" altLang="ru-RU" sz="240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latinLnBrk="1" hangingPunct="1"/>
            <a:endParaRPr lang="ru-RU" altLang="ru-RU" sz="240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431" name="Текст 7"/>
          <p:cNvSpPr>
            <a:spLocks noGrp="1"/>
          </p:cNvSpPr>
          <p:nvPr>
            <p:ph type="body" idx="1"/>
          </p:nvPr>
        </p:nvSpPr>
        <p:spPr bwMode="auto">
          <a:xfrm>
            <a:off x="539750" y="188640"/>
            <a:ext cx="7772400" cy="549275"/>
          </a:xfrm>
          <a:solidFill>
            <a:schemeClr val="bg1"/>
          </a:solidFill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  <a:normAutofit fontScale="40000" lnSpcReduction="20000"/>
          </a:bodyPr>
          <a:lstStyle/>
          <a:p>
            <a:pPr algn="ctr"/>
            <a:endParaRPr lang="ru-RU" altLang="ru-RU" sz="1800" b="1" dirty="0" smtClean="0"/>
          </a:p>
          <a:p>
            <a:pPr algn="ctr"/>
            <a:endParaRPr lang="ru-RU" altLang="ru-RU" sz="1800" b="1" dirty="0"/>
          </a:p>
          <a:p>
            <a:pPr algn="ctr"/>
            <a:endParaRPr lang="ru-RU" altLang="ru-RU" sz="1800" b="1" dirty="0" smtClean="0"/>
          </a:p>
          <a:p>
            <a:pPr algn="ctr"/>
            <a:r>
              <a:rPr lang="ru-RU" altLang="ru-RU" sz="1800" b="1" dirty="0" smtClean="0"/>
              <a:t>В таблицы 1000, 2000, 3000, 4000 добавлена строка</a:t>
            </a:r>
          </a:p>
          <a:p>
            <a:endParaRPr lang="ru-RU" altLang="ru-RU" sz="1400" dirty="0" smtClean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5534170"/>
              </p:ext>
            </p:extLst>
          </p:nvPr>
        </p:nvGraphicFramePr>
        <p:xfrm>
          <a:off x="251519" y="809898"/>
          <a:ext cx="8641655" cy="3123159"/>
        </p:xfrm>
        <a:graphic>
          <a:graphicData uri="http://schemas.openxmlformats.org/drawingml/2006/table">
            <a:tbl>
              <a:tblPr/>
              <a:tblGrid>
                <a:gridCol w="2304442"/>
                <a:gridCol w="659935"/>
                <a:gridCol w="785605"/>
                <a:gridCol w="499931"/>
                <a:gridCol w="642767"/>
                <a:gridCol w="642767"/>
                <a:gridCol w="571349"/>
                <a:gridCol w="499931"/>
                <a:gridCol w="714187"/>
                <a:gridCol w="571349"/>
                <a:gridCol w="749392"/>
              </a:tblGrid>
              <a:tr h="263545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классов и отдельных болезней</a:t>
                      </a:r>
                    </a:p>
                  </a:txBody>
                  <a:tcPr marL="44648" marR="44648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 строк</a:t>
                      </a:r>
                    </a:p>
                  </a:txBody>
                  <a:tcPr marL="44648" marR="44648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Код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 МКБ-10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пересмотра</a:t>
                      </a:r>
                    </a:p>
                  </a:txBody>
                  <a:tcPr marL="44648" marR="44648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6">
                  <a:txBody>
                    <a:bodyPr/>
                    <a:lstStyle/>
                    <a:p>
                      <a:endParaRPr lang="ru-RU"/>
                    </a:p>
                  </a:txBody>
                  <a:tcPr marL="44648" marR="44648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Снято с </a:t>
                      </a:r>
                      <a:r>
                        <a:rPr kumimoji="0" lang="ru-RU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диспан-серного</a:t>
                      </a: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наблю-дения</a:t>
                      </a: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44648" marR="44648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Состоит под </a:t>
                      </a:r>
                      <a:r>
                        <a:rPr kumimoji="0" lang="ru-RU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диспан-серным</a:t>
                      </a: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наблюде-нием</a:t>
                      </a: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на конец отчетного года</a:t>
                      </a:r>
                    </a:p>
                  </a:txBody>
                  <a:tcPr marL="44648" marR="44648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531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L="44648" marR="44648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 них (из гр. 4):</a:t>
                      </a:r>
                    </a:p>
                  </a:txBody>
                  <a:tcPr marL="44648" marR="44648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 заболеваний с впервые в жизни установленным диагнозом (из гр. 9):</a:t>
                      </a:r>
                    </a:p>
                  </a:txBody>
                  <a:tcPr marL="44648" marR="44648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84299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взято под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диспансерное </a:t>
                      </a:r>
                      <a:r>
                        <a:rPr kumimoji="0" lang="ru-RU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наблю</a:t>
                      </a: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дение</a:t>
                      </a: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648" marR="44648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 впервые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жизни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установ</a:t>
                      </a: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ленным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диагно-зом</a:t>
                      </a: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648" marR="4464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взято под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диспансер-ное</a:t>
                      </a: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наблю</a:t>
                      </a: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дение</a:t>
                      </a: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648" marR="44648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выявлено при </a:t>
                      </a:r>
                      <a:r>
                        <a:rPr kumimoji="0" lang="ru-RU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проф-осмотре</a:t>
                      </a: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648" marR="44648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выявлено  при  </a:t>
                      </a:r>
                      <a:r>
                        <a:rPr kumimoji="0" lang="ru-RU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диспан</a:t>
                      </a: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серизации</a:t>
                      </a: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определенных групп взрослого населения</a:t>
                      </a:r>
                    </a:p>
                  </a:txBody>
                  <a:tcPr marL="44648" marR="44648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780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44648" marR="44648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44648" marR="44648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44648" marR="44648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44648" marR="44648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44648" marR="44648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648" marR="4464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 marL="44648" marR="44648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</a:p>
                  </a:txBody>
                  <a:tcPr marL="44648" marR="4464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</a:p>
                  </a:txBody>
                  <a:tcPr marL="44648" marR="44648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</a:p>
                  </a:txBody>
                  <a:tcPr marL="44648" marR="44648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</a:p>
                  </a:txBody>
                  <a:tcPr marL="44648" marR="44648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5681224"/>
              </p:ext>
            </p:extLst>
          </p:nvPr>
        </p:nvGraphicFramePr>
        <p:xfrm>
          <a:off x="179512" y="4005064"/>
          <a:ext cx="8641084" cy="2702866"/>
        </p:xfrm>
        <a:graphic>
          <a:graphicData uri="http://schemas.openxmlformats.org/drawingml/2006/table">
            <a:tbl>
              <a:tblPr/>
              <a:tblGrid>
                <a:gridCol w="2448016"/>
                <a:gridCol w="504844"/>
                <a:gridCol w="790604"/>
                <a:gridCol w="504844"/>
                <a:gridCol w="647724"/>
                <a:gridCol w="647724"/>
                <a:gridCol w="576284"/>
                <a:gridCol w="504844"/>
                <a:gridCol w="719164"/>
                <a:gridCol w="576284"/>
                <a:gridCol w="720752"/>
              </a:tblGrid>
              <a:tr h="207747">
                <a:tc>
                  <a:txBody>
                    <a:bodyPr/>
                    <a:lstStyle>
                      <a:lvl1pPr marL="179388"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5pPr>
                      <a:lvl6pPr marL="25146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6pPr>
                      <a:lvl7pPr marL="29718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7pPr>
                      <a:lvl8pPr marL="34290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8pPr>
                      <a:lvl9pPr marL="38862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9pPr>
                    </a:lstStyle>
                    <a:p>
                      <a:pPr marL="179388" marR="0" lvl="0" indent="0" algn="l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-윤고딕140" pitchFamily="18" charset="-127"/>
                          <a:cs typeface="Times New Roman" panose="02020603050405020304" pitchFamily="18" charset="0"/>
                        </a:rPr>
                        <a:t>сахарный диабет</a:t>
                      </a:r>
                    </a:p>
                  </a:txBody>
                  <a:tcPr marL="44650" marR="446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5pPr>
                      <a:lvl6pPr marL="25146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6pPr>
                      <a:lvl7pPr marL="29718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7pPr>
                      <a:lvl8pPr marL="34290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8pPr>
                      <a:lvl9pPr marL="38862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-윤고딕140" pitchFamily="18" charset="-127"/>
                          <a:cs typeface="Times New Roman" panose="02020603050405020304" pitchFamily="18" charset="0"/>
                        </a:rPr>
                        <a:t>5.2</a:t>
                      </a:r>
                    </a:p>
                  </a:txBody>
                  <a:tcPr marL="44650" marR="446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5pPr>
                      <a:lvl6pPr marL="25146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6pPr>
                      <a:lvl7pPr marL="29718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7pPr>
                      <a:lvl8pPr marL="34290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8pPr>
                      <a:lvl9pPr marL="38862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-윤고딕140" pitchFamily="18" charset="-127"/>
                          <a:cs typeface="Times New Roman" panose="02020603050405020304" pitchFamily="18" charset="0"/>
                        </a:rPr>
                        <a:t>Е10-Е14</a:t>
                      </a:r>
                    </a:p>
                  </a:txBody>
                  <a:tcPr marL="44650" marR="446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5pPr>
                      <a:lvl6pPr marL="25146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6pPr>
                      <a:lvl7pPr marL="29718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7pPr>
                      <a:lvl8pPr marL="34290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8pPr>
                      <a:lvl9pPr marL="38862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-윤고딕140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44650" marR="446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5pPr>
                      <a:lvl6pPr marL="25146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6pPr>
                      <a:lvl7pPr marL="29718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7pPr>
                      <a:lvl8pPr marL="34290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8pPr>
                      <a:lvl9pPr marL="38862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-윤고딕140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44650" marR="446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5pPr>
                      <a:lvl6pPr marL="25146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6pPr>
                      <a:lvl7pPr marL="29718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7pPr>
                      <a:lvl8pPr marL="34290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8pPr>
                      <a:lvl9pPr marL="38862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-윤고딕140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44650" marR="4465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5pPr>
                      <a:lvl6pPr marL="25146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6pPr>
                      <a:lvl7pPr marL="29718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7pPr>
                      <a:lvl8pPr marL="34290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8pPr>
                      <a:lvl9pPr marL="38862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-윤고딕140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44650" marR="446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5pPr>
                      <a:lvl6pPr marL="25146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6pPr>
                      <a:lvl7pPr marL="29718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7pPr>
                      <a:lvl8pPr marL="34290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8pPr>
                      <a:lvl9pPr marL="38862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-윤고딕140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44650" marR="4465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5pPr>
                      <a:lvl6pPr marL="25146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6pPr>
                      <a:lvl7pPr marL="29718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7pPr>
                      <a:lvl8pPr marL="34290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8pPr>
                      <a:lvl9pPr marL="38862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-윤고딕140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44650" marR="446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5pPr>
                      <a:lvl6pPr marL="25146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6pPr>
                      <a:lvl7pPr marL="29718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7pPr>
                      <a:lvl8pPr marL="34290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8pPr>
                      <a:lvl9pPr marL="38862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-윤고딕140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44650" marR="446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5pPr>
                      <a:lvl6pPr marL="25146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6pPr>
                      <a:lvl7pPr marL="29718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7pPr>
                      <a:lvl8pPr marL="34290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8pPr>
                      <a:lvl9pPr marL="38862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-윤고딕140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44650" marR="446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748751">
                <a:tc>
                  <a:txBody>
                    <a:bodyPr/>
                    <a:lstStyle>
                      <a:lvl1pPr marL="179388"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5pPr>
                      <a:lvl6pPr marL="25146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6pPr>
                      <a:lvl7pPr marL="29718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7pPr>
                      <a:lvl8pPr marL="34290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8pPr>
                      <a:lvl9pPr marL="38862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9pPr>
                    </a:lstStyle>
                    <a:p>
                      <a:pPr marL="179388" marR="0" lvl="0" indent="0" algn="l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-윤고딕140" pitchFamily="18" charset="-127"/>
                          <a:cs typeface="Times New Roman" panose="02020603050405020304" pitchFamily="18" charset="0"/>
                        </a:rPr>
                        <a:t>    из него: </a:t>
                      </a:r>
                    </a:p>
                    <a:p>
                      <a:pPr marL="179388" marR="0" lvl="0" indent="0" algn="l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-윤고딕140" pitchFamily="18" charset="-127"/>
                          <a:cs typeface="Times New Roman" panose="02020603050405020304" pitchFamily="18" charset="0"/>
                        </a:rPr>
                        <a:t>    с поражением глаз</a:t>
                      </a:r>
                    </a:p>
                  </a:txBody>
                  <a:tcPr marL="44650" marR="446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5pPr>
                      <a:lvl6pPr marL="25146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6pPr>
                      <a:lvl7pPr marL="29718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7pPr>
                      <a:lvl8pPr marL="34290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8pPr>
                      <a:lvl9pPr marL="38862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-윤고딕140" pitchFamily="18" charset="-127"/>
                          <a:cs typeface="Times New Roman" panose="02020603050405020304" pitchFamily="18" charset="0"/>
                        </a:rPr>
                        <a:t>5.2.1</a:t>
                      </a:r>
                    </a:p>
                  </a:txBody>
                  <a:tcPr marL="44650" marR="446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5pPr>
                      <a:lvl6pPr marL="25146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6pPr>
                      <a:lvl7pPr marL="29718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7pPr>
                      <a:lvl8pPr marL="34290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8pPr>
                      <a:lvl9pPr marL="38862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-윤고딕140" pitchFamily="18" charset="-127"/>
                          <a:cs typeface="Times New Roman" panose="02020603050405020304" pitchFamily="18" charset="0"/>
                        </a:rPr>
                        <a:t>Е10.3, Е11.3,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-윤고딕140" pitchFamily="18" charset="-127"/>
                          <a:cs typeface="Times New Roman" panose="02020603050405020304" pitchFamily="18" charset="0"/>
                        </a:rPr>
                        <a:t>Е12.3, Е13.3,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-윤고딕140" pitchFamily="18" charset="-127"/>
                          <a:cs typeface="Times New Roman" panose="02020603050405020304" pitchFamily="18" charset="0"/>
                        </a:rPr>
                        <a:t>Е14.3</a:t>
                      </a:r>
                    </a:p>
                  </a:txBody>
                  <a:tcPr marL="44650" marR="446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5pPr>
                      <a:lvl6pPr marL="25146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6pPr>
                      <a:lvl7pPr marL="29718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7pPr>
                      <a:lvl8pPr marL="34290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8pPr>
                      <a:lvl9pPr marL="38862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-윤고딕140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44650" marR="446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5pPr>
                      <a:lvl6pPr marL="25146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6pPr>
                      <a:lvl7pPr marL="29718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7pPr>
                      <a:lvl8pPr marL="34290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8pPr>
                      <a:lvl9pPr marL="38862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-윤고딕140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44650" marR="446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5pPr>
                      <a:lvl6pPr marL="25146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6pPr>
                      <a:lvl7pPr marL="29718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7pPr>
                      <a:lvl8pPr marL="34290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8pPr>
                      <a:lvl9pPr marL="38862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-윤고딕140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44650" marR="4465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5pPr>
                      <a:lvl6pPr marL="25146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6pPr>
                      <a:lvl7pPr marL="29718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7pPr>
                      <a:lvl8pPr marL="34290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8pPr>
                      <a:lvl9pPr marL="38862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-윤고딕140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44650" marR="446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5pPr>
                      <a:lvl6pPr marL="25146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6pPr>
                      <a:lvl7pPr marL="29718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7pPr>
                      <a:lvl8pPr marL="34290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8pPr>
                      <a:lvl9pPr marL="38862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-윤고딕140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44650" marR="4465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5pPr>
                      <a:lvl6pPr marL="25146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6pPr>
                      <a:lvl7pPr marL="29718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7pPr>
                      <a:lvl8pPr marL="34290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8pPr>
                      <a:lvl9pPr marL="38862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-윤고딕140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44650" marR="446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5pPr>
                      <a:lvl6pPr marL="25146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6pPr>
                      <a:lvl7pPr marL="29718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7pPr>
                      <a:lvl8pPr marL="34290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8pPr>
                      <a:lvl9pPr marL="38862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-윤고딕140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44650" marR="446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5pPr>
                      <a:lvl6pPr marL="25146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6pPr>
                      <a:lvl7pPr marL="29718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7pPr>
                      <a:lvl8pPr marL="34290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8pPr>
                      <a:lvl9pPr marL="38862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-윤고딕140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44650" marR="446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748751">
                <a:tc>
                  <a:txBody>
                    <a:bodyPr/>
                    <a:lstStyle>
                      <a:lvl1pPr marL="179388"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5pPr>
                      <a:lvl6pPr marL="25146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6pPr>
                      <a:lvl7pPr marL="29718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7pPr>
                      <a:lvl8pPr marL="34290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8pPr>
                      <a:lvl9pPr marL="38862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9pPr>
                    </a:lstStyle>
                    <a:p>
                      <a:pPr marL="179388" marR="0" lvl="0" indent="0" algn="l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-윤고딕140" pitchFamily="18" charset="-127"/>
                          <a:cs typeface="Times New Roman" panose="02020603050405020304" pitchFamily="18" charset="0"/>
                        </a:rPr>
                        <a:t>   с поражением почек</a:t>
                      </a:r>
                    </a:p>
                  </a:txBody>
                  <a:tcPr marL="44650" marR="446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C9CDF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5pPr>
                      <a:lvl6pPr marL="25146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6pPr>
                      <a:lvl7pPr marL="29718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7pPr>
                      <a:lvl8pPr marL="34290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8pPr>
                      <a:lvl9pPr marL="38862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-윤고딕140" pitchFamily="18" charset="-127"/>
                          <a:cs typeface="Times New Roman" panose="02020603050405020304" pitchFamily="18" charset="0"/>
                        </a:rPr>
                        <a:t>5.2.2</a:t>
                      </a:r>
                    </a:p>
                  </a:txBody>
                  <a:tcPr marL="44650" marR="446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C9CDF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5pPr>
                      <a:lvl6pPr marL="25146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6pPr>
                      <a:lvl7pPr marL="29718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7pPr>
                      <a:lvl8pPr marL="34290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8pPr>
                      <a:lvl9pPr marL="38862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-윤고딕140" pitchFamily="18" charset="-127"/>
                          <a:cs typeface="Times New Roman" panose="02020603050405020304" pitchFamily="18" charset="0"/>
                        </a:rPr>
                        <a:t>Е10.2, Е11.2,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-윤고딕140" pitchFamily="18" charset="-127"/>
                          <a:cs typeface="Times New Roman" panose="02020603050405020304" pitchFamily="18" charset="0"/>
                        </a:rPr>
                        <a:t>Е12.2, Е13.2,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-윤고딕140" pitchFamily="18" charset="-127"/>
                          <a:cs typeface="Times New Roman" panose="02020603050405020304" pitchFamily="18" charset="0"/>
                        </a:rPr>
                        <a:t>Е14.2</a:t>
                      </a:r>
                    </a:p>
                  </a:txBody>
                  <a:tcPr marL="44650" marR="446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C9CDF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5pPr>
                      <a:lvl6pPr marL="25146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6pPr>
                      <a:lvl7pPr marL="29718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7pPr>
                      <a:lvl8pPr marL="34290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8pPr>
                      <a:lvl9pPr marL="38862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-윤고딕140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44650" marR="446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5pPr>
                      <a:lvl6pPr marL="25146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6pPr>
                      <a:lvl7pPr marL="29718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7pPr>
                      <a:lvl8pPr marL="34290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8pPr>
                      <a:lvl9pPr marL="38862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-윤고딕140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44650" marR="446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5pPr>
                      <a:lvl6pPr marL="25146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6pPr>
                      <a:lvl7pPr marL="29718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7pPr>
                      <a:lvl8pPr marL="34290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8pPr>
                      <a:lvl9pPr marL="38862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-윤고딕140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44650" marR="4465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5pPr>
                      <a:lvl6pPr marL="25146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6pPr>
                      <a:lvl7pPr marL="29718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7pPr>
                      <a:lvl8pPr marL="34290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8pPr>
                      <a:lvl9pPr marL="38862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-윤고딕140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44650" marR="446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5pPr>
                      <a:lvl6pPr marL="25146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6pPr>
                      <a:lvl7pPr marL="29718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7pPr>
                      <a:lvl8pPr marL="34290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8pPr>
                      <a:lvl9pPr marL="38862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-윤고딕140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44650" marR="4465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5pPr>
                      <a:lvl6pPr marL="25146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6pPr>
                      <a:lvl7pPr marL="29718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7pPr>
                      <a:lvl8pPr marL="34290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8pPr>
                      <a:lvl9pPr marL="38862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-윤고딕140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44650" marR="446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5pPr>
                      <a:lvl6pPr marL="25146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6pPr>
                      <a:lvl7pPr marL="29718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7pPr>
                      <a:lvl8pPr marL="34290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8pPr>
                      <a:lvl9pPr marL="38862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-윤고딕140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44650" marR="446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5pPr>
                      <a:lvl6pPr marL="25146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6pPr>
                      <a:lvl7pPr marL="29718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7pPr>
                      <a:lvl8pPr marL="34290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8pPr>
                      <a:lvl9pPr marL="38862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-윤고딕140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44650" marR="446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99891"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5pPr>
                      <a:lvl6pPr marL="25146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6pPr>
                      <a:lvl7pPr marL="29718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7pPr>
                      <a:lvl8pPr marL="34290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8pPr>
                      <a:lvl9pPr marL="38862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-윤고딕140" pitchFamily="18" charset="-127"/>
                          <a:cs typeface="Times New Roman" panose="02020603050405020304" pitchFamily="18" charset="0"/>
                        </a:rPr>
                        <a:t>         из него (из стр. 5.2):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-윤고딕140" pitchFamily="18" charset="-127"/>
                          <a:cs typeface="Times New Roman" panose="02020603050405020304" pitchFamily="18" charset="0"/>
                        </a:rPr>
                        <a:t>  сахарный диабет </a:t>
                      </a:r>
                      <a:r>
                        <a:rPr kumimoji="0" lang="en-US" alt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-윤고딕140" pitchFamily="18" charset="-127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kumimoji="0" lang="ru-RU" alt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-윤고딕140" pitchFamily="18" charset="-127"/>
                          <a:cs typeface="Times New Roman" panose="02020603050405020304" pitchFamily="18" charset="0"/>
                        </a:rPr>
                        <a:t> типа</a:t>
                      </a:r>
                    </a:p>
                  </a:txBody>
                  <a:tcPr marL="44650" marR="446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5pPr>
                      <a:lvl6pPr marL="25146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6pPr>
                      <a:lvl7pPr marL="29718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7pPr>
                      <a:lvl8pPr marL="34290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8pPr>
                      <a:lvl9pPr marL="38862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-윤고딕140" pitchFamily="18" charset="-127"/>
                          <a:cs typeface="Times New Roman" panose="02020603050405020304" pitchFamily="18" charset="0"/>
                        </a:rPr>
                        <a:t>5.2.3</a:t>
                      </a:r>
                    </a:p>
                  </a:txBody>
                  <a:tcPr marL="44650" marR="446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C9CDF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5pPr>
                      <a:lvl6pPr marL="25146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6pPr>
                      <a:lvl7pPr marL="29718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7pPr>
                      <a:lvl8pPr marL="34290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8pPr>
                      <a:lvl9pPr marL="38862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-윤고딕140" pitchFamily="18" charset="-127"/>
                          <a:cs typeface="Times New Roman" panose="02020603050405020304" pitchFamily="18" charset="0"/>
                        </a:rPr>
                        <a:t>Е10</a:t>
                      </a:r>
                    </a:p>
                  </a:txBody>
                  <a:tcPr marL="44650" marR="446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5pPr>
                      <a:lvl6pPr marL="25146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6pPr>
                      <a:lvl7pPr marL="29718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7pPr>
                      <a:lvl8pPr marL="34290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8pPr>
                      <a:lvl9pPr marL="38862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-윤고딕140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44650" marR="446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5pPr>
                      <a:lvl6pPr marL="25146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6pPr>
                      <a:lvl7pPr marL="29718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7pPr>
                      <a:lvl8pPr marL="34290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8pPr>
                      <a:lvl9pPr marL="38862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-윤고딕140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44650" marR="446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5pPr>
                      <a:lvl6pPr marL="25146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6pPr>
                      <a:lvl7pPr marL="29718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7pPr>
                      <a:lvl8pPr marL="34290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8pPr>
                      <a:lvl9pPr marL="38862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-윤고딕140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44650" marR="4465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5pPr>
                      <a:lvl6pPr marL="25146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6pPr>
                      <a:lvl7pPr marL="29718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7pPr>
                      <a:lvl8pPr marL="34290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8pPr>
                      <a:lvl9pPr marL="38862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-윤고딕140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44650" marR="446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5pPr>
                      <a:lvl6pPr marL="25146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6pPr>
                      <a:lvl7pPr marL="29718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7pPr>
                      <a:lvl8pPr marL="34290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8pPr>
                      <a:lvl9pPr marL="38862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-윤고딕140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44650" marR="4465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5pPr>
                      <a:lvl6pPr marL="25146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6pPr>
                      <a:lvl7pPr marL="29718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7pPr>
                      <a:lvl8pPr marL="34290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8pPr>
                      <a:lvl9pPr marL="38862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-윤고딕140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44650" marR="446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5pPr>
                      <a:lvl6pPr marL="25146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6pPr>
                      <a:lvl7pPr marL="29718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7pPr>
                      <a:lvl8pPr marL="34290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8pPr>
                      <a:lvl9pPr marL="38862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-윤고딕140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44650" marR="446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5pPr>
                      <a:lvl6pPr marL="25146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6pPr>
                      <a:lvl7pPr marL="29718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7pPr>
                      <a:lvl8pPr marL="34290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8pPr>
                      <a:lvl9pPr marL="38862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-윤고딕140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44650" marR="446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48863">
                <a:tc>
                  <a:txBody>
                    <a:bodyPr/>
                    <a:lstStyle>
                      <a:lvl1pPr marL="266700"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5pPr>
                      <a:lvl6pPr marL="25146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6pPr>
                      <a:lvl7pPr marL="29718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7pPr>
                      <a:lvl8pPr marL="34290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8pPr>
                      <a:lvl9pPr marL="38862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9pPr>
                    </a:lstStyle>
                    <a:p>
                      <a:pPr marL="266700" marR="0" lvl="0" indent="0" algn="l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-윤고딕140" pitchFamily="18" charset="-127"/>
                          <a:cs typeface="Times New Roman" panose="02020603050405020304" pitchFamily="18" charset="0"/>
                        </a:rPr>
                        <a:t>  сахарный диабет </a:t>
                      </a:r>
                      <a:r>
                        <a:rPr kumimoji="0" lang="en-US" alt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-윤고딕140" pitchFamily="18" charset="-127"/>
                          <a:cs typeface="Times New Roman" panose="02020603050405020304" pitchFamily="18" charset="0"/>
                        </a:rPr>
                        <a:t>II</a:t>
                      </a:r>
                      <a:r>
                        <a:rPr kumimoji="0" lang="ru-RU" alt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-윤고딕140" pitchFamily="18" charset="-127"/>
                          <a:cs typeface="Times New Roman" panose="02020603050405020304" pitchFamily="18" charset="0"/>
                        </a:rPr>
                        <a:t> типа    </a:t>
                      </a:r>
                    </a:p>
                  </a:txBody>
                  <a:tcPr marL="44650" marR="446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5pPr>
                      <a:lvl6pPr marL="25146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6pPr>
                      <a:lvl7pPr marL="29718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7pPr>
                      <a:lvl8pPr marL="34290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8pPr>
                      <a:lvl9pPr marL="38862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-윤고딕140" pitchFamily="18" charset="-127"/>
                          <a:cs typeface="Times New Roman" panose="02020603050405020304" pitchFamily="18" charset="0"/>
                        </a:rPr>
                        <a:t>5.2.4</a:t>
                      </a:r>
                    </a:p>
                  </a:txBody>
                  <a:tcPr marL="44650" marR="446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C9CDF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5pPr>
                      <a:lvl6pPr marL="25146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6pPr>
                      <a:lvl7pPr marL="29718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7pPr>
                      <a:lvl8pPr marL="34290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8pPr>
                      <a:lvl9pPr marL="38862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-윤고딕140" pitchFamily="18" charset="-127"/>
                          <a:cs typeface="Times New Roman" panose="02020603050405020304" pitchFamily="18" charset="0"/>
                        </a:rPr>
                        <a:t>Е11</a:t>
                      </a:r>
                    </a:p>
                  </a:txBody>
                  <a:tcPr marL="44650" marR="446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5pPr>
                      <a:lvl6pPr marL="25146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6pPr>
                      <a:lvl7pPr marL="29718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7pPr>
                      <a:lvl8pPr marL="34290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8pPr>
                      <a:lvl9pPr marL="38862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-윤고딕140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44650" marR="446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5pPr>
                      <a:lvl6pPr marL="25146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6pPr>
                      <a:lvl7pPr marL="29718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7pPr>
                      <a:lvl8pPr marL="34290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8pPr>
                      <a:lvl9pPr marL="38862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-윤고딕140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44650" marR="446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5pPr>
                      <a:lvl6pPr marL="25146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6pPr>
                      <a:lvl7pPr marL="29718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7pPr>
                      <a:lvl8pPr marL="34290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8pPr>
                      <a:lvl9pPr marL="38862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-윤고딕140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44650" marR="4465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5pPr>
                      <a:lvl6pPr marL="25146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6pPr>
                      <a:lvl7pPr marL="29718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7pPr>
                      <a:lvl8pPr marL="34290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8pPr>
                      <a:lvl9pPr marL="38862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-윤고딕140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44650" marR="446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5pPr>
                      <a:lvl6pPr marL="25146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6pPr>
                      <a:lvl7pPr marL="29718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7pPr>
                      <a:lvl8pPr marL="34290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8pPr>
                      <a:lvl9pPr marL="38862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-윤고딕140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44650" marR="4465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5pPr>
                      <a:lvl6pPr marL="25146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6pPr>
                      <a:lvl7pPr marL="29718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7pPr>
                      <a:lvl8pPr marL="34290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8pPr>
                      <a:lvl9pPr marL="38862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-윤고딕140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44650" marR="446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5pPr>
                      <a:lvl6pPr marL="25146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6pPr>
                      <a:lvl7pPr marL="29718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7pPr>
                      <a:lvl8pPr marL="34290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8pPr>
                      <a:lvl9pPr marL="38862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-윤고딕140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44650" marR="446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5pPr>
                      <a:lvl6pPr marL="25146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6pPr>
                      <a:lvl7pPr marL="29718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7pPr>
                      <a:lvl8pPr marL="34290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8pPr>
                      <a:lvl9pPr marL="38862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-윤고딕140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44650" marR="446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48863">
                <a:tc>
                  <a:txBody>
                    <a:bodyPr/>
                    <a:lstStyle>
                      <a:lvl1pPr marL="176213"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5pPr>
                      <a:lvl6pPr marL="25146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6pPr>
                      <a:lvl7pPr marL="29718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7pPr>
                      <a:lvl8pPr marL="34290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8pPr>
                      <a:lvl9pPr marL="38862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9pPr>
                    </a:lstStyle>
                    <a:p>
                      <a:pPr marL="176213" marR="0" lvl="0" indent="0" algn="l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-윤고딕140" pitchFamily="18" charset="-127"/>
                          <a:cs typeface="Times New Roman" panose="02020603050405020304" pitchFamily="18" charset="0"/>
                        </a:rPr>
                        <a:t>гиперфункция гипофиза</a:t>
                      </a:r>
                    </a:p>
                  </a:txBody>
                  <a:tcPr marL="44650" marR="446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5pPr>
                      <a:lvl6pPr marL="25146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6pPr>
                      <a:lvl7pPr marL="29718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7pPr>
                      <a:lvl8pPr marL="34290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8pPr>
                      <a:lvl9pPr marL="38862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-윤고딕140" pitchFamily="18" charset="-127"/>
                          <a:cs typeface="Times New Roman" panose="02020603050405020304" pitchFamily="18" charset="0"/>
                        </a:rPr>
                        <a:t>5.3</a:t>
                      </a:r>
                    </a:p>
                  </a:txBody>
                  <a:tcPr marL="44650" marR="446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5pPr>
                      <a:lvl6pPr marL="25146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6pPr>
                      <a:lvl7pPr marL="29718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7pPr>
                      <a:lvl8pPr marL="34290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8pPr>
                      <a:lvl9pPr marL="38862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-윤고딕140" pitchFamily="18" charset="-127"/>
                          <a:cs typeface="Times New Roman" panose="02020603050405020304" pitchFamily="18" charset="0"/>
                        </a:rPr>
                        <a:t>Е22</a:t>
                      </a:r>
                    </a:p>
                  </a:txBody>
                  <a:tcPr marL="44650" marR="446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5pPr>
                      <a:lvl6pPr marL="25146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6pPr>
                      <a:lvl7pPr marL="29718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7pPr>
                      <a:lvl8pPr marL="34290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8pPr>
                      <a:lvl9pPr marL="38862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-윤고딕140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44650" marR="446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5pPr>
                      <a:lvl6pPr marL="25146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6pPr>
                      <a:lvl7pPr marL="29718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7pPr>
                      <a:lvl8pPr marL="34290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8pPr>
                      <a:lvl9pPr marL="38862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-윤고딕140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44650" marR="446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5pPr>
                      <a:lvl6pPr marL="25146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6pPr>
                      <a:lvl7pPr marL="29718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7pPr>
                      <a:lvl8pPr marL="34290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8pPr>
                      <a:lvl9pPr marL="38862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-윤고딕140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44650" marR="4465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5pPr>
                      <a:lvl6pPr marL="25146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6pPr>
                      <a:lvl7pPr marL="29718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7pPr>
                      <a:lvl8pPr marL="34290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8pPr>
                      <a:lvl9pPr marL="38862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-윤고딕140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44650" marR="446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5pPr>
                      <a:lvl6pPr marL="25146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6pPr>
                      <a:lvl7pPr marL="29718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7pPr>
                      <a:lvl8pPr marL="34290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8pPr>
                      <a:lvl9pPr marL="38862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-윤고딕140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44650" marR="4465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5pPr>
                      <a:lvl6pPr marL="25146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6pPr>
                      <a:lvl7pPr marL="29718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7pPr>
                      <a:lvl8pPr marL="34290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8pPr>
                      <a:lvl9pPr marL="38862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-윤고딕140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44650" marR="446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5pPr>
                      <a:lvl6pPr marL="25146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6pPr>
                      <a:lvl7pPr marL="29718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7pPr>
                      <a:lvl8pPr marL="34290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8pPr>
                      <a:lvl9pPr marL="38862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-윤고딕140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44650" marR="446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5pPr>
                      <a:lvl6pPr marL="25146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6pPr>
                      <a:lvl7pPr marL="29718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7pPr>
                      <a:lvl8pPr marL="34290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8pPr>
                      <a:lvl9pPr marL="3886200" indent="-228600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-윤고딕140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44650" marR="446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1607121"/>
      </p:ext>
    </p:extLst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3"/>
          <p:cNvSpPr txBox="1">
            <a:spLocks noChangeArrowheads="1"/>
          </p:cNvSpPr>
          <p:nvPr/>
        </p:nvSpPr>
        <p:spPr bwMode="auto">
          <a:xfrm>
            <a:off x="179388" y="115888"/>
            <a:ext cx="8964612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spcBef>
                <a:spcPct val="20000"/>
              </a:spcBef>
              <a:buClr>
                <a:srgbClr val="DEDEDE"/>
              </a:buClr>
              <a:buSzPct val="75000"/>
            </a:pPr>
            <a:endParaRPr lang="ru-RU" sz="2400" i="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ct val="20000"/>
              </a:spcBef>
              <a:buClr>
                <a:srgbClr val="DEDEDE"/>
              </a:buClr>
              <a:buSzPct val="75000"/>
            </a:pPr>
            <a:endParaRPr lang="ru-RU" sz="2400" i="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ct val="20000"/>
              </a:spcBef>
              <a:buClr>
                <a:srgbClr val="DEDEDE"/>
              </a:buClr>
              <a:buSzPct val="75000"/>
            </a:pPr>
            <a:r>
              <a:rPr lang="ru-RU" sz="2400" b="0" i="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Стр.11.3 пациенты с острыми пневмониями наблюдаются в течение 6 месяцев, а затем снимаются с диспансерного учета (графа 15 – заболевшие во втором полугодии);</a:t>
            </a:r>
          </a:p>
          <a:p>
            <a:pPr algn="just">
              <a:spcBef>
                <a:spcPct val="20000"/>
              </a:spcBef>
              <a:buClr>
                <a:srgbClr val="DEDEDE"/>
              </a:buClr>
              <a:buSzPct val="75000"/>
            </a:pPr>
            <a:r>
              <a:rPr lang="ru-RU" sz="2400" b="0" i="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Стр.10.4.2 пациенты с острыми, повторными инфарктами миокарда и острыми нарушениями мозгового кровообращения наблюдаются в течение 28-30 дней, а затем снимаются с диспансерного учета (графа 15 – заболевшие в декабре месяце);</a:t>
            </a:r>
          </a:p>
          <a:p>
            <a:pPr algn="just">
              <a:spcBef>
                <a:spcPct val="20000"/>
              </a:spcBef>
              <a:buClr>
                <a:srgbClr val="DEDEDE"/>
              </a:buClr>
              <a:buSzPct val="75000"/>
            </a:pPr>
            <a:r>
              <a:rPr lang="ru-RU" sz="2400" b="0" i="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Стр.10.1 пациенты с острой ревматической лихорадкой наблюдаются в течение 3-х месяцев, а затем снимаются с диспансерного учета (графа 15 – заболевшие в четвертом квартале)</a:t>
            </a:r>
          </a:p>
          <a:p>
            <a:pPr algn="just">
              <a:spcBef>
                <a:spcPct val="20000"/>
              </a:spcBef>
              <a:buClr>
                <a:srgbClr val="DEDEDE"/>
              </a:buClr>
              <a:buSzPct val="75000"/>
            </a:pPr>
            <a:endParaRPr lang="ru-RU" sz="2400" b="0" i="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5496435"/>
      </p:ext>
    </p:extLst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9" name="Прямоугольник 2"/>
          <p:cNvSpPr>
            <a:spLocks noChangeArrowheads="1"/>
          </p:cNvSpPr>
          <p:nvPr/>
        </p:nvSpPr>
        <p:spPr bwMode="auto">
          <a:xfrm>
            <a:off x="755650" y="1989138"/>
            <a:ext cx="7777163" cy="2862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/>
            <a:r>
              <a:rPr kumimoji="1" lang="ru-RU" altLang="ru-RU" sz="1800" b="0" i="0" dirty="0" smtClean="0">
                <a:solidFill>
                  <a:srgbClr val="0000CC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          У детей до 1 года жизни хронических заболеваний быть не должно. </a:t>
            </a:r>
          </a:p>
          <a:p>
            <a:pPr algn="just"/>
            <a:r>
              <a:rPr kumimoji="1" lang="ru-RU" altLang="ru-RU" sz="1800" b="0" i="0" dirty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Астматический статус – J46.0 – J 46.9</a:t>
            </a:r>
          </a:p>
          <a:p>
            <a:pPr algn="just"/>
            <a:r>
              <a:rPr kumimoji="1" lang="ru-RU" altLang="ru-RU" sz="1800" b="0" i="0" dirty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ОРВИ (ОРЗ) – J06.9 </a:t>
            </a:r>
          </a:p>
          <a:p>
            <a:pPr algn="just"/>
            <a:endParaRPr kumimoji="1" lang="ru-RU" altLang="ru-RU" sz="1800" b="0" i="0" dirty="0" smtClean="0">
              <a:solidFill>
                <a:srgbClr val="000000"/>
              </a:solidFill>
              <a:latin typeface="Times New Roman" pitchFamily="18" charset="0"/>
              <a:ea typeface="-윤고딕140" pitchFamily="18" charset="-127"/>
              <a:cs typeface="Times New Roman" pitchFamily="18" charset="0"/>
            </a:endParaRPr>
          </a:p>
          <a:p>
            <a:pPr algn="just"/>
            <a:r>
              <a:rPr kumimoji="1" lang="ru-RU" altLang="ru-RU" sz="1800" b="0" i="0" dirty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          Часто болеющие дети шифруются кодами соответствующих заболеваний (пневмония, ОРВИ, острый бронхиты и т.д.)</a:t>
            </a:r>
          </a:p>
          <a:p>
            <a:pPr algn="just"/>
            <a:endParaRPr kumimoji="1" lang="ru-RU" altLang="ru-RU" sz="1800" b="0" i="0" dirty="0" smtClean="0">
              <a:solidFill>
                <a:srgbClr val="DAFBFE"/>
              </a:solidFill>
              <a:latin typeface="Times New Roman" pitchFamily="18" charset="0"/>
              <a:ea typeface="-윤고딕140" pitchFamily="18" charset="-127"/>
              <a:cs typeface="Times New Roman" pitchFamily="18" charset="0"/>
            </a:endParaRPr>
          </a:p>
          <a:p>
            <a:pPr algn="just"/>
            <a:r>
              <a:rPr kumimoji="1" lang="ru-RU" altLang="ru-RU" sz="1800" b="0" i="0" dirty="0" smtClean="0">
                <a:solidFill>
                  <a:srgbClr val="0000CC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           Пневмония - графа 4 = графе 9, графа 8 = графе 10</a:t>
            </a:r>
            <a:r>
              <a:rPr kumimoji="1" lang="ru-RU" altLang="ru-RU" sz="1800" b="0" i="0" dirty="0" smtClean="0">
                <a:solidFill>
                  <a:srgbClr val="DAFBFE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. </a:t>
            </a:r>
          </a:p>
          <a:p>
            <a:pPr algn="just"/>
            <a:r>
              <a:rPr kumimoji="1" lang="ru-RU" altLang="ru-RU" sz="1800" b="0" i="0" dirty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           Разница между выявлено и взято на Д-учет может быть за счет умерших, выбывших. </a:t>
            </a:r>
          </a:p>
        </p:txBody>
      </p:sp>
    </p:spTree>
    <p:extLst>
      <p:ext uri="{BB962C8B-B14F-4D97-AF65-F5344CB8AC3E}">
        <p14:creationId xmlns:p14="http://schemas.microsoft.com/office/powerpoint/2010/main" val="2585602641"/>
      </p:ext>
    </p:extLst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7" name="Прямоугольник 1"/>
          <p:cNvSpPr>
            <a:spLocks noChangeArrowheads="1"/>
          </p:cNvSpPr>
          <p:nvPr/>
        </p:nvSpPr>
        <p:spPr bwMode="auto">
          <a:xfrm>
            <a:off x="1692275" y="1125538"/>
            <a:ext cx="6192838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/>
            <a:endParaRPr kumimoji="1" lang="ru-RU" altLang="ru-RU" sz="1800" i="0" dirty="0" smtClean="0">
              <a:solidFill>
                <a:srgbClr val="000000"/>
              </a:solidFill>
              <a:latin typeface="Times New Roman" pitchFamily="18" charset="0"/>
              <a:ea typeface="-윤고딕140" pitchFamily="18" charset="-127"/>
              <a:cs typeface="Times New Roman" pitchFamily="18" charset="0"/>
            </a:endParaRPr>
          </a:p>
          <a:p>
            <a:pPr algn="ctr" eaLnBrk="0" hangingPunct="0"/>
            <a:endParaRPr kumimoji="1" lang="ru-RU" altLang="ru-RU" sz="1800" i="0" dirty="0" smtClean="0">
              <a:solidFill>
                <a:srgbClr val="000000"/>
              </a:solidFill>
              <a:latin typeface="Times New Roman" pitchFamily="18" charset="0"/>
              <a:ea typeface="-윤고딕140" pitchFamily="18" charset="-127"/>
              <a:cs typeface="Times New Roman" pitchFamily="18" charset="0"/>
            </a:endParaRPr>
          </a:p>
          <a:p>
            <a:pPr algn="ctr" eaLnBrk="0" hangingPunct="0"/>
            <a:r>
              <a:rPr kumimoji="1" lang="ru-RU" altLang="ru-RU" sz="1800" i="0" dirty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Класс 11. Болезни органов пищеварения. </a:t>
            </a:r>
            <a:r>
              <a:rPr kumimoji="1" lang="en-US" altLang="ru-RU" sz="1800" i="0" dirty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K00-K93</a:t>
            </a:r>
            <a:r>
              <a:rPr kumimoji="1" lang="ru-RU" altLang="ru-RU" sz="1800" i="0" dirty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/>
            </a:r>
            <a:br>
              <a:rPr kumimoji="1" lang="ru-RU" altLang="ru-RU" sz="1800" i="0" dirty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</a:br>
            <a:endParaRPr kumimoji="1" lang="ru-RU" altLang="ru-RU" sz="1800" i="0" dirty="0" smtClean="0">
              <a:solidFill>
                <a:srgbClr val="DAFBFE"/>
              </a:solidFill>
              <a:ea typeface="-윤고딕140" pitchFamily="18" charset="-127"/>
              <a:cs typeface="+mn-cs"/>
            </a:endParaRPr>
          </a:p>
        </p:txBody>
      </p:sp>
      <p:sp>
        <p:nvSpPr>
          <p:cNvPr id="82948" name="Прямоугольник 2"/>
          <p:cNvSpPr>
            <a:spLocks noChangeArrowheads="1"/>
          </p:cNvSpPr>
          <p:nvPr/>
        </p:nvSpPr>
        <p:spPr bwMode="auto">
          <a:xfrm>
            <a:off x="755650" y="2781300"/>
            <a:ext cx="770413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endParaRPr kumimoji="1" lang="ru-RU" altLang="ru-RU" sz="1800" b="0" i="0" smtClean="0">
              <a:solidFill>
                <a:srgbClr val="000000"/>
              </a:solidFill>
              <a:latin typeface="Times New Roman" pitchFamily="18" charset="0"/>
              <a:ea typeface="-윤고딕140" pitchFamily="18" charset="-127"/>
              <a:cs typeface="Times New Roman" pitchFamily="18" charset="0"/>
            </a:endParaRPr>
          </a:p>
          <a:p>
            <a:pPr algn="ctr"/>
            <a:r>
              <a:rPr kumimoji="1" lang="ru-RU" altLang="ru-RU" sz="1800" b="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Заболевания зубов включают в форму 12 только в том </a:t>
            </a:r>
            <a:endParaRPr kumimoji="1" lang="en-US" altLang="ru-RU" sz="1800" b="0" i="0" smtClean="0">
              <a:solidFill>
                <a:srgbClr val="000000"/>
              </a:solidFill>
              <a:latin typeface="Times New Roman" pitchFamily="18" charset="0"/>
              <a:ea typeface="-윤고딕140" pitchFamily="18" charset="-127"/>
              <a:cs typeface="Times New Roman" pitchFamily="18" charset="0"/>
            </a:endParaRPr>
          </a:p>
          <a:p>
            <a:pPr algn="ctr"/>
            <a:r>
              <a:rPr kumimoji="1" lang="ru-RU" altLang="ru-RU" sz="1800" b="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случае, если больной подлежит диспансерному наблюдению</a:t>
            </a:r>
            <a:r>
              <a:rPr kumimoji="1" lang="ru-RU" altLang="ru-RU" sz="1000" i="0" smtClean="0">
                <a:solidFill>
                  <a:srgbClr val="DAFBFE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. </a:t>
            </a:r>
            <a:endParaRPr kumimoji="1" lang="ru-RU" altLang="ru-RU" sz="1000" i="0" smtClean="0">
              <a:solidFill>
                <a:srgbClr val="DAFBFE"/>
              </a:solidFill>
              <a:ea typeface="-윤고딕140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35361828"/>
      </p:ext>
    </p:extLst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1" name="Прямоугольник 1"/>
          <p:cNvSpPr>
            <a:spLocks noChangeArrowheads="1"/>
          </p:cNvSpPr>
          <p:nvPr/>
        </p:nvSpPr>
        <p:spPr bwMode="auto">
          <a:xfrm>
            <a:off x="611188" y="1268413"/>
            <a:ext cx="7993062" cy="3970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 eaLnBrk="0" hangingPunct="0"/>
            <a:r>
              <a:rPr kumimoji="1" lang="ru-RU" altLang="ru-RU" sz="1800" b="0" i="0" dirty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       В форму 12 включаются заболевания, которые подлежат диспансерному наблюдению множественным прогрессирующим кариесом зубов (4 раза в год]; легкой формой пародонтита (1 раз в 6 </a:t>
            </a:r>
            <a:r>
              <a:rPr kumimoji="1" lang="ru-RU" altLang="ru-RU" sz="1800" b="0" i="0" dirty="0" err="1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мес</a:t>
            </a:r>
            <a:r>
              <a:rPr kumimoji="1" lang="ru-RU" altLang="ru-RU" sz="1800" b="0" i="0" dirty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], тяжелой формой (каждые 3 </a:t>
            </a:r>
            <a:r>
              <a:rPr kumimoji="1" lang="ru-RU" altLang="ru-RU" sz="1800" b="0" i="0" dirty="0" err="1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мес</a:t>
            </a:r>
            <a:r>
              <a:rPr kumimoji="1" lang="ru-RU" altLang="ru-RU" sz="1800" b="0" i="0" dirty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); пародонтозом (1 раз в 6 </a:t>
            </a:r>
            <a:r>
              <a:rPr kumimoji="1" lang="ru-RU" altLang="ru-RU" sz="1800" b="0" i="0" dirty="0" err="1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мес</a:t>
            </a:r>
            <a:r>
              <a:rPr kumimoji="1" lang="ru-RU" altLang="ru-RU" sz="1800" b="0" i="0" dirty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для профилактики осложнений); хроническими гингивитами, стоматитами, </a:t>
            </a:r>
            <a:r>
              <a:rPr kumimoji="1" lang="en-US" altLang="ru-RU" sz="1800" b="0" i="0" dirty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</a:t>
            </a:r>
            <a:r>
              <a:rPr kumimoji="1" lang="ru-RU" altLang="ru-RU" sz="1800" b="0" i="0" dirty="0" err="1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хейлитами</a:t>
            </a:r>
            <a:r>
              <a:rPr kumimoji="1" lang="ru-RU" altLang="ru-RU" sz="1800" b="0" i="0" dirty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, </a:t>
            </a:r>
            <a:r>
              <a:rPr kumimoji="1" lang="ru-RU" altLang="ru-RU" sz="1800" b="0" i="0" dirty="0" err="1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глоссальгией</a:t>
            </a:r>
            <a:r>
              <a:rPr kumimoji="1" lang="ru-RU" altLang="ru-RU" sz="1800" b="0" i="0" dirty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(от 2 до 4 раз в год); </a:t>
            </a:r>
            <a:r>
              <a:rPr kumimoji="1" lang="ru-RU" altLang="ru-RU" sz="1800" b="0" i="0" dirty="0" err="1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одонтогенными</a:t>
            </a:r>
            <a:r>
              <a:rPr kumimoji="1" lang="ru-RU" altLang="ru-RU" sz="1800" b="0" i="0" dirty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невралгиями тройничного и невритами лицевого нервов (от 2 до 4 раз в год); хроническими остеомиелитами костей лица (2 раза в год); хроническим </a:t>
            </a:r>
            <a:r>
              <a:rPr kumimoji="1" lang="ru-RU" altLang="ru-RU" sz="1800" b="0" i="0" dirty="0" err="1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одонтогенным</a:t>
            </a:r>
            <a:r>
              <a:rPr kumimoji="1" lang="ru-RU" altLang="ru-RU" sz="1800" b="0" i="0" dirty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воспалением верхнечелюстной пазухи (2 раза в год); хроническим воспалением слюнных желез (2 раза в год); пре</a:t>
            </a:r>
            <a:r>
              <a:rPr kumimoji="1" lang="en-US" altLang="ru-RU" sz="1800" b="0" i="0" dirty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- </a:t>
            </a:r>
            <a:r>
              <a:rPr kumimoji="1" lang="ru-RU" altLang="ru-RU" sz="1800" b="0" i="0" dirty="0" err="1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драковыми</a:t>
            </a:r>
            <a:r>
              <a:rPr kumimoji="1" lang="ru-RU" altLang="ru-RU" sz="1800" b="0" i="0" dirty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заболеваниями челюстей и полости рта, злокачественными новообразованиями челюстей и полости рта (совместно с онкологами в зависимости от стадии заболевания); врожденными расщелинами челюстно-лицевой области (2 раза в год); зубочелюстными </a:t>
            </a:r>
            <a:r>
              <a:rPr kumimoji="1" lang="en-US" altLang="ru-RU" sz="1800" b="0" i="0" dirty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</a:t>
            </a:r>
            <a:r>
              <a:rPr kumimoji="1" lang="ru-RU" altLang="ru-RU" sz="1800" b="0" i="0" dirty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аномалиями (2—3 раза в год); врожденными и приобретенными деформациями челюстей (2 раза в год).</a:t>
            </a:r>
            <a:endParaRPr kumimoji="1" lang="ru-RU" altLang="ru-RU" sz="1800" b="0" i="0" dirty="0" smtClean="0">
              <a:solidFill>
                <a:srgbClr val="000000"/>
              </a:solidFill>
              <a:ea typeface="-윤고딕140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14697590"/>
      </p:ext>
    </p:extLst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5" name="Прямоугольник 1"/>
          <p:cNvSpPr>
            <a:spLocks noChangeArrowheads="1"/>
          </p:cNvSpPr>
          <p:nvPr/>
        </p:nvSpPr>
        <p:spPr bwMode="auto">
          <a:xfrm>
            <a:off x="1116013" y="1196975"/>
            <a:ext cx="72009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/>
            <a:r>
              <a:rPr kumimoji="1" lang="ru-RU" altLang="ru-RU" sz="180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Класс 12. Болезни кожи и подкожной клетчатки. </a:t>
            </a:r>
            <a:r>
              <a:rPr kumimoji="1" lang="en-US" altLang="ru-RU" sz="180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L00-L99</a:t>
            </a:r>
            <a:endParaRPr kumimoji="1" lang="ru-RU" altLang="ru-RU" sz="1800" i="0" smtClean="0">
              <a:solidFill>
                <a:srgbClr val="DAFBFE"/>
              </a:solidFill>
              <a:ea typeface="-윤고딕140" pitchFamily="18" charset="-127"/>
              <a:cs typeface="+mn-cs"/>
            </a:endParaRPr>
          </a:p>
        </p:txBody>
      </p:sp>
      <p:sp>
        <p:nvSpPr>
          <p:cNvPr id="84996" name="Прямоугольник 2"/>
          <p:cNvSpPr>
            <a:spLocks noChangeArrowheads="1"/>
          </p:cNvSpPr>
          <p:nvPr/>
        </p:nvSpPr>
        <p:spPr bwMode="auto">
          <a:xfrm>
            <a:off x="1042988" y="2060575"/>
            <a:ext cx="727392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/>
            <a:endParaRPr kumimoji="1" lang="ru-RU" altLang="ru-RU" sz="1800" i="0" smtClean="0">
              <a:solidFill>
                <a:srgbClr val="000000"/>
              </a:solidFill>
              <a:latin typeface="Times New Roman" pitchFamily="18" charset="0"/>
              <a:ea typeface="-윤고딕140" pitchFamily="18" charset="-127"/>
              <a:cs typeface="Times New Roman" pitchFamily="18" charset="0"/>
            </a:endParaRPr>
          </a:p>
          <a:p>
            <a:pPr algn="ctr" eaLnBrk="0" hangingPunct="0"/>
            <a:r>
              <a:rPr kumimoji="1" lang="ru-RU" altLang="ru-RU" sz="180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Класс 13. Болезни костно-мышечной системы и соединительной ткани. М00-М99</a:t>
            </a:r>
            <a:endParaRPr kumimoji="1" lang="ru-RU" altLang="ru-RU" sz="1800" i="0" smtClean="0">
              <a:solidFill>
                <a:srgbClr val="DAFBFE"/>
              </a:solidFill>
              <a:ea typeface="-윤고딕140" pitchFamily="18" charset="-127"/>
              <a:cs typeface="+mn-cs"/>
            </a:endParaRPr>
          </a:p>
        </p:txBody>
      </p:sp>
      <p:sp>
        <p:nvSpPr>
          <p:cNvPr id="82949" name="Прямоугольник 3"/>
          <p:cNvSpPr>
            <a:spLocks noChangeArrowheads="1"/>
          </p:cNvSpPr>
          <p:nvPr/>
        </p:nvSpPr>
        <p:spPr bwMode="auto">
          <a:xfrm>
            <a:off x="755650" y="2997200"/>
            <a:ext cx="7632700" cy="2462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defRPr/>
            </a:pPr>
            <a:r>
              <a:rPr kumimoji="1" lang="ru-RU" altLang="ru-RU" sz="1000" i="0" dirty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           </a:t>
            </a:r>
          </a:p>
          <a:p>
            <a:pPr indent="457200" algn="just">
              <a:defRPr/>
            </a:pPr>
            <a:endParaRPr kumimoji="1" lang="ru-RU" altLang="ru-RU" sz="1800" b="0" i="0" dirty="0">
              <a:solidFill>
                <a:srgbClr val="000000"/>
              </a:solidFill>
              <a:latin typeface="Times New Roman" pitchFamily="18" charset="0"/>
              <a:ea typeface="-윤고딕140" pitchFamily="18" charset="-127"/>
              <a:cs typeface="Times New Roman" pitchFamily="18" charset="0"/>
            </a:endParaRPr>
          </a:p>
          <a:p>
            <a:pPr indent="457200" algn="just">
              <a:defRPr/>
            </a:pPr>
            <a:r>
              <a:rPr kumimoji="1" lang="ru-RU" altLang="ru-RU" sz="1800" b="0" i="0" dirty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Диспансерному учёту подлежат сколиозы, плоскостопие, </a:t>
            </a:r>
            <a:r>
              <a:rPr kumimoji="1" lang="ru-RU" altLang="ru-RU" sz="1800" b="0" i="0" dirty="0" err="1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остеохондропатии</a:t>
            </a:r>
            <a:r>
              <a:rPr kumimoji="1" lang="ru-RU" altLang="ru-RU" sz="1800" b="0" i="0" dirty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, остеохондроз. Нарушение осанки,  плоская стопа,  сутулость,  </a:t>
            </a:r>
            <a:r>
              <a:rPr kumimoji="1" lang="ru-RU" altLang="ru-RU" sz="1800" b="0" i="0" dirty="0" err="1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вальгусная</a:t>
            </a:r>
            <a:r>
              <a:rPr kumimoji="1" lang="ru-RU" altLang="ru-RU" sz="1800" b="0" i="0" dirty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 и  </a:t>
            </a:r>
            <a:r>
              <a:rPr kumimoji="1" lang="ru-RU" altLang="ru-RU" sz="1800" b="0" i="0" dirty="0" err="1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варусная</a:t>
            </a:r>
            <a:r>
              <a:rPr kumimoji="1" lang="ru-RU" altLang="ru-RU" sz="1800" b="0" i="0" dirty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 деформация  стоп  наблюдаются   по   списочному   составу  и  соответственно  в графе 15 (диспансерные) не показываются. </a:t>
            </a:r>
          </a:p>
          <a:p>
            <a:pPr algn="just">
              <a:defRPr/>
            </a:pPr>
            <a:r>
              <a:rPr kumimoji="1" lang="ru-RU" altLang="ru-RU" sz="1800" b="0" i="0" dirty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      Нарушение осанки,   сутулость – М53.2</a:t>
            </a:r>
          </a:p>
          <a:p>
            <a:pPr algn="just">
              <a:defRPr/>
            </a:pPr>
            <a:r>
              <a:rPr kumimoji="1" lang="ru-RU" altLang="ru-RU" sz="1800" b="0" i="0" dirty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      Сколиоз – М41</a:t>
            </a:r>
            <a:endParaRPr kumimoji="1" lang="ru-RU" altLang="ru-RU" sz="1800" b="0" i="0" dirty="0">
              <a:solidFill>
                <a:srgbClr val="000000"/>
              </a:solidFill>
              <a:ea typeface="-윤고딕140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85115486"/>
      </p:ext>
    </p:extLst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9" name="Прямоугольник 1"/>
          <p:cNvSpPr>
            <a:spLocks noChangeArrowheads="1"/>
          </p:cNvSpPr>
          <p:nvPr/>
        </p:nvSpPr>
        <p:spPr bwMode="auto">
          <a:xfrm>
            <a:off x="827088" y="1989138"/>
            <a:ext cx="7705725" cy="2462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/>
            <a:r>
              <a:rPr kumimoji="1" lang="ru-RU" altLang="ru-RU" sz="100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                   </a:t>
            </a:r>
          </a:p>
          <a:p>
            <a:pPr algn="just"/>
            <a:endParaRPr kumimoji="1" lang="ru-RU" altLang="ru-RU" sz="1800" b="0" i="0" smtClean="0">
              <a:solidFill>
                <a:srgbClr val="000000"/>
              </a:solidFill>
              <a:latin typeface="Times New Roman" pitchFamily="18" charset="0"/>
              <a:ea typeface="-윤고딕140" pitchFamily="18" charset="-127"/>
              <a:cs typeface="Times New Roman" pitchFamily="18" charset="0"/>
            </a:endParaRPr>
          </a:p>
          <a:p>
            <a:pPr algn="just"/>
            <a:r>
              <a:rPr kumimoji="1" lang="ru-RU" altLang="ru-RU" sz="1800" b="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          Плоско-вальгусная деформация стопы – М21.0</a:t>
            </a:r>
          </a:p>
          <a:p>
            <a:pPr algn="just"/>
            <a:r>
              <a:rPr kumimoji="1" lang="ru-RU" altLang="ru-RU" sz="1800" b="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          Плоско-варусная деформация стопы – М21.1 </a:t>
            </a:r>
          </a:p>
          <a:p>
            <a:pPr algn="just"/>
            <a:r>
              <a:rPr kumimoji="1" lang="ru-RU" altLang="ru-RU" sz="1800" b="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          Плоскостопие и плоская стопа – М21.4</a:t>
            </a:r>
          </a:p>
          <a:p>
            <a:pPr algn="just"/>
            <a:r>
              <a:rPr kumimoji="1" lang="ru-RU" altLang="ru-RU" sz="1800" b="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          Таким  образом,  плоскостопие  включается  в  строку 14.1, а сколиозы, юношеский остеохондроз в строку 14.3. </a:t>
            </a:r>
          </a:p>
          <a:p>
            <a:pPr algn="just"/>
            <a:r>
              <a:rPr kumimoji="1" lang="ru-RU" altLang="ru-RU" sz="1800" b="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          Нарушение осанки включать в строку 14.0. </a:t>
            </a:r>
          </a:p>
          <a:p>
            <a:pPr algn="just"/>
            <a:r>
              <a:rPr kumimoji="1" lang="ru-RU" altLang="ru-RU" sz="1800" b="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          </a:t>
            </a:r>
            <a:endParaRPr kumimoji="1" lang="ru-RU" altLang="ru-RU" sz="1800" b="0" i="0" smtClean="0">
              <a:solidFill>
                <a:srgbClr val="0000FF"/>
              </a:solidFill>
              <a:ea typeface="-윤고딕140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09697480"/>
      </p:ext>
    </p:extLst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3" name="Прямоугольник 1"/>
          <p:cNvSpPr>
            <a:spLocks noChangeArrowheads="1"/>
          </p:cNvSpPr>
          <p:nvPr/>
        </p:nvSpPr>
        <p:spPr bwMode="auto">
          <a:xfrm>
            <a:off x="827088" y="1844675"/>
            <a:ext cx="8066087" cy="383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/>
            <a:r>
              <a:rPr kumimoji="1" lang="ru-RU" altLang="ru-RU" sz="1800" b="0" i="0" smtClean="0">
                <a:solidFill>
                  <a:srgbClr val="0000FF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Остеохондроз у взрослых кодируется M50 – M54 и показывается по строке 14.0</a:t>
            </a:r>
          </a:p>
          <a:p>
            <a:pPr eaLnBrk="0" hangingPunct="0"/>
            <a:endParaRPr kumimoji="1" lang="ru-RU" altLang="ru-RU" sz="1800" i="0" smtClean="0">
              <a:solidFill>
                <a:srgbClr val="000000"/>
              </a:solidFill>
              <a:ea typeface="-윤고딕140" pitchFamily="18" charset="-127"/>
              <a:cs typeface="+mn-cs"/>
            </a:endParaRPr>
          </a:p>
          <a:p>
            <a:pPr eaLnBrk="0" hangingPunct="0"/>
            <a:r>
              <a:rPr kumimoji="1" lang="ru-RU" altLang="ru-RU" sz="1800" i="0" smtClean="0">
                <a:solidFill>
                  <a:srgbClr val="000000"/>
                </a:solidFill>
                <a:ea typeface="-윤고딕140" pitchFamily="18" charset="-127"/>
                <a:cs typeface="+mn-cs"/>
              </a:rPr>
              <a:t>М42.1</a:t>
            </a:r>
            <a:r>
              <a:rPr kumimoji="1" lang="ru-RU" altLang="ru-RU" sz="1800" i="0" u="sng" smtClean="0">
                <a:solidFill>
                  <a:srgbClr val="DAFBFE"/>
                </a:solidFill>
                <a:ea typeface="-윤고딕140" pitchFamily="18" charset="-127"/>
                <a:cs typeface="+mn-cs"/>
              </a:rPr>
              <a:t> </a:t>
            </a:r>
            <a:r>
              <a:rPr kumimoji="1" lang="ru-RU" altLang="ru-RU" sz="1800" b="0" i="0" smtClean="0">
                <a:solidFill>
                  <a:srgbClr val="000000"/>
                </a:solidFill>
                <a:ea typeface="-윤고딕140" pitchFamily="18" charset="-127"/>
                <a:cs typeface="+mn-cs"/>
              </a:rPr>
              <a:t>Остеохондроз позвоночника у взрослых</a:t>
            </a:r>
          </a:p>
          <a:p>
            <a:pPr eaLnBrk="0" hangingPunct="0"/>
            <a:endParaRPr kumimoji="1" lang="ru-RU" altLang="ru-RU" sz="1800" b="0" i="0" smtClean="0">
              <a:solidFill>
                <a:srgbClr val="000000"/>
              </a:solidFill>
              <a:ea typeface="-윤고딕140" pitchFamily="18" charset="-127"/>
              <a:cs typeface="+mn-cs"/>
            </a:endParaRPr>
          </a:p>
          <a:p>
            <a:pPr algn="ctr" eaLnBrk="0" hangingPunct="0"/>
            <a:r>
              <a:rPr kumimoji="1" lang="ru-RU" altLang="ru-RU" sz="1800" i="0" smtClean="0">
                <a:solidFill>
                  <a:srgbClr val="000000"/>
                </a:solidFill>
                <a:ea typeface="-윤고딕140" pitchFamily="18" charset="-127"/>
                <a:cs typeface="+mn-cs"/>
              </a:rPr>
              <a:t>Остеохондроз позвоночника</a:t>
            </a:r>
          </a:p>
          <a:p>
            <a:pPr algn="ctr" eaLnBrk="0" hangingPunct="0"/>
            <a:r>
              <a:rPr kumimoji="1" lang="ru-RU" altLang="ru-RU" sz="1800" b="0" i="0" smtClean="0">
                <a:solidFill>
                  <a:srgbClr val="000000"/>
                </a:solidFill>
                <a:ea typeface="-윤고딕140" pitchFamily="18" charset="-127"/>
                <a:cs typeface="+mn-cs"/>
              </a:rPr>
              <a:t>клинические рекомендации</a:t>
            </a:r>
          </a:p>
          <a:p>
            <a:pPr eaLnBrk="0" hangingPunct="0"/>
            <a:endParaRPr kumimoji="1" lang="ru-RU" altLang="ru-RU" sz="1800" i="0" smtClean="0">
              <a:solidFill>
                <a:srgbClr val="000000"/>
              </a:solidFill>
              <a:ea typeface="-윤고딕140" pitchFamily="18" charset="-127"/>
              <a:cs typeface="+mn-cs"/>
            </a:endParaRPr>
          </a:p>
          <a:p>
            <a:pPr eaLnBrk="0" hangingPunct="0"/>
            <a:r>
              <a:rPr kumimoji="1" lang="ru-RU" altLang="ru-RU" sz="1800" i="0" smtClean="0">
                <a:solidFill>
                  <a:srgbClr val="000000"/>
                </a:solidFill>
                <a:ea typeface="-윤고딕140" pitchFamily="18" charset="-127"/>
                <a:cs typeface="+mn-cs"/>
              </a:rPr>
              <a:t>(М48.0, М 54, М50.0, М50.1, М50.2, М50.3, М50.8, М50.9, М51.0, М51.1, М51.2, М51.3, М51.8, М51.9, М53.2)</a:t>
            </a:r>
          </a:p>
          <a:p>
            <a:pPr eaLnBrk="0" hangingPunct="0"/>
            <a:endParaRPr kumimoji="1" lang="ru-RU" altLang="ru-RU" sz="1800" i="0" smtClean="0">
              <a:solidFill>
                <a:srgbClr val="000000"/>
              </a:solidFill>
              <a:ea typeface="-윤고딕140" pitchFamily="18" charset="-127"/>
              <a:cs typeface="+mn-cs"/>
            </a:endParaRPr>
          </a:p>
          <a:p>
            <a:pPr algn="ctr" eaLnBrk="0" hangingPunct="0"/>
            <a:r>
              <a:rPr kumimoji="1" lang="ru-RU" altLang="ru-RU" sz="1800" i="0" smtClean="0">
                <a:solidFill>
                  <a:srgbClr val="0000FF"/>
                </a:solidFill>
                <a:ea typeface="-윤고딕140" pitchFamily="18" charset="-127"/>
                <a:cs typeface="+mn-cs"/>
              </a:rPr>
              <a:t>прошу обратить внимание специалистов на более точную формулировку диагнозов при остеохондрозе</a:t>
            </a:r>
          </a:p>
          <a:p>
            <a:pPr algn="just"/>
            <a:endParaRPr kumimoji="1" lang="ru-RU" altLang="ru-RU" sz="1800" b="0" i="0" smtClean="0">
              <a:solidFill>
                <a:srgbClr val="000000"/>
              </a:solidFill>
              <a:ea typeface="-윤고딕140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05683772"/>
      </p:ext>
    </p:extLst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7" name="Прямоугольник 1"/>
          <p:cNvSpPr>
            <a:spLocks noChangeArrowheads="1"/>
          </p:cNvSpPr>
          <p:nvPr/>
        </p:nvSpPr>
        <p:spPr bwMode="auto">
          <a:xfrm>
            <a:off x="1258888" y="1341438"/>
            <a:ext cx="6697662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/>
            <a:endParaRPr kumimoji="1" lang="ru-RU" altLang="ru-RU" sz="1800" i="0" smtClean="0">
              <a:solidFill>
                <a:srgbClr val="000000"/>
              </a:solidFill>
              <a:latin typeface="Times New Roman" pitchFamily="18" charset="0"/>
              <a:ea typeface="-윤고딕140" pitchFamily="18" charset="-127"/>
              <a:cs typeface="Times New Roman" pitchFamily="18" charset="0"/>
            </a:endParaRPr>
          </a:p>
          <a:p>
            <a:pPr algn="ctr" eaLnBrk="0" hangingPunct="0"/>
            <a:r>
              <a:rPr kumimoji="1" lang="ru-RU" altLang="ru-RU" sz="180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Класс 14. Болезни мочеполовой системы. </a:t>
            </a:r>
            <a:r>
              <a:rPr kumimoji="1" lang="en-US" altLang="ru-RU" sz="180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N00-N99</a:t>
            </a:r>
            <a:endParaRPr kumimoji="1" lang="ru-RU" altLang="ru-RU" sz="1800" i="0" smtClean="0">
              <a:solidFill>
                <a:srgbClr val="DAFBFE"/>
              </a:solidFill>
              <a:ea typeface="-윤고딕140" pitchFamily="18" charset="-127"/>
              <a:cs typeface="+mn-cs"/>
            </a:endParaRPr>
          </a:p>
        </p:txBody>
      </p:sp>
      <p:sp>
        <p:nvSpPr>
          <p:cNvPr id="88068" name="Прямоугольник 2"/>
          <p:cNvSpPr>
            <a:spLocks noChangeArrowheads="1"/>
          </p:cNvSpPr>
          <p:nvPr/>
        </p:nvSpPr>
        <p:spPr bwMode="auto">
          <a:xfrm>
            <a:off x="684213" y="2613025"/>
            <a:ext cx="7991475" cy="3693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indent="457200" algn="just">
              <a:buFont typeface="Arial" charset="0"/>
              <a:buNone/>
            </a:pPr>
            <a:r>
              <a:rPr kumimoji="1" lang="ru-RU" altLang="ru-RU" sz="1800" b="0" i="0" dirty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Строка 15.2 (почечная недостаточность) Показывается вся почечная недостаточность, как острая, так и хроническая. При сахарном диабете с почечной недостаточностью, сахарный диабет проходит по строке 5.2, а почечная недостаточность по строке 15.2 и т.д. </a:t>
            </a:r>
          </a:p>
          <a:p>
            <a:pPr indent="457200" algn="just">
              <a:buFont typeface="Arial" charset="0"/>
              <a:buNone/>
            </a:pPr>
            <a:r>
              <a:rPr kumimoji="1" lang="ru-RU" altLang="ru-RU" sz="1800" b="0" i="0" dirty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Аденома простаты – N40</a:t>
            </a:r>
          </a:p>
          <a:p>
            <a:pPr indent="457200" algn="just">
              <a:buFont typeface="Arial" charset="0"/>
              <a:buNone/>
            </a:pPr>
            <a:r>
              <a:rPr kumimoji="1" lang="ru-RU" altLang="ru-RU" sz="1800" b="0" i="0" dirty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Расстройства менструаций - на (Д) учёт берётся олиго и аменорея 1,2 степени. У девочек до 17 лет эрозия шейки матки (если нет возможности лечить). </a:t>
            </a:r>
          </a:p>
          <a:p>
            <a:pPr indent="457200" algn="just">
              <a:buFont typeface="Arial" charset="0"/>
              <a:buNone/>
            </a:pPr>
            <a:r>
              <a:rPr kumimoji="1" lang="ru-RU" altLang="ru-RU" sz="1800" b="0" i="0" dirty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Заболевания, связанные с репродуктивной функцией (расстройства менструации, женское бесплодие) не выставляются в возрасте старше трудоспособного, поэтому данные в таблице 4000 должны отсутствовать.</a:t>
            </a:r>
          </a:p>
          <a:p>
            <a:pPr indent="457200" algn="just">
              <a:buFont typeface="Arial" charset="0"/>
              <a:buNone/>
            </a:pPr>
            <a:endParaRPr kumimoji="1" lang="ru-RU" altLang="ru-RU" sz="1800" b="0" i="0" dirty="0">
              <a:solidFill>
                <a:srgbClr val="000000"/>
              </a:solidFill>
              <a:latin typeface="Times New Roman" pitchFamily="18" charset="0"/>
              <a:ea typeface="-윤고딕140" pitchFamily="18" charset="-127"/>
              <a:cs typeface="Times New Roman" pitchFamily="18" charset="0"/>
            </a:endParaRPr>
          </a:p>
          <a:p>
            <a:pPr indent="457200" algn="just">
              <a:buFont typeface="Arial" charset="0"/>
              <a:buNone/>
            </a:pPr>
            <a:endParaRPr kumimoji="1" lang="ru-RU" altLang="ru-RU" sz="1800" b="0" i="0" dirty="0" smtClean="0">
              <a:solidFill>
                <a:srgbClr val="000000"/>
              </a:solidFill>
              <a:latin typeface="Times New Roman" pitchFamily="18" charset="0"/>
              <a:ea typeface="-윤고딕140" pitchFamily="18" charset="-127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868303"/>
      </p:ext>
    </p:extLst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1" name="Прямоугольник 1"/>
          <p:cNvSpPr>
            <a:spLocks noChangeArrowheads="1"/>
          </p:cNvSpPr>
          <p:nvPr/>
        </p:nvSpPr>
        <p:spPr bwMode="auto">
          <a:xfrm>
            <a:off x="827088" y="2060575"/>
            <a:ext cx="7489825" cy="3294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indent="457200" algn="just" eaLnBrk="0" hangingPunct="0"/>
            <a:r>
              <a:rPr kumimoji="1" lang="ru-RU" altLang="ru-RU" sz="1800" b="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Строка 15.7 – всегда больше строки 15.7.1 </a:t>
            </a:r>
            <a:br>
              <a:rPr kumimoji="1" lang="ru-RU" altLang="ru-RU" sz="1800" b="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</a:br>
            <a:r>
              <a:rPr kumimoji="1" lang="ru-RU" altLang="ru-RU" sz="1800" b="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/>
            </a:r>
            <a:br>
              <a:rPr kumimoji="1" lang="ru-RU" altLang="ru-RU" sz="1800" b="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</a:br>
            <a:r>
              <a:rPr kumimoji="1" lang="ru-RU" altLang="ru-RU" sz="1800" b="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        Строка 15.8 - эндометриоз с Д-учёта снимается посмертно или в глубокой менопаузе.</a:t>
            </a:r>
          </a:p>
          <a:p>
            <a:pPr indent="457200" algn="just" eaLnBrk="0" hangingPunct="0"/>
            <a:r>
              <a:rPr kumimoji="1" lang="ru-RU" altLang="ru-RU" sz="1800" b="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Строка 15.9 - расстройства менструаций – на Д-учёт берётся олиго- и аменорея 1, 2 степени. У девочек до 17 лет эрозия шейки матки (если нет возможности лечить). </a:t>
            </a:r>
          </a:p>
          <a:p>
            <a:pPr indent="457200" algn="just" eaLnBrk="0" hangingPunct="0"/>
            <a:r>
              <a:rPr kumimoji="1" lang="ru-RU" altLang="ru-RU" sz="1800" b="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Альгодисменорею в графе «диспансерные» показывать не нужно. </a:t>
            </a:r>
            <a:br>
              <a:rPr kumimoji="1" lang="ru-RU" altLang="ru-RU" sz="1800" b="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</a:br>
            <a:r>
              <a:rPr kumimoji="1" lang="ru-RU" altLang="ru-RU" sz="1800" b="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/>
            </a:r>
            <a:br>
              <a:rPr kumimoji="1" lang="ru-RU" altLang="ru-RU" sz="1800" b="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</a:br>
            <a:r>
              <a:rPr kumimoji="1" lang="ru-RU" altLang="ru-RU" sz="1800" b="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        Строка 15.10 (т. 3000) – женщины с бесплодием снимаются с учета если они родили, перешагнули детородный возраст, выбыли, умерли. </a:t>
            </a:r>
            <a:r>
              <a:rPr kumimoji="1" lang="ru-RU" altLang="ru-RU" sz="100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/>
            </a:r>
            <a:br>
              <a:rPr kumimoji="1" lang="ru-RU" altLang="ru-RU" sz="100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</a:br>
            <a:endParaRPr kumimoji="1" lang="ru-RU" altLang="ru-RU" sz="1000" i="0" smtClean="0">
              <a:solidFill>
                <a:srgbClr val="000000"/>
              </a:solidFill>
              <a:ea typeface="-윤고딕140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86857389"/>
      </p:ext>
    </p:extLst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5" name="Прямоугольник 1"/>
          <p:cNvSpPr>
            <a:spLocks noChangeArrowheads="1"/>
          </p:cNvSpPr>
          <p:nvPr/>
        </p:nvSpPr>
        <p:spPr bwMode="auto">
          <a:xfrm>
            <a:off x="900113" y="1268413"/>
            <a:ext cx="76327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/>
            <a:r>
              <a:rPr kumimoji="1" lang="ru-RU" altLang="ru-RU" sz="180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Класс 15. Беременность, роды и послеродовый период. О00-О99</a:t>
            </a:r>
            <a:endParaRPr kumimoji="1" lang="ru-RU" altLang="ru-RU" sz="1800" i="0" smtClean="0">
              <a:solidFill>
                <a:srgbClr val="DAFBFE"/>
              </a:solidFill>
              <a:ea typeface="-윤고딕140" pitchFamily="18" charset="-127"/>
              <a:cs typeface="+mn-cs"/>
            </a:endParaRPr>
          </a:p>
        </p:txBody>
      </p:sp>
      <p:sp>
        <p:nvSpPr>
          <p:cNvPr id="90116" name="Прямоугольник 2"/>
          <p:cNvSpPr>
            <a:spLocks noChangeArrowheads="1"/>
          </p:cNvSpPr>
          <p:nvPr/>
        </p:nvSpPr>
        <p:spPr bwMode="auto">
          <a:xfrm>
            <a:off x="827088" y="2613025"/>
            <a:ext cx="7777162" cy="41242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indent="457200" algn="just">
              <a:buFont typeface="Arial" charset="0"/>
              <a:buNone/>
            </a:pPr>
            <a:r>
              <a:rPr kumimoji="1" lang="ru-RU" altLang="ru-RU" sz="1800" b="0" i="0" dirty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Включаются случаи акушерской патологии. Данные этой строки  должны  определённым  образом соотноситься с данными по форме № 32 таблицы 2130 (все нозологии) и  таблицы  2111  (учитывая  патологию,   требующую   дальнейшего диспансерного наблюдения). </a:t>
            </a:r>
          </a:p>
          <a:p>
            <a:pPr indent="457200" algn="just">
              <a:buFont typeface="Arial" charset="0"/>
              <a:buNone/>
            </a:pPr>
            <a:r>
              <a:rPr kumimoji="1" lang="ru-RU" altLang="ru-RU" sz="1800" b="0" i="0" dirty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Если соматическое заболевание возникло во время беременности  –  кодировать его необходимо по классу О.   Ранее известную  (и  зарегистрированную)  соматическую патологию, обнаруживаемую у женщины во время беременности, следует также учитывать по классу О с соответствующей заменой ранее заполненного по другому классу статистического талона</a:t>
            </a:r>
            <a:r>
              <a:rPr kumimoji="1" lang="ru-RU" altLang="ru-RU" sz="1000" i="0" dirty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.</a:t>
            </a:r>
          </a:p>
          <a:p>
            <a:pPr indent="457200" algn="just"/>
            <a:endParaRPr lang="ru-RU" sz="1800" i="0" dirty="0" smtClean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ru-RU" sz="1800" i="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Строка </a:t>
            </a:r>
            <a:r>
              <a:rPr lang="ru-RU" sz="1800" i="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16.0 -  при зарегистрированных случаях заболеваний по данному классу в таблице (4000) необходимо предоставлять подробную выписку на беременных женщин в возрасте 55 лет и старше.</a:t>
            </a:r>
          </a:p>
          <a:p>
            <a:pPr indent="457200" algn="just">
              <a:buFont typeface="Arial" charset="0"/>
              <a:buNone/>
            </a:pPr>
            <a:endParaRPr kumimoji="1" lang="ru-RU" altLang="ru-RU" sz="1000" i="0" dirty="0" smtClean="0">
              <a:solidFill>
                <a:srgbClr val="C00000"/>
              </a:solidFill>
              <a:latin typeface="Times New Roman" pitchFamily="18" charset="0"/>
              <a:ea typeface="-윤고딕140" pitchFamily="18" charset="-127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6241178"/>
      </p:ext>
    </p:extLst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4"/>
          <p:cNvSpPr>
            <a:spLocks noGrp="1"/>
          </p:cNvSpPr>
          <p:nvPr>
            <p:ph type="body" idx="1"/>
          </p:nvPr>
        </p:nvSpPr>
        <p:spPr bwMode="auto">
          <a:xfrm>
            <a:off x="755576" y="2348880"/>
            <a:ext cx="7739137" cy="3024336"/>
          </a:xfrm>
          <a:solidFill>
            <a:schemeClr val="bg1"/>
          </a:solidFill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kumimoji="0" lang="ru-RU" alt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 Добавлены таблицы 1003, 2003, 3003, 4003</a:t>
            </a:r>
            <a:br>
              <a:rPr kumimoji="0" lang="ru-RU" alt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kumimoji="0" lang="ru-RU" alt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kumimoji="0" lang="ru-RU" alt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kumimoji="0" lang="ru-RU" alt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Из числа пациентов, состоящих на конец года под диспансерным наблюдением (гр. 15): состоит под диспансерным наблюдением лиц с хроническим вирусным гепатитом (В18) и циррозом печени (К74.6) одновременно  1 ________ чел.; </a:t>
            </a:r>
            <a:br>
              <a:rPr kumimoji="0" lang="ru-RU" alt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kumimoji="0" lang="ru-RU" alt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 хроническим вирусным гепатитом (В18) и гепатоцеллюлярным раком (С22.0) одновременно  2 ________ чел.</a:t>
            </a:r>
            <a:br>
              <a:rPr kumimoji="0" lang="ru-RU" alt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altLang="ru-RU" sz="1800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3051417"/>
      </p:ext>
    </p:extLst>
  </p:cSld>
  <p:clrMapOvr>
    <a:masterClrMapping/>
  </p:clrMapOvr>
  <p:transition>
    <p:pull dir="u"/>
  </p:transition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9" name="Прямоугольник 1"/>
          <p:cNvSpPr>
            <a:spLocks noChangeArrowheads="1"/>
          </p:cNvSpPr>
          <p:nvPr/>
        </p:nvSpPr>
        <p:spPr bwMode="auto">
          <a:xfrm>
            <a:off x="900113" y="1052513"/>
            <a:ext cx="755967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/>
            <a:r>
              <a:rPr kumimoji="1" lang="ru-RU" altLang="ru-RU" sz="180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Класс 16. Отдельные состояния, возникающие в перинатальном периоде. Р00-Р96</a:t>
            </a:r>
            <a:endParaRPr kumimoji="1" lang="ru-RU" altLang="ru-RU" sz="1800" i="0" smtClean="0">
              <a:solidFill>
                <a:srgbClr val="DAFBFE"/>
              </a:solidFill>
              <a:ea typeface="-윤고딕140" pitchFamily="18" charset="-127"/>
              <a:cs typeface="+mn-cs"/>
            </a:endParaRPr>
          </a:p>
        </p:txBody>
      </p:sp>
      <p:sp>
        <p:nvSpPr>
          <p:cNvPr id="91140" name="Прямоугольник 2"/>
          <p:cNvSpPr>
            <a:spLocks noChangeArrowheads="1"/>
          </p:cNvSpPr>
          <p:nvPr/>
        </p:nvSpPr>
        <p:spPr bwMode="auto">
          <a:xfrm>
            <a:off x="755650" y="2921000"/>
            <a:ext cx="7848600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indent="457200" algn="just">
              <a:buClr>
                <a:srgbClr val="808080"/>
              </a:buClr>
              <a:buSzPct val="75000"/>
              <a:buFont typeface="Arial" charset="0"/>
              <a:buNone/>
            </a:pPr>
            <a:r>
              <a:rPr kumimoji="1" lang="ru-RU" altLang="ru-RU" sz="1800" b="0" i="0" dirty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Строка 17.0 таблиц 2000 и 3000 заполняется только в случаях перинатальной смертности  и касается состояния здоровья матери. </a:t>
            </a:r>
          </a:p>
          <a:p>
            <a:pPr indent="457200" algn="just">
              <a:buClr>
                <a:srgbClr val="808080"/>
              </a:buClr>
              <a:buSzPct val="75000"/>
              <a:buFont typeface="Arial" charset="0"/>
              <a:buNone/>
            </a:pPr>
            <a:r>
              <a:rPr kumimoji="1" lang="ru-RU" altLang="ru-RU" sz="1800" b="0" i="0" dirty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Данные случаи кодируются кодами Р00-Р04, а не кодами  класса 15 «Беременность, роды и послеродовый период».</a:t>
            </a:r>
          </a:p>
          <a:p>
            <a:pPr indent="457200" algn="just">
              <a:buClr>
                <a:srgbClr val="808080"/>
              </a:buClr>
              <a:buSzPct val="75000"/>
              <a:buFont typeface="Arial" charset="0"/>
              <a:buNone/>
            </a:pPr>
            <a:r>
              <a:rPr kumimoji="1" lang="ru-RU" altLang="ru-RU" sz="1800" b="0" i="0" dirty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В таблице 1000 коды МКБ-10  </a:t>
            </a:r>
            <a:r>
              <a:rPr kumimoji="1" lang="en-US" altLang="ru-RU" sz="1800" b="0" i="0" dirty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P</a:t>
            </a:r>
            <a:r>
              <a:rPr kumimoji="1" lang="ru-RU" altLang="ru-RU" sz="1800" b="0" i="0" dirty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05-Р96.</a:t>
            </a:r>
          </a:p>
          <a:p>
            <a:pPr indent="457200" algn="just">
              <a:buClr>
                <a:srgbClr val="808080"/>
              </a:buClr>
              <a:buSzPct val="75000"/>
              <a:buFont typeface="Arial" charset="0"/>
              <a:buNone/>
            </a:pPr>
            <a:r>
              <a:rPr kumimoji="1" lang="ru-RU" altLang="ru-RU" sz="1800" b="0" i="0" dirty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Таким образом, </a:t>
            </a:r>
            <a:r>
              <a:rPr kumimoji="1" lang="ru-RU" altLang="ru-RU" sz="1800" b="0" i="0" dirty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в таблице 1000 коды МКБ-10 P05-96, в таблицах 2000 и 3000 – </a:t>
            </a:r>
            <a:r>
              <a:rPr kumimoji="1" lang="ru-RU" altLang="ru-RU" sz="1800" b="0" i="0" dirty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P00-04.</a:t>
            </a:r>
            <a:endParaRPr kumimoji="1" lang="ru-RU" altLang="ru-RU" sz="1800" b="0" i="0" dirty="0">
              <a:solidFill>
                <a:srgbClr val="000000"/>
              </a:solidFill>
              <a:latin typeface="Times New Roman" pitchFamily="18" charset="0"/>
              <a:ea typeface="-윤고딕140" pitchFamily="18" charset="-127"/>
              <a:cs typeface="Times New Roman" pitchFamily="18" charset="0"/>
            </a:endParaRPr>
          </a:p>
          <a:p>
            <a:pPr indent="457200" algn="just">
              <a:buClr>
                <a:srgbClr val="808080"/>
              </a:buClr>
              <a:buSzPct val="75000"/>
              <a:buFont typeface="Arial" charset="0"/>
              <a:buNone/>
            </a:pPr>
            <a:endParaRPr kumimoji="1" lang="ru-RU" altLang="ru-RU" sz="1800" b="0" i="0" dirty="0" smtClean="0">
              <a:solidFill>
                <a:srgbClr val="000000"/>
              </a:solidFill>
              <a:latin typeface="Times New Roman" pitchFamily="18" charset="0"/>
              <a:ea typeface="-윤고딕140" pitchFamily="18" charset="-127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1698932"/>
      </p:ext>
    </p:extLst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2245" name="Group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3457680"/>
              </p:ext>
            </p:extLst>
          </p:nvPr>
        </p:nvGraphicFramePr>
        <p:xfrm>
          <a:off x="611188" y="333375"/>
          <a:ext cx="7999040" cy="6160031"/>
        </p:xfrm>
        <a:graphic>
          <a:graphicData uri="http://schemas.openxmlformats.org/drawingml/2006/table">
            <a:tbl>
              <a:tblPr/>
              <a:tblGrid>
                <a:gridCol w="7999040"/>
              </a:tblGrid>
              <a:tr h="15564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P00-P04 Поражения плода и новорожденного, обусловленные состояниями матери, осложнениями беременности, родов и </a:t>
                      </a:r>
                      <a:r>
                        <a:rPr kumimoji="0" lang="ru-RU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родоразрешения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1960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hlinkClick r:id="rId2"/>
                        </a:rPr>
                        <a:t>P00 Поражения плода и новорожденного, обусловленные состояниями матери, которые могут быть не связаны с настоящей беременностью 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22860" marR="22860" marT="22860" marB="228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2145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hlinkClick r:id="rId3"/>
                        </a:rPr>
                        <a:t>P01 Поражения плода и новорожденного обусловленные осложнениями беременности у матери 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22860" marR="22860" marT="22860" marB="228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2145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hlinkClick r:id="rId4"/>
                        </a:rPr>
                        <a:t>P02 Поражения плода и новорожденного, обусловленные осложнениями со стороны плаценты, пуповины и плодных оболочек 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22860" marR="22860" marT="22860" marB="228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1960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hlinkClick r:id="rId5"/>
                        </a:rPr>
                        <a:t>P03 Поражения плода и новорожденного, обусловленные другими осложнениями родов и </a:t>
                      </a:r>
                      <a:r>
                        <a:rPr kumimoji="0" lang="ru-RU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hlinkClick r:id="rId5"/>
                        </a:rPr>
                        <a:t>родоразрешения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hlinkClick r:id="rId5"/>
                        </a:rPr>
                        <a:t> 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22860" marR="22860" marT="22860" marB="228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2145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hlinkClick r:id="rId6"/>
                        </a:rPr>
                        <a:t>P04 Поражения плода и новорожденного, обусловленные воздействием вредных веществ, проникающих через плаценту или грудное молоко 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22860" marR="22860" marT="22860" marB="2286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6875226"/>
      </p:ext>
    </p:extLst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1" name="Прямоугольник 1"/>
          <p:cNvSpPr>
            <a:spLocks noChangeArrowheads="1"/>
          </p:cNvSpPr>
          <p:nvPr/>
        </p:nvSpPr>
        <p:spPr bwMode="auto">
          <a:xfrm>
            <a:off x="827088" y="1484313"/>
            <a:ext cx="7705725" cy="46474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indent="457200" algn="just" eaLnBrk="0" hangingPunct="0"/>
            <a:endParaRPr kumimoji="1" lang="ru-RU" altLang="ru-RU" sz="1800" b="0" i="0" dirty="0" smtClean="0">
              <a:solidFill>
                <a:srgbClr val="000000"/>
              </a:solidFill>
              <a:latin typeface="Times New Roman" pitchFamily="18" charset="0"/>
              <a:ea typeface="-윤고딕140" pitchFamily="18" charset="-127"/>
              <a:cs typeface="Times New Roman" pitchFamily="18" charset="0"/>
            </a:endParaRPr>
          </a:p>
          <a:p>
            <a:pPr indent="457200" algn="just" eaLnBrk="0" hangingPunct="0"/>
            <a:r>
              <a:rPr kumimoji="1" lang="ru-RU" altLang="ru-RU" sz="1800" b="0" i="0" dirty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У детей, заболевания регистрируются как острые (таблица 1000) - графа 4 равна графе 9, дети наблюдаются в  течение 1 месяца, поэтому в графе 15 на конец отчетного периода  показывают  детей, у которых эти состояния развились в декабре месяце.</a:t>
            </a:r>
          </a:p>
          <a:p>
            <a:pPr indent="457200" algn="just" eaLnBrk="0" hangingPunct="0"/>
            <a:r>
              <a:rPr kumimoji="1" lang="ru-RU" altLang="ru-RU" sz="1800" b="0" i="0" dirty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Остатков с прошлого года нет (0) т.к. за год формируется патология, которая кодируется другим классом.</a:t>
            </a:r>
          </a:p>
          <a:p>
            <a:pPr indent="457200" algn="ctr" eaLnBrk="0" hangingPunct="0"/>
            <a:r>
              <a:rPr kumimoji="1" lang="ru-RU" altLang="ru-RU" sz="2400" i="0" dirty="0" smtClean="0">
                <a:solidFill>
                  <a:srgbClr val="FF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Поэтому – в т.1500 гр.15 равна 0</a:t>
            </a:r>
          </a:p>
          <a:p>
            <a:pPr indent="457200" algn="just" eaLnBrk="0" hangingPunct="0"/>
            <a:r>
              <a:rPr kumimoji="1" lang="ru-RU" altLang="ru-RU" sz="1800" b="0" i="0" dirty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</a:t>
            </a:r>
          </a:p>
          <a:p>
            <a:pPr indent="457200" algn="just" eaLnBrk="0" hangingPunct="0"/>
            <a:r>
              <a:rPr kumimoji="1" lang="ru-RU" altLang="ru-RU" sz="1800" b="0" i="0" dirty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Данная строка  д. б.  равна  (крайне редко) или больше данных по Форме  № 32,  т.к.  частично  диагнозы выставляются в поликлинике педиатрами, неврологами и др. врачами. Внимание:  из  выписки родильного  отделения в поликлинике кодируем только то, что вынесено в диагноз. </a:t>
            </a:r>
          </a:p>
          <a:p>
            <a:pPr indent="457200" algn="just" eaLnBrk="0" hangingPunct="0"/>
            <a:r>
              <a:rPr kumimoji="1" lang="ru-RU" altLang="ru-RU" sz="1800" b="0" i="0" dirty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Все текстовые описания кодированию не подлежат. </a:t>
            </a:r>
            <a:br>
              <a:rPr kumimoji="1" lang="ru-RU" altLang="ru-RU" sz="1800" b="0" i="0" dirty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</a:br>
            <a:r>
              <a:rPr kumimoji="1" lang="ru-RU" altLang="ru-RU" sz="1800" b="0" i="0" dirty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</a:t>
            </a:r>
            <a:r>
              <a:rPr kumimoji="1" lang="ru-RU" altLang="ru-RU" sz="1000" b="0" i="0" dirty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/>
            </a:r>
            <a:br>
              <a:rPr kumimoji="1" lang="ru-RU" altLang="ru-RU" sz="1000" b="0" i="0" dirty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</a:br>
            <a:r>
              <a:rPr kumimoji="1" lang="ru-RU" altLang="ru-RU" sz="1000" i="0" dirty="0" smtClean="0">
                <a:solidFill>
                  <a:srgbClr val="DAFBFE"/>
                </a:solidFill>
                <a:ea typeface="-윤고딕140" pitchFamily="18" charset="-127"/>
                <a:cs typeface="+mn-cs"/>
              </a:rPr>
              <a:t/>
            </a:r>
            <a:br>
              <a:rPr kumimoji="1" lang="ru-RU" altLang="ru-RU" sz="1000" i="0" dirty="0" smtClean="0">
                <a:solidFill>
                  <a:srgbClr val="DAFBFE"/>
                </a:solidFill>
                <a:ea typeface="-윤고딕140" pitchFamily="18" charset="-127"/>
                <a:cs typeface="+mn-cs"/>
              </a:rPr>
            </a:br>
            <a:endParaRPr kumimoji="1" lang="ru-RU" altLang="ru-RU" sz="1000" i="0" dirty="0" smtClean="0">
              <a:solidFill>
                <a:srgbClr val="DAFBFE"/>
              </a:solidFill>
              <a:ea typeface="-윤고딕140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10419489"/>
      </p:ext>
    </p:extLst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5" name="Прямоугольник 1"/>
          <p:cNvSpPr>
            <a:spLocks noChangeArrowheads="1"/>
          </p:cNvSpPr>
          <p:nvPr/>
        </p:nvSpPr>
        <p:spPr bwMode="auto">
          <a:xfrm>
            <a:off x="0" y="404665"/>
            <a:ext cx="9144000" cy="3693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/>
            <a:endParaRPr kumimoji="1" lang="ru-RU" altLang="ru-RU" sz="1800" i="0" dirty="0" smtClean="0">
              <a:solidFill>
                <a:srgbClr val="000000"/>
              </a:solidFill>
              <a:latin typeface="Times New Roman" pitchFamily="18" charset="0"/>
              <a:ea typeface="-윤고딕140" pitchFamily="18" charset="-127"/>
              <a:cs typeface="Times New Roman" pitchFamily="18" charset="0"/>
            </a:endParaRPr>
          </a:p>
          <a:p>
            <a:pPr algn="ctr" eaLnBrk="0" hangingPunct="0"/>
            <a:r>
              <a:rPr kumimoji="1" lang="ru-RU" altLang="ru-RU" sz="1800" i="0" dirty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Класс 17. Врожденные аномалии (пороки развития), деформации и хромосомные нарушения. </a:t>
            </a:r>
            <a:r>
              <a:rPr kumimoji="1" lang="en-US" altLang="ru-RU" sz="1800" i="0" dirty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Q00-Q99</a:t>
            </a:r>
            <a:endParaRPr kumimoji="1" lang="ru-RU" altLang="ru-RU" sz="1800" i="0" dirty="0" smtClean="0">
              <a:solidFill>
                <a:srgbClr val="000000"/>
              </a:solidFill>
              <a:latin typeface="Times New Roman" pitchFamily="18" charset="0"/>
              <a:ea typeface="-윤고딕140" pitchFamily="18" charset="-127"/>
              <a:cs typeface="Times New Roman" pitchFamily="18" charset="0"/>
            </a:endParaRPr>
          </a:p>
          <a:p>
            <a:pPr algn="ctr" eaLnBrk="0" hangingPunct="0"/>
            <a:r>
              <a:rPr kumimoji="1" lang="ru-RU" altLang="ru-RU" sz="1800" i="0" dirty="0">
                <a:solidFill>
                  <a:srgbClr val="DAFBFE"/>
                </a:solidFill>
                <a:ea typeface="-윤고딕140" pitchFamily="18" charset="-127"/>
                <a:cs typeface="+mn-cs"/>
              </a:rPr>
              <a:t>Строка 18.0</a:t>
            </a:r>
          </a:p>
          <a:p>
            <a:pPr lvl="0" algn="ctr"/>
            <a:r>
              <a:rPr kumimoji="1" lang="ru-RU" altLang="ru-RU" sz="1800" b="0" i="0" dirty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Строка 18.0</a:t>
            </a:r>
          </a:p>
          <a:p>
            <a:pPr lvl="0" algn="ctr"/>
            <a:r>
              <a:rPr kumimoji="1" lang="ru-RU" altLang="ru-RU" sz="1800" b="0" i="0" dirty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- у взрослых старше трудоспособного возраста заболевания этого </a:t>
            </a:r>
          </a:p>
          <a:p>
            <a:pPr lvl="0" algn="ctr"/>
            <a:r>
              <a:rPr kumimoji="1" lang="ru-RU" altLang="ru-RU" sz="1800" b="0" i="0" dirty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класса не могут быть зарегистрированы впервые в жизни</a:t>
            </a:r>
          </a:p>
          <a:p>
            <a:pPr lvl="0" algn="ctr"/>
            <a:endParaRPr kumimoji="1" lang="ru-RU" altLang="ru-RU" sz="1800" b="0" i="0" dirty="0" smtClean="0">
              <a:solidFill>
                <a:srgbClr val="000000"/>
              </a:solidFill>
              <a:latin typeface="Times New Roman" pitchFamily="18" charset="0"/>
              <a:ea typeface="-윤고딕140" pitchFamily="18" charset="-127"/>
              <a:cs typeface="Times New Roman" pitchFamily="18" charset="0"/>
            </a:endParaRPr>
          </a:p>
          <a:p>
            <a:pPr lvl="0" algn="ctr"/>
            <a:endParaRPr kumimoji="1" lang="ru-RU" altLang="ru-RU" sz="1800" b="0" i="0" dirty="0">
              <a:solidFill>
                <a:srgbClr val="000000"/>
              </a:solidFill>
              <a:latin typeface="Times New Roman" pitchFamily="18" charset="0"/>
              <a:ea typeface="-윤고딕140" pitchFamily="18" charset="-127"/>
              <a:cs typeface="Times New Roman" pitchFamily="18" charset="0"/>
            </a:endParaRPr>
          </a:p>
          <a:p>
            <a:pPr lvl="0" algn="ctr"/>
            <a:endParaRPr kumimoji="1" lang="ru-RU" altLang="ru-RU" sz="1800" b="0" i="0" dirty="0" smtClean="0">
              <a:solidFill>
                <a:srgbClr val="000000"/>
              </a:solidFill>
              <a:latin typeface="Times New Roman" pitchFamily="18" charset="0"/>
              <a:ea typeface="-윤고딕140" pitchFamily="18" charset="-127"/>
              <a:cs typeface="Times New Roman" pitchFamily="18" charset="0"/>
            </a:endParaRPr>
          </a:p>
          <a:p>
            <a:pPr algn="ctr" eaLnBrk="0" hangingPunct="0"/>
            <a:r>
              <a:rPr kumimoji="1" lang="ru-RU" altLang="ru-RU" sz="1800" i="0" dirty="0" smtClean="0">
                <a:solidFill>
                  <a:srgbClr val="DAFBFE"/>
                </a:solidFill>
                <a:ea typeface="-윤고딕140" pitchFamily="18" charset="-127"/>
                <a:cs typeface="+mn-cs"/>
              </a:rPr>
              <a:t>- </a:t>
            </a:r>
            <a:r>
              <a:rPr kumimoji="1" lang="ru-RU" altLang="ru-RU" sz="1800" i="0" dirty="0">
                <a:solidFill>
                  <a:srgbClr val="DAFBFE"/>
                </a:solidFill>
                <a:ea typeface="-윤고딕140" pitchFamily="18" charset="-127"/>
                <a:cs typeface="+mn-cs"/>
              </a:rPr>
              <a:t>у взрослых старше </a:t>
            </a:r>
            <a:r>
              <a:rPr kumimoji="1" lang="ru-RU" altLang="ru-RU" sz="1800" i="0" dirty="0" smtClean="0">
                <a:solidFill>
                  <a:srgbClr val="DAFBFE"/>
                </a:solidFill>
                <a:ea typeface="-윤고딕140" pitchFamily="18" charset="-127"/>
                <a:cs typeface="+mn-cs"/>
              </a:rPr>
              <a:t>трудоспособного </a:t>
            </a:r>
            <a:r>
              <a:rPr kumimoji="1" lang="ru-RU" altLang="ru-RU" sz="1800" i="0" dirty="0">
                <a:solidFill>
                  <a:srgbClr val="DAFBFE"/>
                </a:solidFill>
                <a:ea typeface="-윤고딕140" pitchFamily="18" charset="-127"/>
                <a:cs typeface="+mn-cs"/>
              </a:rPr>
              <a:t>возраста заболевания этого </a:t>
            </a:r>
          </a:p>
          <a:p>
            <a:pPr algn="ctr" eaLnBrk="0" hangingPunct="0"/>
            <a:r>
              <a:rPr kumimoji="1" lang="ru-RU" altLang="ru-RU" sz="1800" i="0" dirty="0">
                <a:solidFill>
                  <a:srgbClr val="DAFBFE"/>
                </a:solidFill>
                <a:ea typeface="-윤고딕140" pitchFamily="18" charset="-127"/>
                <a:cs typeface="+mn-cs"/>
              </a:rPr>
              <a:t>класса не могут быть зарегистрированы впервые в жизни</a:t>
            </a:r>
          </a:p>
          <a:p>
            <a:pPr algn="ctr" eaLnBrk="0" hangingPunct="0"/>
            <a:endParaRPr kumimoji="1" lang="ru-RU" altLang="ru-RU" sz="1800" i="0" dirty="0" smtClean="0">
              <a:solidFill>
                <a:srgbClr val="DAFBFE"/>
              </a:solidFill>
              <a:ea typeface="-윤고딕140" pitchFamily="18" charset="-127"/>
              <a:cs typeface="+mn-cs"/>
            </a:endParaRPr>
          </a:p>
        </p:txBody>
      </p:sp>
      <p:sp>
        <p:nvSpPr>
          <p:cNvPr id="90116" name="Прямоугольник 2"/>
          <p:cNvSpPr>
            <a:spLocks noChangeArrowheads="1"/>
          </p:cNvSpPr>
          <p:nvPr/>
        </p:nvSpPr>
        <p:spPr bwMode="auto">
          <a:xfrm>
            <a:off x="107504" y="2565400"/>
            <a:ext cx="8712646" cy="92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/>
            <a:r>
              <a:rPr kumimoji="1" lang="ru-RU" altLang="ru-RU" sz="1800" i="0" dirty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Класс 18. Симптомы, признаки и отклонения от нормы, выявленные при </a:t>
            </a:r>
            <a:r>
              <a:rPr kumimoji="1" lang="en-US" altLang="ru-RU" sz="1800" i="0" dirty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/>
            </a:r>
            <a:br>
              <a:rPr kumimoji="1" lang="en-US" altLang="ru-RU" sz="1800" i="0" dirty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</a:br>
            <a:r>
              <a:rPr kumimoji="1" lang="ru-RU" altLang="ru-RU" sz="1800" i="0" dirty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клинических и лабораторных исследованиях, не классифицированные </a:t>
            </a:r>
          </a:p>
          <a:p>
            <a:pPr algn="ctr" eaLnBrk="0" hangingPunct="0"/>
            <a:r>
              <a:rPr kumimoji="1" lang="ru-RU" altLang="ru-RU" sz="1800" i="0" dirty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в других рубриках. </a:t>
            </a:r>
            <a:r>
              <a:rPr kumimoji="1" lang="en-US" altLang="ru-RU" sz="1800" i="0" dirty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R00-R99</a:t>
            </a:r>
            <a:endParaRPr kumimoji="1" lang="ru-RU" altLang="ru-RU" sz="1800" i="0" dirty="0" smtClean="0">
              <a:solidFill>
                <a:srgbClr val="DAFBFE"/>
              </a:solidFill>
              <a:ea typeface="-윤고딕140" pitchFamily="18" charset="-127"/>
              <a:cs typeface="+mn-cs"/>
            </a:endParaRPr>
          </a:p>
        </p:txBody>
      </p:sp>
      <p:sp>
        <p:nvSpPr>
          <p:cNvPr id="90117" name="Прямоугольник 3"/>
          <p:cNvSpPr>
            <a:spLocks noChangeArrowheads="1"/>
          </p:cNvSpPr>
          <p:nvPr/>
        </p:nvSpPr>
        <p:spPr bwMode="auto">
          <a:xfrm>
            <a:off x="1042988" y="3875088"/>
            <a:ext cx="7489825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kumimoji="1" lang="ru-RU" altLang="ru-RU" sz="1800" b="0" i="0" dirty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Состояния </a:t>
            </a:r>
            <a:r>
              <a:rPr kumimoji="1" lang="en-US" altLang="ru-RU" sz="1800" b="0" i="0" dirty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</a:t>
            </a:r>
            <a:r>
              <a:rPr kumimoji="1" lang="ru-RU" altLang="ru-RU" sz="1800" b="0" i="0" dirty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из </a:t>
            </a:r>
            <a:r>
              <a:rPr kumimoji="1" lang="en-US" altLang="ru-RU" sz="1800" b="0" i="0" dirty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</a:t>
            </a:r>
            <a:r>
              <a:rPr kumimoji="1" lang="ru-RU" altLang="ru-RU" sz="1800" b="0" i="0" dirty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18 класса (стр. 19.0), не должны регистрироваться</a:t>
            </a:r>
            <a:r>
              <a:rPr kumimoji="1" lang="en-US" altLang="ru-RU" sz="1800" b="0" i="0" dirty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</a:t>
            </a:r>
            <a:endParaRPr kumimoji="1" lang="ru-RU" altLang="ru-RU" sz="1800" b="0" i="0" dirty="0" smtClean="0">
              <a:solidFill>
                <a:srgbClr val="000000"/>
              </a:solidFill>
              <a:latin typeface="Times New Roman" pitchFamily="18" charset="0"/>
              <a:ea typeface="-윤고딕140" pitchFamily="18" charset="-127"/>
              <a:cs typeface="Times New Roman" pitchFamily="18" charset="0"/>
            </a:endParaRPr>
          </a:p>
          <a:p>
            <a:pPr algn="ctr"/>
            <a:r>
              <a:rPr kumimoji="1" lang="ru-RU" altLang="ru-RU" sz="1800" b="0" i="0" dirty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как заболевания</a:t>
            </a:r>
          </a:p>
          <a:p>
            <a:pPr algn="ctr"/>
            <a:endParaRPr kumimoji="1" lang="ru-RU" altLang="ru-RU" sz="1800" b="0" i="0" dirty="0">
              <a:solidFill>
                <a:srgbClr val="000000"/>
              </a:solidFill>
              <a:latin typeface="Times New Roman" pitchFamily="18" charset="0"/>
              <a:ea typeface="-윤고딕140" pitchFamily="18" charset="-127"/>
              <a:cs typeface="Times New Roman" pitchFamily="18" charset="0"/>
            </a:endParaRPr>
          </a:p>
          <a:p>
            <a:pPr algn="ctr"/>
            <a:endParaRPr kumimoji="1" lang="ru-RU" altLang="ru-RU" sz="1800" b="0" i="0" dirty="0" smtClean="0">
              <a:solidFill>
                <a:srgbClr val="000000"/>
              </a:solidFill>
              <a:latin typeface="Times New Roman" pitchFamily="18" charset="0"/>
              <a:ea typeface="-윤고딕140" pitchFamily="18" charset="-127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2578943"/>
      </p:ext>
    </p:extLst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Rectangle 3"/>
          <p:cNvSpPr txBox="1">
            <a:spLocks noChangeArrowheads="1"/>
          </p:cNvSpPr>
          <p:nvPr/>
        </p:nvSpPr>
        <p:spPr bwMode="auto">
          <a:xfrm>
            <a:off x="179388" y="1524000"/>
            <a:ext cx="8856662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spcBef>
                <a:spcPct val="20000"/>
              </a:spcBef>
              <a:buClr>
                <a:srgbClr val="DEDEDE"/>
              </a:buClr>
              <a:buSzPct val="75000"/>
            </a:pPr>
            <a:r>
              <a:rPr lang="ru-RU" sz="2400" b="0" i="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Состояния класса </a:t>
            </a:r>
            <a:r>
              <a:rPr lang="en-US" sz="2400" b="0" i="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XVIII</a:t>
            </a:r>
            <a:r>
              <a:rPr lang="ru-RU" sz="2400" b="0" i="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«Симптомы, признаки и отклонения от нормы, выявленные при клинических и лабораторных исследованиях, не классифицированные в других рубриках» (стр. 19.0), как правило, не должны регистрироваться;</a:t>
            </a:r>
          </a:p>
          <a:p>
            <a:pPr algn="just">
              <a:spcBef>
                <a:spcPct val="20000"/>
              </a:spcBef>
              <a:buClr>
                <a:srgbClr val="DEDEDE"/>
              </a:buClr>
              <a:buSzPct val="75000"/>
            </a:pPr>
            <a:endParaRPr lang="ru-RU" sz="2400" b="0" i="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0" i="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Таблицы (1100, 1600, 2100, 3100, 4100) строка 1.7–Z93.2, Z93,3 –наличие </a:t>
            </a:r>
          </a:p>
          <a:p>
            <a:r>
              <a:rPr lang="ru-RU" sz="2400" b="0" i="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илеостомы</a:t>
            </a:r>
            <a:r>
              <a:rPr lang="ru-RU" sz="2400" b="0" i="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ru-RU" sz="2400" b="0" i="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колостомы</a:t>
            </a:r>
            <a:r>
              <a:rPr lang="ru-RU" sz="2400" b="0" i="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 В данной строке показываются лица, а не количество обращений за год.</a:t>
            </a:r>
          </a:p>
          <a:p>
            <a:pPr algn="just">
              <a:spcBef>
                <a:spcPct val="20000"/>
              </a:spcBef>
              <a:buClr>
                <a:srgbClr val="DEDEDE"/>
              </a:buClr>
              <a:buSzPct val="75000"/>
            </a:pPr>
            <a:endParaRPr lang="ru-RU" sz="2400" i="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ct val="20000"/>
              </a:spcBef>
              <a:buClr>
                <a:srgbClr val="DEDEDE"/>
              </a:buClr>
              <a:buSzPct val="75000"/>
            </a:pPr>
            <a:endParaRPr lang="ru-RU" sz="2400" b="0" i="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7574379"/>
      </p:ext>
    </p:extLst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9" name="Прямоугольник 1"/>
          <p:cNvSpPr>
            <a:spLocks noChangeArrowheads="1"/>
          </p:cNvSpPr>
          <p:nvPr/>
        </p:nvSpPr>
        <p:spPr bwMode="auto">
          <a:xfrm>
            <a:off x="611188" y="1412875"/>
            <a:ext cx="80645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/>
            <a:endParaRPr kumimoji="1" lang="ru-RU" altLang="ru-RU" sz="1800" i="0" smtClean="0">
              <a:solidFill>
                <a:srgbClr val="000000"/>
              </a:solidFill>
              <a:latin typeface="Times New Roman" pitchFamily="18" charset="0"/>
              <a:ea typeface="-윤고딕140" pitchFamily="18" charset="-127"/>
              <a:cs typeface="Times New Roman" pitchFamily="18" charset="0"/>
            </a:endParaRPr>
          </a:p>
          <a:p>
            <a:pPr algn="ctr" eaLnBrk="0" hangingPunct="0"/>
            <a:r>
              <a:rPr kumimoji="1" lang="ru-RU" altLang="ru-RU" sz="180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Класс 19. Травмы, отравления и некоторые другие последствия воздействия внешних причин.</a:t>
            </a:r>
            <a:r>
              <a:rPr kumimoji="1" lang="en-US" altLang="ru-RU" sz="180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S00-T98</a:t>
            </a:r>
            <a:endParaRPr kumimoji="1" lang="ru-RU" altLang="ru-RU" sz="1800" i="0" smtClean="0">
              <a:solidFill>
                <a:srgbClr val="DAFBFE"/>
              </a:solidFill>
              <a:ea typeface="-윤고딕140" pitchFamily="18" charset="-127"/>
              <a:cs typeface="+mn-cs"/>
            </a:endParaRPr>
          </a:p>
        </p:txBody>
      </p:sp>
      <p:sp>
        <p:nvSpPr>
          <p:cNvPr id="91140" name="Прямоугольник 2"/>
          <p:cNvSpPr>
            <a:spLocks noChangeArrowheads="1"/>
          </p:cNvSpPr>
          <p:nvPr/>
        </p:nvSpPr>
        <p:spPr bwMode="auto">
          <a:xfrm>
            <a:off x="539750" y="2781300"/>
            <a:ext cx="8208963" cy="32316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>
              <a:buClr>
                <a:srgbClr val="808080"/>
              </a:buClr>
              <a:buSzPct val="75000"/>
            </a:pPr>
            <a:r>
              <a:rPr kumimoji="1" lang="ru-RU" altLang="ru-RU" sz="1800" b="0" i="0" dirty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     Состояния  должны соответствовать патологическим состояниям, указанным в форме №57 «Сведения  о  травмах, отравлениях и  некоторых  других  последствиях  воздействия внешних причин». </a:t>
            </a:r>
          </a:p>
          <a:p>
            <a:pPr algn="just">
              <a:buClr>
                <a:srgbClr val="808080"/>
              </a:buClr>
              <a:buSzPct val="75000"/>
            </a:pPr>
            <a:r>
              <a:rPr kumimoji="1" lang="ru-RU" altLang="ru-RU" sz="1800" b="0" i="0" dirty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      Графы  4 и 9  могут быть не  равны.  </a:t>
            </a:r>
          </a:p>
          <a:p>
            <a:pPr algn="just">
              <a:buClr>
                <a:srgbClr val="808080"/>
              </a:buClr>
              <a:buSzPct val="75000"/>
            </a:pPr>
            <a:endParaRPr kumimoji="1" lang="ru-RU" altLang="ru-RU" sz="1800" b="0" i="0" dirty="0">
              <a:solidFill>
                <a:srgbClr val="000000"/>
              </a:solidFill>
              <a:latin typeface="Times New Roman" pitchFamily="18" charset="0"/>
              <a:ea typeface="-윤고딕140" pitchFamily="18" charset="-127"/>
              <a:cs typeface="Times New Roman" pitchFamily="18" charset="0"/>
            </a:endParaRPr>
          </a:p>
          <a:p>
            <a:pPr algn="ctr">
              <a:buClr>
                <a:srgbClr val="808080"/>
              </a:buClr>
              <a:buSzPct val="75000"/>
            </a:pPr>
            <a:r>
              <a:rPr kumimoji="1" lang="ru-RU" altLang="ru-RU" sz="2400" i="0" dirty="0">
                <a:solidFill>
                  <a:srgbClr val="CC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Внимание стоматологам!!! </a:t>
            </a:r>
          </a:p>
          <a:p>
            <a:pPr algn="just">
              <a:buClr>
                <a:srgbClr val="808080"/>
              </a:buClr>
              <a:buSzPct val="75000"/>
            </a:pPr>
            <a:endParaRPr kumimoji="1" lang="ru-RU" altLang="ru-RU" sz="1800" b="0" i="0" dirty="0">
              <a:solidFill>
                <a:srgbClr val="000000"/>
              </a:solidFill>
              <a:latin typeface="Times New Roman" pitchFamily="18" charset="0"/>
              <a:ea typeface="-윤고딕140" pitchFamily="18" charset="-127"/>
              <a:cs typeface="Times New Roman" pitchFamily="18" charset="0"/>
            </a:endParaRPr>
          </a:p>
          <a:p>
            <a:pPr algn="just">
              <a:buClr>
                <a:srgbClr val="808080"/>
              </a:buClr>
              <a:buSzPct val="75000"/>
            </a:pPr>
            <a:r>
              <a:rPr kumimoji="1" lang="ru-RU" altLang="ru-RU" sz="1800" b="0" i="0" dirty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Стоматологические поликлиники, при заполнении формы № 12 если </a:t>
            </a:r>
            <a:r>
              <a:rPr kumimoji="1" lang="ru-RU" altLang="ru-RU" sz="1800" b="0" i="0" dirty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вносят </a:t>
            </a:r>
            <a:r>
              <a:rPr kumimoji="1" lang="ru-RU" altLang="ru-RU" sz="1800" b="0" i="0" dirty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травмы (по стр. 20.0), то должны заполнять форму № 57 </a:t>
            </a:r>
            <a:br>
              <a:rPr kumimoji="1" lang="ru-RU" altLang="ru-RU" sz="1800" b="0" i="0" dirty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</a:br>
            <a:r>
              <a:rPr kumimoji="1" lang="ru-RU" altLang="ru-RU" sz="1800" b="0" i="0" dirty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и наоборот- форма 57 без  заполнения ф.12 не может быть</a:t>
            </a:r>
          </a:p>
          <a:p>
            <a:pPr algn="just">
              <a:buClr>
                <a:srgbClr val="808080"/>
              </a:buClr>
              <a:buSzPct val="75000"/>
            </a:pPr>
            <a:endParaRPr kumimoji="1" lang="ru-RU" altLang="ru-RU" sz="1800" b="0" i="0" dirty="0" smtClean="0">
              <a:solidFill>
                <a:srgbClr val="000000"/>
              </a:solidFill>
              <a:latin typeface="Times New Roman" pitchFamily="18" charset="0"/>
              <a:ea typeface="-윤고딕140" pitchFamily="18" charset="-127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2572330"/>
      </p:ext>
    </p:extLst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3" name="Прямоугольник 1"/>
          <p:cNvSpPr>
            <a:spLocks noChangeArrowheads="1"/>
          </p:cNvSpPr>
          <p:nvPr/>
        </p:nvSpPr>
        <p:spPr bwMode="auto">
          <a:xfrm>
            <a:off x="684213" y="1773238"/>
            <a:ext cx="7920037" cy="400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/>
            <a:r>
              <a:rPr kumimoji="1" lang="ru-RU" altLang="ru-RU" sz="1800" b="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Примеры шифрования последствий травм:</a:t>
            </a:r>
          </a:p>
          <a:p>
            <a:pPr algn="just"/>
            <a:endParaRPr kumimoji="1" lang="ru-RU" altLang="ru-RU" sz="1800" b="0" i="0" smtClean="0">
              <a:solidFill>
                <a:srgbClr val="000000"/>
              </a:solidFill>
              <a:latin typeface="Times New Roman" pitchFamily="18" charset="0"/>
              <a:ea typeface="-윤고딕140" pitchFamily="18" charset="-127"/>
              <a:cs typeface="Times New Roman" pitchFamily="18" charset="0"/>
            </a:endParaRPr>
          </a:p>
          <a:p>
            <a:pPr algn="just"/>
            <a:r>
              <a:rPr kumimoji="1" lang="ru-RU" altLang="ru-RU" sz="1800" b="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Отдалённые последствия перелома можно шифровать  -  М84.1 – несрастание перелома,  М82.2 – замедленное сращение перелома.</a:t>
            </a:r>
          </a:p>
          <a:p>
            <a:pPr algn="just"/>
            <a:endParaRPr kumimoji="1" lang="ru-RU" altLang="ru-RU" sz="1800" b="0" i="0" smtClean="0">
              <a:solidFill>
                <a:srgbClr val="000000"/>
              </a:solidFill>
              <a:latin typeface="Times New Roman" pitchFamily="18" charset="0"/>
              <a:ea typeface="-윤고딕140" pitchFamily="18" charset="-127"/>
              <a:cs typeface="Times New Roman" pitchFamily="18" charset="0"/>
            </a:endParaRPr>
          </a:p>
          <a:p>
            <a:pPr algn="just"/>
            <a:r>
              <a:rPr kumimoji="1" lang="ru-RU" altLang="ru-RU" sz="1800" b="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Последствия ЧМТ кодируются в зависимости от клиники проявлений: </a:t>
            </a:r>
          </a:p>
          <a:p>
            <a:pPr algn="just"/>
            <a:r>
              <a:rPr kumimoji="1" lang="ru-RU" altLang="ru-RU" sz="1800" b="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хроническая посттравматическая  головная боль G44.3,  </a:t>
            </a:r>
          </a:p>
          <a:p>
            <a:pPr algn="just"/>
            <a:r>
              <a:rPr kumimoji="1" lang="ru-RU" altLang="ru-RU" sz="1800" b="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травматическая  транзиторная  церебральная  ишемия  G45.8,  </a:t>
            </a:r>
          </a:p>
          <a:p>
            <a:pPr algn="just"/>
            <a:r>
              <a:rPr kumimoji="1" lang="ru-RU" altLang="ru-RU" sz="1800" b="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др. уточнённое  поражение головного мозга, в том числе травматическая болезнь мозга G93.8, </a:t>
            </a:r>
          </a:p>
          <a:p>
            <a:pPr algn="just"/>
            <a:r>
              <a:rPr kumimoji="1" lang="ru-RU" altLang="ru-RU" sz="1800" b="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энцефалопатия   посттравматическая  F07.2,   энцефалопатия  неуточнённая  G93.4,  относящиеся к патологии нервной системы.</a:t>
            </a:r>
          </a:p>
          <a:p>
            <a:pPr algn="just"/>
            <a:r>
              <a:rPr kumimoji="1" lang="ru-RU" altLang="ru-RU" sz="1800" b="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</a:t>
            </a:r>
            <a:br>
              <a:rPr kumimoji="1" lang="ru-RU" altLang="ru-RU" sz="1800" b="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</a:br>
            <a:r>
              <a:rPr kumimoji="1" lang="ru-RU" altLang="ru-RU" sz="100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/>
            </a:r>
            <a:br>
              <a:rPr kumimoji="1" lang="ru-RU" altLang="ru-RU" sz="100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</a:br>
            <a:endParaRPr kumimoji="1" lang="ru-RU" altLang="ru-RU" sz="1000" i="0" smtClean="0">
              <a:solidFill>
                <a:srgbClr val="000000"/>
              </a:solidFill>
              <a:latin typeface="Times New Roman" pitchFamily="18" charset="0"/>
              <a:ea typeface="-윤고딕140" pitchFamily="18" charset="-127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4618589"/>
      </p:ext>
    </p:extLst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7" name="Прямоугольник 1"/>
          <p:cNvSpPr>
            <a:spLocks noChangeArrowheads="1"/>
          </p:cNvSpPr>
          <p:nvPr/>
        </p:nvSpPr>
        <p:spPr bwMode="auto">
          <a:xfrm>
            <a:off x="971550" y="1125538"/>
            <a:ext cx="7704138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endParaRPr kumimoji="1" lang="ru-RU" altLang="ru-RU" sz="1800" i="0" smtClean="0">
              <a:solidFill>
                <a:srgbClr val="000000"/>
              </a:solidFill>
              <a:latin typeface="Times New Roman" pitchFamily="18" charset="0"/>
              <a:ea typeface="-윤고딕140" pitchFamily="18" charset="-127"/>
              <a:cs typeface="Times New Roman" pitchFamily="18" charset="0"/>
            </a:endParaRPr>
          </a:p>
          <a:p>
            <a:pPr eaLnBrk="0" hangingPunct="0"/>
            <a:endParaRPr kumimoji="1" lang="ru-RU" altLang="ru-RU" sz="1800" i="0" smtClean="0">
              <a:solidFill>
                <a:srgbClr val="000000"/>
              </a:solidFill>
              <a:latin typeface="Times New Roman" pitchFamily="18" charset="0"/>
              <a:ea typeface="-윤고딕140" pitchFamily="18" charset="-127"/>
              <a:cs typeface="Times New Roman" pitchFamily="18" charset="0"/>
            </a:endParaRPr>
          </a:p>
          <a:p>
            <a:pPr eaLnBrk="0" hangingPunct="0"/>
            <a:r>
              <a:rPr kumimoji="1" lang="ru-RU" altLang="ru-RU" sz="180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Класс 21. Факторы, влияющие на состояние здоровья населения и обращения в учреждения здравоохранения. </a:t>
            </a:r>
            <a:r>
              <a:rPr kumimoji="1" lang="en-US" altLang="ru-RU" sz="180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Z00-Z99</a:t>
            </a:r>
            <a:endParaRPr kumimoji="1" lang="ru-RU" altLang="ru-RU" sz="1800" i="0" smtClean="0">
              <a:solidFill>
                <a:srgbClr val="DAFBFE"/>
              </a:solidFill>
              <a:ea typeface="-윤고딕140" pitchFamily="18" charset="-127"/>
              <a:cs typeface="+mn-cs"/>
            </a:endParaRPr>
          </a:p>
        </p:txBody>
      </p:sp>
      <p:sp>
        <p:nvSpPr>
          <p:cNvPr id="93188" name="Прямоугольник 2"/>
          <p:cNvSpPr>
            <a:spLocks noChangeArrowheads="1"/>
          </p:cNvSpPr>
          <p:nvPr/>
        </p:nvSpPr>
        <p:spPr bwMode="auto">
          <a:xfrm>
            <a:off x="755650" y="2852738"/>
            <a:ext cx="76327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indent="457200"/>
            <a:r>
              <a:rPr kumimoji="1" lang="ru-RU" altLang="ru-RU" sz="1800" b="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В класс Z  входят  данные  о здоровых людях, у которых отклонения от нормы еще не  трансформировались в определенную патологию. </a:t>
            </a:r>
          </a:p>
          <a:p>
            <a:pPr indent="457200"/>
            <a:r>
              <a:rPr kumimoji="1" lang="ru-RU" altLang="ru-RU" sz="1800" b="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      </a:t>
            </a:r>
            <a:endParaRPr kumimoji="1" lang="ru-RU" altLang="ru-RU" sz="1800" b="0" i="0" smtClean="0">
              <a:solidFill>
                <a:srgbClr val="000000"/>
              </a:solidFill>
              <a:ea typeface="-윤고딕140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37192487"/>
      </p:ext>
    </p:extLst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5" name="Прямоугольник 1"/>
          <p:cNvSpPr>
            <a:spLocks noChangeArrowheads="1"/>
          </p:cNvSpPr>
          <p:nvPr/>
        </p:nvSpPr>
        <p:spPr bwMode="auto">
          <a:xfrm>
            <a:off x="971550" y="1125538"/>
            <a:ext cx="7704138" cy="314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endParaRPr kumimoji="1" lang="ru-RU" altLang="ru-RU" sz="1800" i="0" smtClean="0">
              <a:solidFill>
                <a:srgbClr val="000000"/>
              </a:solidFill>
              <a:latin typeface="Times New Roman" pitchFamily="18" charset="0"/>
              <a:ea typeface="-윤고딕140" pitchFamily="18" charset="-127"/>
              <a:cs typeface="Times New Roman" pitchFamily="18" charset="0"/>
            </a:endParaRPr>
          </a:p>
          <a:p>
            <a:pPr algn="ctr" eaLnBrk="0" hangingPunct="0"/>
            <a:r>
              <a:rPr kumimoji="1" lang="ru-RU" altLang="ru-RU" sz="180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Таблицы 2000, 3000, 4000</a:t>
            </a:r>
          </a:p>
          <a:p>
            <a:pPr eaLnBrk="0" hangingPunct="0"/>
            <a:endParaRPr kumimoji="1" lang="ru-RU" altLang="ru-RU" sz="1800" i="0" smtClean="0">
              <a:solidFill>
                <a:srgbClr val="000000"/>
              </a:solidFill>
              <a:latin typeface="Times New Roman" pitchFamily="18" charset="0"/>
              <a:ea typeface="-윤고딕140" pitchFamily="18" charset="-127"/>
              <a:cs typeface="Times New Roman" pitchFamily="18" charset="0"/>
            </a:endParaRPr>
          </a:p>
          <a:p>
            <a:pPr eaLnBrk="0" hangingPunct="0"/>
            <a:r>
              <a:rPr kumimoji="1" lang="ru-RU" altLang="ru-RU" sz="180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строки: 5.1.1, 5.11, 5.12, 5.13, 5.14, 5.15, 7.8.2, 18.2, 18.5, 18.6, 18.7, 18.9</a:t>
            </a:r>
          </a:p>
          <a:p>
            <a:pPr eaLnBrk="0" hangingPunct="0"/>
            <a:r>
              <a:rPr kumimoji="1" lang="ru-RU" altLang="ru-RU" sz="180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по графе 9 – (!) стоит число – представить пояснительную записку.</a:t>
            </a:r>
          </a:p>
          <a:p>
            <a:pPr eaLnBrk="0" hangingPunct="0"/>
            <a:endParaRPr kumimoji="1" lang="ru-RU" altLang="ru-RU" sz="1800" i="0" smtClean="0">
              <a:solidFill>
                <a:srgbClr val="000000"/>
              </a:solidFill>
              <a:latin typeface="Times New Roman" pitchFamily="18" charset="0"/>
              <a:ea typeface="-윤고딕140" pitchFamily="18" charset="-127"/>
              <a:cs typeface="Times New Roman" pitchFamily="18" charset="0"/>
            </a:endParaRPr>
          </a:p>
          <a:p>
            <a:pPr eaLnBrk="0" hangingPunct="0"/>
            <a:r>
              <a:rPr kumimoji="1" lang="ru-RU" altLang="ru-RU" sz="180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Талица 4000</a:t>
            </a:r>
          </a:p>
          <a:p>
            <a:pPr eaLnBrk="0" hangingPunct="0"/>
            <a:endParaRPr kumimoji="1" lang="ru-RU" altLang="ru-RU" sz="1800" i="0" smtClean="0">
              <a:solidFill>
                <a:srgbClr val="000000"/>
              </a:solidFill>
              <a:latin typeface="Times New Roman" pitchFamily="18" charset="0"/>
              <a:ea typeface="-윤고딕140" pitchFamily="18" charset="-127"/>
              <a:cs typeface="Times New Roman" pitchFamily="18" charset="0"/>
            </a:endParaRPr>
          </a:p>
          <a:p>
            <a:pPr eaLnBrk="0" hangingPunct="0"/>
            <a:r>
              <a:rPr kumimoji="1" lang="ru-RU" altLang="ru-RU" sz="180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строки: 5.7, 5.8, 7.10, 13.1, 15.9, 15.11</a:t>
            </a:r>
          </a:p>
          <a:p>
            <a:pPr eaLnBrk="0" hangingPunct="0"/>
            <a:r>
              <a:rPr kumimoji="1" lang="ru-RU" altLang="ru-RU" sz="180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по графа 9 – (!) стоит число – проверить первичную документацию.</a:t>
            </a:r>
          </a:p>
          <a:p>
            <a:pPr eaLnBrk="0" hangingPunct="0"/>
            <a:r>
              <a:rPr kumimoji="1" lang="ru-RU" altLang="ru-RU" sz="180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 </a:t>
            </a:r>
          </a:p>
        </p:txBody>
      </p:sp>
      <p:sp>
        <p:nvSpPr>
          <p:cNvPr id="95236" name="Прямоугольник 2"/>
          <p:cNvSpPr>
            <a:spLocks noChangeArrowheads="1"/>
          </p:cNvSpPr>
          <p:nvPr/>
        </p:nvSpPr>
        <p:spPr bwMode="auto">
          <a:xfrm>
            <a:off x="755650" y="2852738"/>
            <a:ext cx="76327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indent="457200"/>
            <a:r>
              <a:rPr kumimoji="1" lang="ru-RU" altLang="ru-RU" sz="1800" b="0" i="0" smtClean="0">
                <a:solidFill>
                  <a:srgbClr val="000000"/>
                </a:solidFill>
                <a:latin typeface="Times New Roman" pitchFamily="18" charset="0"/>
                <a:ea typeface="-윤고딕140" pitchFamily="18" charset="-127"/>
                <a:cs typeface="Times New Roman" pitchFamily="18" charset="0"/>
              </a:rPr>
              <a:t>       </a:t>
            </a:r>
            <a:endParaRPr kumimoji="1" lang="ru-RU" altLang="ru-RU" sz="1800" b="0" i="0" smtClean="0">
              <a:solidFill>
                <a:srgbClr val="000000"/>
              </a:solidFill>
              <a:ea typeface="-윤고딕140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12985440"/>
      </p:ext>
    </p:extLst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Rectangle 2"/>
          <p:cNvSpPr>
            <a:spLocks noGrp="1" noChangeArrowheads="1"/>
          </p:cNvSpPr>
          <p:nvPr>
            <p:ph type="title"/>
          </p:nvPr>
        </p:nvSpPr>
        <p:spPr>
          <a:xfrm>
            <a:off x="755576" y="1772816"/>
            <a:ext cx="7848600" cy="3240088"/>
          </a:xfrm>
          <a:ln>
            <a:solidFill>
              <a:schemeClr val="bg1"/>
            </a:solidFill>
          </a:ln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solidFill>
                  <a:schemeClr val="tx1"/>
                </a:solidFill>
              </a:rPr>
              <a:t/>
            </a:r>
            <a:br>
              <a:rPr lang="ru-RU" sz="3600" b="1" dirty="0" smtClean="0">
                <a:solidFill>
                  <a:schemeClr val="tx1"/>
                </a:solidFill>
              </a:rPr>
            </a:br>
            <a:r>
              <a:rPr lang="ru-RU" sz="3600" b="1" dirty="0" smtClean="0">
                <a:solidFill>
                  <a:srgbClr val="C00000"/>
                </a:solidFill>
              </a:rPr>
              <a:t>ОБЯЗАТЕЛЬНО ПРОВОДИТЬ ВНУТРИФОРМЕННЫЙ,</a:t>
            </a:r>
            <a:br>
              <a:rPr lang="ru-RU" sz="3600" b="1" dirty="0" smtClean="0">
                <a:solidFill>
                  <a:srgbClr val="C00000"/>
                </a:solidFill>
              </a:rPr>
            </a:br>
            <a:r>
              <a:rPr lang="ru-RU" sz="3600" b="1" dirty="0" smtClean="0">
                <a:solidFill>
                  <a:srgbClr val="C00000"/>
                </a:solidFill>
              </a:rPr>
              <a:t>МЕЖФОРМЕННЫЙ И МЕЖГОДОВОЙ  КОНТРОЛИ</a:t>
            </a:r>
            <a:br>
              <a:rPr lang="ru-RU" sz="3600" b="1" dirty="0" smtClean="0">
                <a:solidFill>
                  <a:srgbClr val="C00000"/>
                </a:solidFill>
              </a:rPr>
            </a:br>
            <a:endParaRPr lang="ru-RU" sz="3600" b="1" dirty="0" smtClean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7584" y="2780928"/>
            <a:ext cx="7772400" cy="1509712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kumimoji="1" lang="ru-RU" altLang="ru-RU" sz="4400" b="1" dirty="0" smtClean="0">
                <a:solidFill>
                  <a:srgbClr val="000000"/>
                </a:solidFill>
                <a:latin typeface="Times New Roman" pitchFamily="18" charset="0"/>
                <a:ea typeface="굴림"/>
                <a:cs typeface="Times New Roman" pitchFamily="18" charset="0"/>
              </a:rPr>
              <a:t>     </a:t>
            </a:r>
            <a:r>
              <a:rPr kumimoji="1" lang="ru-RU" altLang="ru-RU" sz="5400" b="1" dirty="0" smtClean="0">
                <a:solidFill>
                  <a:srgbClr val="C00000"/>
                </a:solidFill>
                <a:latin typeface="Times New Roman" pitchFamily="18" charset="0"/>
                <a:ea typeface="굴림"/>
                <a:cs typeface="Times New Roman" pitchFamily="18" charset="0"/>
              </a:rPr>
              <a:t>Заполнение </a:t>
            </a:r>
            <a:r>
              <a:rPr kumimoji="1" lang="ru-RU" altLang="ru-RU" sz="5400" b="1" dirty="0">
                <a:solidFill>
                  <a:srgbClr val="C00000"/>
                </a:solidFill>
                <a:latin typeface="Times New Roman" pitchFamily="18" charset="0"/>
                <a:ea typeface="굴림"/>
                <a:cs typeface="Times New Roman" pitchFamily="18" charset="0"/>
              </a:rPr>
              <a:t>формы </a:t>
            </a:r>
            <a:endParaRPr lang="ru-RU" sz="5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7663410"/>
      </p:ext>
    </p:extLst>
  </p:cSld>
  <p:clrMapOvr>
    <a:masterClrMapping/>
  </p:clrMapOvr>
  <p:transition>
    <p:pull dir="u"/>
  </p:transition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Rectangle 2"/>
          <p:cNvSpPr txBox="1">
            <a:spLocks noChangeArrowheads="1"/>
          </p:cNvSpPr>
          <p:nvPr/>
        </p:nvSpPr>
        <p:spPr bwMode="auto">
          <a:xfrm>
            <a:off x="838200" y="304800"/>
            <a:ext cx="7275513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2800" i="0">
                <a:solidFill>
                  <a:schemeClr val="bg1"/>
                </a:solidFill>
                <a:latin typeface="Arial" charset="0"/>
              </a:rPr>
              <a:t>Обязательна  сверка с формой № 57</a:t>
            </a:r>
          </a:p>
        </p:txBody>
      </p:sp>
      <p:sp>
        <p:nvSpPr>
          <p:cNvPr id="81922" name="Rectangle 3"/>
          <p:cNvSpPr txBox="1">
            <a:spLocks noChangeArrowheads="1"/>
          </p:cNvSpPr>
          <p:nvPr/>
        </p:nvSpPr>
        <p:spPr bwMode="auto">
          <a:xfrm>
            <a:off x="679450" y="1752600"/>
            <a:ext cx="7770813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</a:pPr>
            <a:r>
              <a:rPr lang="ru-RU" sz="2800" b="0" i="0" dirty="0" smtClean="0">
                <a:latin typeface="Times New Roman" pitchFamily="18" charset="0"/>
                <a:cs typeface="Times New Roman" pitchFamily="18" charset="0"/>
              </a:rPr>
              <a:t>Состояния </a:t>
            </a:r>
            <a:r>
              <a:rPr lang="ru-RU" sz="2800" b="0" i="0" dirty="0">
                <a:latin typeface="Times New Roman" pitchFamily="18" charset="0"/>
                <a:cs typeface="Times New Roman" pitchFamily="18" charset="0"/>
              </a:rPr>
              <a:t>класса «Травмы, отравления и некоторые другие последствия воздействия внешних причин» (стр. 20.0) должны соответствовать патологическим состояниям, указанным в форме №57 «Сведения о травмах, отравлениях и некоторых других последствиях воздействия внешних причин» </a:t>
            </a:r>
          </a:p>
          <a:p>
            <a:pPr marL="342900" indent="-342900" algn="just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</a:pPr>
            <a:endParaRPr lang="ru-RU" sz="2800" b="0" i="0" dirty="0">
              <a:solidFill>
                <a:schemeClr val="bg1"/>
              </a:solidFill>
              <a:latin typeface="Arial" charset="0"/>
            </a:endParaRPr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4"/>
          <p:cNvSpPr>
            <a:spLocks noChangeArrowheads="1"/>
          </p:cNvSpPr>
          <p:nvPr/>
        </p:nvSpPr>
        <p:spPr bwMode="auto">
          <a:xfrm>
            <a:off x="0" y="0"/>
            <a:ext cx="9144000" cy="64356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32" tIns="45716" rIns="91432" bIns="45716">
            <a:spAutoFit/>
          </a:bodyPr>
          <a:lstStyle/>
          <a:p>
            <a:pPr eaLnBrk="0" hangingPunct="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70000"/>
              <a:defRPr/>
            </a:pPr>
            <a:endParaRPr lang="ru-RU" sz="1800" b="0" i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hangingPunct="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70000"/>
              <a:defRPr/>
            </a:pPr>
            <a:endParaRPr lang="ru-RU" sz="1800" b="0" i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hangingPunct="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70000"/>
              <a:defRPr/>
            </a:pPr>
            <a:endParaRPr lang="ru-RU" sz="1800" b="0" i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hangingPunct="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70000"/>
              <a:defRPr/>
            </a:pPr>
            <a:r>
              <a:rPr lang="ru-RU" sz="1800" i="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800" i="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 № 57</a:t>
            </a:r>
            <a:r>
              <a:rPr lang="ru-RU" sz="1800" b="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включаются сведения о травмах, отравлениях и других состояниях, включенных в </a:t>
            </a:r>
            <a:r>
              <a:rPr lang="en-US" sz="1800" b="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XIX</a:t>
            </a:r>
            <a:r>
              <a:rPr lang="ru-RU" sz="1800" b="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класс МКБ-10. Так как почти все эти состояния носят острый характер, то в первичной медицинской документации они регистрируются со знаком «+». </a:t>
            </a:r>
          </a:p>
          <a:p>
            <a:pPr eaLnBrk="0" hangingPunct="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70000"/>
              <a:defRPr/>
            </a:pPr>
            <a:r>
              <a:rPr lang="ru-RU" sz="1800" b="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Некоторые состояния из</a:t>
            </a:r>
            <a:r>
              <a:rPr lang="en-US" sz="1800" b="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XIX</a:t>
            </a:r>
            <a:r>
              <a:rPr lang="ru-RU" sz="1800" b="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класса МКБ-10 могут иметь хроническое течение (например, Т66 «Лучевая болезнь) и, начиная со второго года учета, регистрируются со знаком «–». Такие состояния в Форму не включаются, а учитываются  в форме федерального статистического наблюдения № 12 в графе «зарегистрировано пациентов с данным заболеванием всего» по строкам «Травмы, отравления и некоторые другие последствия воздействия внешних причин». </a:t>
            </a:r>
          </a:p>
          <a:p>
            <a:pPr eaLnBrk="0" hangingPunct="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70000"/>
              <a:defRPr/>
            </a:pPr>
            <a:r>
              <a:rPr lang="ru-RU" sz="1800" b="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Регистрации подлежат  все  травмы  и  отравления  со  знаком </a:t>
            </a:r>
          </a:p>
          <a:p>
            <a:pPr eaLnBrk="0" hangingPunct="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70000"/>
              <a:defRPr/>
            </a:pPr>
            <a:r>
              <a:rPr lang="ru-RU" sz="1800" b="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«+» у  населения, обслуживаемого  данной  медицинской  организацией  или  ее  подразделениями, оказывающими медицинскую помощь в амбулаторных и стационарных условиях. Регистрация  травм  и  отравлений  у  пациентов  после  лечения  в стационарных  условиях  должна  производиться  в  поликлинике  по  Талону, заполненному на основании выписного эпикриза. </a:t>
            </a:r>
          </a:p>
          <a:p>
            <a:pPr eaLnBrk="0" hangingPunct="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70000"/>
              <a:defRPr/>
            </a:pPr>
            <a:r>
              <a:rPr lang="ru-RU" sz="1800" b="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Сведения о травмах и отравлениях, которые послужили причиной смерти, также включаются в данный отчет. Умершие на </a:t>
            </a:r>
            <a:r>
              <a:rPr lang="ru-RU" sz="1800" b="0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догоспитальном</a:t>
            </a:r>
            <a:r>
              <a:rPr lang="ru-RU" sz="1800" b="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этапе и погибшие на месте происшествия регистрируются бюро судебно-медицинской экспертизы и включаются в Форму (на основании первичной медицинской документации, переданной в МО из БСМЭ).</a:t>
            </a:r>
          </a:p>
          <a:p>
            <a:pPr eaLnBrk="0" hangingPunct="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70000"/>
              <a:defRPr/>
            </a:pPr>
            <a:r>
              <a:rPr lang="ru-RU" sz="1800" b="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Данные графы 4 таблиц Формы № 57должны соответствовать соответствующим строкам графы 9 «с впервые в жизни установленным диагнозом»  таблиц  формы  ФСН № 12 (1000, 2000, 3000, 4000), и графы 4 « всего» таблиц  формы  ФСН № 12 (1000, 2000) .</a:t>
            </a:r>
          </a:p>
          <a:p>
            <a:pPr marL="341313" indent="-341313">
              <a:lnSpc>
                <a:spcPct val="80000"/>
              </a:lnSpc>
              <a:spcBef>
                <a:spcPct val="50000"/>
              </a:spcBef>
              <a:buClr>
                <a:schemeClr val="accent1"/>
              </a:buClr>
              <a:buSzPct val="70000"/>
              <a:buFont typeface="Wingdings 2" pitchFamily="18" charset="2"/>
              <a:buNone/>
              <a:defRPr/>
            </a:pPr>
            <a:endParaRPr lang="ru-RU" sz="1800" b="0" i="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Rectangle 4"/>
          <p:cNvSpPr>
            <a:spLocks noGrp="1"/>
          </p:cNvSpPr>
          <p:nvPr>
            <p:ph type="title" idx="4294967295"/>
          </p:nvPr>
        </p:nvSpPr>
        <p:spPr>
          <a:xfrm>
            <a:off x="323528" y="188640"/>
            <a:ext cx="8244408" cy="1844824"/>
          </a:xfrm>
        </p:spPr>
        <p:txBody>
          <a:bodyPr/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Контроль соответствия показателей "Мониторинга по ИБС" </a:t>
            </a:r>
            <a:br>
              <a:rPr lang="ru-RU" sz="2800" b="1" dirty="0" smtClean="0">
                <a:solidFill>
                  <a:srgbClr val="C00000"/>
                </a:solidFill>
              </a:rPr>
            </a:br>
            <a:r>
              <a:rPr lang="ru-RU" sz="2800" b="1" dirty="0" smtClean="0">
                <a:solidFill>
                  <a:srgbClr val="C00000"/>
                </a:solidFill>
              </a:rPr>
              <a:t>показателям Формы №12 ФСН за 2018год</a:t>
            </a:r>
          </a:p>
        </p:txBody>
      </p:sp>
      <p:sp>
        <p:nvSpPr>
          <p:cNvPr id="83970" name="Rectangle 5"/>
          <p:cNvSpPr>
            <a:spLocks noGrp="1"/>
          </p:cNvSpPr>
          <p:nvPr>
            <p:ph idx="4294967295"/>
          </p:nvPr>
        </p:nvSpPr>
        <p:spPr>
          <a:xfrm>
            <a:off x="914400" y="1916113"/>
            <a:ext cx="8229600" cy="4681537"/>
          </a:xfrm>
          <a:solidFill>
            <a:schemeClr val="bg1"/>
          </a:solidFill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Стр. 6 =ф.12 таблица 3000 строка 10.4 графа  15   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Стр.7 =ф.12 таблица 3000 строка 10.4 графа 4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Стр.9 =ф.12 таблица 3000 сумма строк  10.4.2, 10.4.3, 10.4.4,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10.4.5.1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графа 10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Стр.55 =ф.12 таблица 3000 строка 10.4 графа 9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Стр.56 =ф.12 Таблица 3000 Строка 10.4.1.1 Гр. 4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Стр.57 =ф.12 Табл. 3000Сумма строк 10.4.2 и 10.4.3,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10.4.5.1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Графа 4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Стр.58 =ф.12 Таблица 3000 Строка 10.4.4 Графа 4</a:t>
            </a:r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Rectangle 4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Контроль соответствия показателей</a:t>
            </a:r>
            <a:br>
              <a:rPr lang="ru-RU" sz="2800" b="1" dirty="0" smtClean="0">
                <a:solidFill>
                  <a:srgbClr val="C00000"/>
                </a:solidFill>
              </a:rPr>
            </a:br>
            <a:r>
              <a:rPr lang="ru-RU" sz="2800" b="1" dirty="0" smtClean="0">
                <a:solidFill>
                  <a:srgbClr val="C00000"/>
                </a:solidFill>
              </a:rPr>
              <a:t> "Мониторинга по ЦВБ" </a:t>
            </a:r>
            <a:br>
              <a:rPr lang="ru-RU" sz="2800" b="1" dirty="0" smtClean="0">
                <a:solidFill>
                  <a:srgbClr val="C00000"/>
                </a:solidFill>
              </a:rPr>
            </a:br>
            <a:r>
              <a:rPr lang="ru-RU" sz="2800" b="1" dirty="0" smtClean="0">
                <a:solidFill>
                  <a:srgbClr val="C00000"/>
                </a:solidFill>
              </a:rPr>
              <a:t>показателям Формы №12 ФСН за 2018 год</a:t>
            </a:r>
          </a:p>
        </p:txBody>
      </p:sp>
      <p:sp>
        <p:nvSpPr>
          <p:cNvPr id="84994" name="Rectangle 5"/>
          <p:cNvSpPr>
            <a:spLocks noGrp="1"/>
          </p:cNvSpPr>
          <p:nvPr>
            <p:ph idx="4294967295"/>
          </p:nvPr>
        </p:nvSpPr>
        <p:spPr>
          <a:xfrm>
            <a:off x="457200" y="1484313"/>
            <a:ext cx="8686800" cy="4595812"/>
          </a:xfrm>
          <a:solidFill>
            <a:schemeClr val="bg1"/>
          </a:solidFill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Стр. 1=ф.12 таблица 3000,   строка 10.6 гр.9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Стр. 2=ф.12 табл. 3000 сумма стр. 7.6.2, 10.6.1, 10.6.2, 10.6.3, 10.6.4 гр.9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  Стр.2.1 =ф.12 таблица 3000,   стр. 10.6.3  гр. 9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Стр. 2.2=ф.12 таблица 3000,  сумма строк 10.6.1, 10.6.2 графа 9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Стр. 5 =ф.12 таблица 3000, строка 10.6  графа 15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Стр.6 =ф.12 таблица 3000,   строка  10.6 графа 4     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Стр. 7=ф.12 табл. 3000 сумма стр. 7.6.2, 10.6.1, 10.6.2, 10.6.3, </a:t>
            </a:r>
          </a:p>
          <a:p>
            <a:pPr marL="109728" indent="0">
              <a:lnSpc>
                <a:spcPct val="150000"/>
              </a:lnSpc>
              <a:buNone/>
            </a:pP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10.6.4   гр. 8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Стр.45 =ф.12 таблица 3002,    графа 3</a:t>
            </a:r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Rectangle 2"/>
          <p:cNvSpPr>
            <a:spLocks noGrp="1"/>
          </p:cNvSpPr>
          <p:nvPr>
            <p:ph type="title" idx="4294967295"/>
          </p:nvPr>
        </p:nvSpPr>
        <p:spPr>
          <a:xfrm>
            <a:off x="0" y="260648"/>
            <a:ext cx="9144000" cy="98107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</a:rPr>
              <a:t>Контроль соответствия показателей </a:t>
            </a:r>
            <a:br>
              <a:rPr lang="ru-RU" sz="2400" b="1" dirty="0" smtClean="0">
                <a:solidFill>
                  <a:srgbClr val="C00000"/>
                </a:solidFill>
              </a:rPr>
            </a:br>
            <a:r>
              <a:rPr lang="ru-RU" sz="2400" b="1" dirty="0" smtClean="0">
                <a:solidFill>
                  <a:srgbClr val="C00000"/>
                </a:solidFill>
              </a:rPr>
              <a:t>"Мониторинга по ИБС" </a:t>
            </a:r>
            <a:br>
              <a:rPr lang="ru-RU" sz="2400" b="1" dirty="0" smtClean="0">
                <a:solidFill>
                  <a:srgbClr val="C00000"/>
                </a:solidFill>
              </a:rPr>
            </a:br>
            <a:r>
              <a:rPr lang="ru-RU" sz="2400" b="1" dirty="0" smtClean="0">
                <a:solidFill>
                  <a:srgbClr val="C00000"/>
                </a:solidFill>
              </a:rPr>
              <a:t>показателям Формы №14 ФСН за 2018год</a:t>
            </a:r>
          </a:p>
        </p:txBody>
      </p:sp>
      <p:sp>
        <p:nvSpPr>
          <p:cNvPr id="63490" name="Rectangle 3"/>
          <p:cNvSpPr>
            <a:spLocks noGrp="1"/>
          </p:cNvSpPr>
          <p:nvPr>
            <p:ph type="body" idx="4294967295"/>
          </p:nvPr>
        </p:nvSpPr>
        <p:spPr>
          <a:xfrm>
            <a:off x="0" y="1196752"/>
            <a:ext cx="9144000" cy="5760640"/>
          </a:xfrm>
          <a:solidFill>
            <a:schemeClr val="bg1"/>
          </a:solidFill>
        </p:spPr>
        <p:txBody>
          <a:bodyPr>
            <a:no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§"/>
              <a:defRPr/>
            </a:pPr>
            <a:r>
              <a:rPr lang="ru-RU" sz="2100" b="1" dirty="0" smtClean="0">
                <a:latin typeface="Times New Roman" pitchFamily="18" charset="0"/>
                <a:cs typeface="Times New Roman" pitchFamily="18" charset="0"/>
              </a:rPr>
              <a:t>Стр.38=ф.14.2300. стр.3 +  </a:t>
            </a:r>
            <a:r>
              <a:rPr lang="ru-RU" sz="2100" b="1" dirty="0">
                <a:latin typeface="Times New Roman" pitchFamily="18" charset="0"/>
                <a:cs typeface="Times New Roman" pitchFamily="18" charset="0"/>
              </a:rPr>
              <a:t>ф.30 . 2350 стр. 1.1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  <a:defRPr/>
            </a:pPr>
            <a:r>
              <a:rPr lang="ru-RU" sz="2100" b="1" dirty="0" smtClean="0">
                <a:latin typeface="Times New Roman" pitchFamily="18" charset="0"/>
                <a:cs typeface="Times New Roman" pitchFamily="18" charset="0"/>
              </a:rPr>
              <a:t>Стр.38.1= ф.30 . 2350 стр. 1.1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  <a:defRPr/>
            </a:pPr>
            <a:r>
              <a:rPr lang="ru-RU" sz="2100" b="1" dirty="0" smtClean="0">
                <a:latin typeface="Times New Roman" pitchFamily="18" charset="0"/>
                <a:cs typeface="Times New Roman" pitchFamily="18" charset="0"/>
              </a:rPr>
              <a:t>Стр. 39=ф.14 .4000. 7.5.2, графа 3.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  <a:defRPr/>
            </a:pPr>
            <a:r>
              <a:rPr lang="ru-RU" sz="2100" b="1" dirty="0" smtClean="0">
                <a:latin typeface="Times New Roman" pitchFamily="18" charset="0"/>
                <a:cs typeface="Times New Roman" pitchFamily="18" charset="0"/>
              </a:rPr>
              <a:t>Стр.40 =ф.14.4000.  7.5.1 Графа 3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  <a:defRPr/>
            </a:pPr>
            <a:r>
              <a:rPr lang="ru-RU" sz="2100" b="1" dirty="0" smtClean="0">
                <a:latin typeface="Times New Roman" pitchFamily="18" charset="0"/>
                <a:cs typeface="Times New Roman" pitchFamily="18" charset="0"/>
              </a:rPr>
              <a:t>Стр.41 =ф.14 </a:t>
            </a:r>
            <a:r>
              <a:rPr lang="ru-RU" sz="2100" b="1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100" b="1" dirty="0" smtClean="0">
                <a:latin typeface="Times New Roman" pitchFamily="18" charset="0"/>
                <a:cs typeface="Times New Roman" pitchFamily="18" charset="0"/>
              </a:rPr>
              <a:t>4000. 7.3.1 Графа 3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  <a:defRPr/>
            </a:pPr>
            <a:r>
              <a:rPr lang="ru-RU" sz="2100" b="1" dirty="0" smtClean="0">
                <a:latin typeface="Times New Roman" pitchFamily="18" charset="0"/>
                <a:cs typeface="Times New Roman" pitchFamily="18" charset="0"/>
              </a:rPr>
              <a:t>Стр. 42=ф.14 . 4000.  7.5.2 Графа 19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  <a:defRPr/>
            </a:pPr>
            <a:r>
              <a:rPr lang="ru-RU" sz="2100" b="1" dirty="0" smtClean="0">
                <a:latin typeface="Times New Roman" pitchFamily="18" charset="0"/>
                <a:cs typeface="Times New Roman" pitchFamily="18" charset="0"/>
              </a:rPr>
              <a:t>Стр. 43=ф.14 . 4000.  7.5.1 Графа 19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  <a:defRPr/>
            </a:pPr>
            <a:r>
              <a:rPr lang="ru-RU" sz="2100" b="1" dirty="0" smtClean="0">
                <a:latin typeface="Times New Roman" pitchFamily="18" charset="0"/>
                <a:cs typeface="Times New Roman" pitchFamily="18" charset="0"/>
              </a:rPr>
              <a:t>Стр.44 =ф.14 .  2000 Сумма строк 10.4.1.1, 10.4.2,10.4.3,10.4.4  Гр. 8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  <a:defRPr/>
            </a:pPr>
            <a:r>
              <a:rPr lang="ru-RU" sz="2100" b="1" dirty="0" smtClean="0">
                <a:latin typeface="Times New Roman" pitchFamily="18" charset="0"/>
                <a:cs typeface="Times New Roman" pitchFamily="18" charset="0"/>
              </a:rPr>
              <a:t>Стр.47 =ф.14.   2000Сумма стр. 10.4.1.1, 10.4.2, 10.4.3 сумма гр.4 и 8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  <a:defRPr/>
            </a:pPr>
            <a:r>
              <a:rPr lang="ru-RU" sz="2100" b="1" dirty="0" smtClean="0">
                <a:latin typeface="Times New Roman" pitchFamily="18" charset="0"/>
                <a:cs typeface="Times New Roman" pitchFamily="18" charset="0"/>
              </a:rPr>
              <a:t>Стр.48 =ф.14 .  2000Сумма строк 10.4.2 и 10.4.3Графа 8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  <a:defRPr/>
            </a:pPr>
            <a:r>
              <a:rPr lang="ru-RU" sz="2100" b="1" dirty="0" smtClean="0">
                <a:latin typeface="Times New Roman" pitchFamily="18" charset="0"/>
                <a:cs typeface="Times New Roman" pitchFamily="18" charset="0"/>
              </a:rPr>
              <a:t>Стр. 49=ф.14   2000Сумма строк 10.4.2 и 10.4.3 Сумма граф 4 и 8</a:t>
            </a:r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Rectangle 2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Контроль соответствия показателей </a:t>
            </a:r>
            <a:br>
              <a:rPr lang="ru-RU" sz="2800" b="1" dirty="0" smtClean="0">
                <a:solidFill>
                  <a:srgbClr val="C00000"/>
                </a:solidFill>
              </a:rPr>
            </a:br>
            <a:r>
              <a:rPr lang="ru-RU" sz="2800" b="1" dirty="0" smtClean="0">
                <a:solidFill>
                  <a:srgbClr val="C00000"/>
                </a:solidFill>
              </a:rPr>
              <a:t>"Мониторинга по ЦВБ" </a:t>
            </a:r>
            <a:br>
              <a:rPr lang="ru-RU" sz="2800" b="1" dirty="0" smtClean="0">
                <a:solidFill>
                  <a:srgbClr val="C00000"/>
                </a:solidFill>
              </a:rPr>
            </a:br>
            <a:r>
              <a:rPr lang="ru-RU" sz="2800" b="1" dirty="0" smtClean="0">
                <a:solidFill>
                  <a:srgbClr val="C00000"/>
                </a:solidFill>
              </a:rPr>
              <a:t>показателям Формы №14 ФСН за 2018год</a:t>
            </a:r>
          </a:p>
        </p:txBody>
      </p:sp>
      <p:sp>
        <p:nvSpPr>
          <p:cNvPr id="87042" name="Rectangle 3"/>
          <p:cNvSpPr>
            <a:spLocks noGrp="1"/>
          </p:cNvSpPr>
          <p:nvPr>
            <p:ph type="body" idx="4294967295"/>
          </p:nvPr>
        </p:nvSpPr>
        <p:spPr>
          <a:xfrm>
            <a:off x="0" y="1600200"/>
            <a:ext cx="8435975" cy="5257800"/>
          </a:xfrm>
          <a:solidFill>
            <a:schemeClr val="bg1"/>
          </a:solidFill>
        </p:spPr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ru-RU" sz="2200" b="1" dirty="0" smtClean="0"/>
              <a:t>Стр.14 = ф.14табл. 2301 стр.1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ru-RU" sz="2200" b="1" dirty="0" smtClean="0"/>
              <a:t>Стр.21= ф.14 табл. 2301 стр. 134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ru-RU" sz="2200" b="1" dirty="0" smtClean="0"/>
              <a:t>Стр.27 =ф.14 табл.2000 сумма стр.  7.6.2, 10.7.1,  10.7.2, </a:t>
            </a:r>
          </a:p>
          <a:p>
            <a:pPr marL="109728" indent="0">
              <a:lnSpc>
                <a:spcPct val="150000"/>
              </a:lnSpc>
              <a:buNone/>
            </a:pPr>
            <a:r>
              <a:rPr lang="ru-RU" sz="2200" b="1" dirty="0"/>
              <a:t> </a:t>
            </a:r>
            <a:r>
              <a:rPr lang="ru-RU" sz="2200" b="1" dirty="0" smtClean="0"/>
              <a:t>   10.7.3, 10.7.4 гр. 8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ru-RU" sz="2200" b="1" dirty="0" smtClean="0"/>
              <a:t>Стр.28 =ф.14 таб.2000 сумма стр.7.6.2, 10.7.1, 10.7.2, 10.7.3, 10.7.4 гр. 4 + 8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ru-RU" sz="2200" b="1" dirty="0" smtClean="0"/>
              <a:t>Стр.29 =ф.14 таблица 2000  строка  10.7.3 гр. 8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ru-RU" sz="2200" b="1" dirty="0" smtClean="0"/>
              <a:t>Стр.30=ф.14 таблица 2000 сумма строк  10.7.3  графы 4+ 8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ru-RU" sz="2200" b="1" dirty="0" smtClean="0"/>
              <a:t>Стр. 31=ф.14 таблица 2000 сумма строк 10.7.1, 10.7.2 графы 8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ru-RU" sz="2200" b="1" dirty="0" smtClean="0"/>
              <a:t>Стр. 32=ф.14 таблица 2000 сумма строк 10.7.1, 10.7.2 Гр. 4+ 8</a:t>
            </a:r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3805" name="Group 3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1845204"/>
              </p:ext>
            </p:extLst>
          </p:nvPr>
        </p:nvGraphicFramePr>
        <p:xfrm>
          <a:off x="0" y="0"/>
          <a:ext cx="9144000" cy="7116128"/>
        </p:xfrm>
        <a:graphic>
          <a:graphicData uri="http://schemas.openxmlformats.org/drawingml/2006/table">
            <a:tbl>
              <a:tblPr/>
              <a:tblGrid>
                <a:gridCol w="758825"/>
                <a:gridCol w="3575050"/>
                <a:gridCol w="871538"/>
                <a:gridCol w="3938587"/>
              </a:tblGrid>
              <a:tr h="188913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Контроль соответствия показателей "Мониторингов" показателям 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Форм ФСН за 2018 год по целевым индикаторным показателям.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69875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Мониторинг  по  ЦВБ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Мониторинг  по  ИБС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№ стр.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Данные Форм ФСН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 №12, 14, 30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№ стр.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Данные Форм ФСН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 №12, 14, 30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99"/>
                    </a:solidFill>
                  </a:tcPr>
                </a:tc>
              </a:tr>
              <a:tr h="782638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Black" pitchFamily="34" charset="0"/>
                          <a:cs typeface="Arial" charset="0"/>
                        </a:rPr>
                        <a:t>10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форма №14ФСН табл.2301 (Поступило пациентов с ОНМК в 1-е сутки и первые 6 часов от начала </a:t>
                      </a:r>
                      <a:r>
                        <a:rPr kumimoji="0" lang="ru-RU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заб-ния</a:t>
                      </a: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) (значение за 4,5 часа не м. б. больше </a:t>
                      </a:r>
                      <a:r>
                        <a:rPr kumimoji="0" lang="ru-RU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зн</a:t>
                      </a: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-я в Ф№14 за 6 ч.)            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Black" pitchFamily="34" charset="0"/>
                          <a:cs typeface="Arial" charset="0"/>
                        </a:rPr>
                        <a:t>36.3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На основании Формы№ 066/у-02 Статистическая карта выбывшего из стационара    </a:t>
                      </a: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(число больных с ОКС с ПС ST, </a:t>
                      </a:r>
                      <a:r>
                        <a:rPr kumimoji="0" lang="ru-RU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поступ</a:t>
                      </a: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. в стационар)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27038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Black" pitchFamily="34" charset="0"/>
                          <a:cs typeface="Arial" charset="0"/>
                        </a:rPr>
                        <a:t>11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На основании Формы№066/у-02 Статистическая карта выбывшего из стационара (п.18) (ПСЦ и РСЦ)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Black" pitchFamily="34" charset="0"/>
                          <a:cs typeface="Arial" charset="0"/>
                        </a:rPr>
                        <a:t>38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Форма №30 ФСН</a:t>
                      </a: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табл. 2350 и   Форме №14 ФСНтабл.2300</a:t>
                      </a: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(число  </a:t>
                      </a:r>
                      <a:r>
                        <a:rPr kumimoji="0" lang="ru-RU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тромболизисов</a:t>
                      </a: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)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71488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Black" pitchFamily="34" charset="0"/>
                          <a:cs typeface="Arial" charset="0"/>
                        </a:rPr>
                        <a:t>21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форма №30ФСН табл. 2350 и  Форма №14 ФСН табл.2301 п.3  (число </a:t>
                      </a:r>
                      <a:r>
                        <a:rPr kumimoji="0" lang="ru-RU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тромболизисов</a:t>
                      </a: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Black" pitchFamily="34" charset="0"/>
                          <a:cs typeface="Arial" charset="0"/>
                        </a:rPr>
                        <a:t>39.1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форма №14ФСН</a:t>
                      </a: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т.4000, строка 7.5.2, гр</a:t>
                      </a: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.</a:t>
                      </a: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3.  </a:t>
                      </a:r>
                    </a:p>
                    <a:p>
                      <a:pPr marL="0" marR="0" lvl="0" indent="0" algn="just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(РСЦ - количество </a:t>
                      </a:r>
                      <a:r>
                        <a:rPr kumimoji="0" lang="ru-RU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выполн</a:t>
                      </a: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. </a:t>
                      </a:r>
                      <a:r>
                        <a:rPr kumimoji="0" lang="ru-RU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ангиопластик</a:t>
                      </a: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)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Black" pitchFamily="34" charset="0"/>
                          <a:cs typeface="Arial" charset="0"/>
                        </a:rPr>
                        <a:t>29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форма №14ФСНтаблица 2000  строка  10.7.3 графа 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Black" pitchFamily="34" charset="0"/>
                          <a:cs typeface="Arial" charset="0"/>
                        </a:rPr>
                        <a:t>44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форма №14ФСН</a:t>
                      </a: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Таблица 2000  Сумма строк 10.4.1.1, 10.4.2, 10.4.3, 10.4.4</a:t>
                      </a: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Графа 8  </a:t>
                      </a: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(умершие с ОКС в стационаре)</a:t>
                      </a: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50838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Black" pitchFamily="34" charset="0"/>
                          <a:cs typeface="Arial" charset="0"/>
                        </a:rPr>
                        <a:t>30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форма №14ФСНтаблица 2000 сумма строк  10.7.3  графы 4+ 8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Black" pitchFamily="34" charset="0"/>
                          <a:cs typeface="Arial" charset="0"/>
                        </a:rPr>
                        <a:t>45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форма №14ФСН</a:t>
                      </a: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табл.2300 </a:t>
                      </a: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(умершие в первые сутки в стационаре)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50838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Black" pitchFamily="34" charset="0"/>
                          <a:cs typeface="Arial" charset="0"/>
                        </a:rPr>
                        <a:t>31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форма №14ФСН  таблица 2000 сумма строк 10.7.1, 10.7.2 графы 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Black" pitchFamily="34" charset="0"/>
                          <a:cs typeface="Arial" charset="0"/>
                        </a:rPr>
                        <a:t>47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9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just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форма №14ФСН</a:t>
                      </a: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табл.2000 Сумма строк 10.4.1.1, 10.4.2, 10.4.3сумма граф 4 и 8</a:t>
                      </a: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(Число выбывших (</a:t>
                      </a:r>
                      <a:r>
                        <a:rPr kumimoji="0" lang="ru-RU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выписано+умерло</a:t>
                      </a: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) больных, перенесших ОКС) в стационаре.</a:t>
                      </a:r>
                    </a:p>
                    <a:p>
                      <a:pPr marL="0" marR="0" lvl="0" indent="0" algn="just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50838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Black" pitchFamily="34" charset="0"/>
                          <a:cs typeface="Arial" charset="0"/>
                        </a:rPr>
                        <a:t>32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форма №14ФСН  таблица 2000 сумма строк 10.7.1, 10.7.2 графы 4+ 8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6584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Black" pitchFamily="34" charset="0"/>
                          <a:cs typeface="Arial" charset="0"/>
                        </a:rPr>
                        <a:t>45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форма №12ФСН таблица 3002,    графа 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58838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Эти данные используются для расчёта ЦЕЛЕВЫХ ИНДИКАТОРНЫХ ПОКАЗАТЕЛЕЙ и поэтому  необходимо полное соответствие их 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в «Мониторингах за декабрь 2018г.» и в формах ФСН № 12, №14 и № 30!!!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Rectangle 6"/>
          <p:cNvSpPr>
            <a:spLocks noGrp="1" noChangeArrowheads="1"/>
          </p:cNvSpPr>
          <p:nvPr>
            <p:ph type="title" idx="4294967295"/>
          </p:nvPr>
        </p:nvSpPr>
        <p:spPr>
          <a:xfrm>
            <a:off x="899592" y="1556792"/>
            <a:ext cx="7848600" cy="3384550"/>
          </a:xfrm>
        </p:spPr>
        <p:txBody>
          <a:bodyPr anchor="b"/>
          <a:lstStyle/>
          <a:p>
            <a:pPr algn="ctr"/>
            <a:r>
              <a:rPr lang="ru-RU" sz="3600" b="1" i="1" dirty="0" smtClean="0">
                <a:solidFill>
                  <a:schemeClr val="tx1"/>
                </a:solidFill>
                <a:latin typeface="Arial Black" pitchFamily="34" charset="0"/>
              </a:rPr>
              <a:t/>
            </a:r>
            <a:br>
              <a:rPr lang="ru-RU" sz="3600" b="1" i="1" dirty="0" smtClean="0">
                <a:solidFill>
                  <a:schemeClr val="tx1"/>
                </a:solidFill>
                <a:latin typeface="Arial Black" pitchFamily="34" charset="0"/>
              </a:rPr>
            </a:br>
            <a:r>
              <a:rPr lang="ru-RU" sz="3600" b="1" i="1" dirty="0">
                <a:solidFill>
                  <a:schemeClr val="tx1"/>
                </a:solidFill>
                <a:latin typeface="Arial Black" pitchFamily="34" charset="0"/>
              </a:rPr>
              <a:t/>
            </a:r>
            <a:br>
              <a:rPr lang="ru-RU" sz="3600" b="1" i="1" dirty="0">
                <a:solidFill>
                  <a:schemeClr val="tx1"/>
                </a:solidFill>
                <a:latin typeface="Arial Black" pitchFamily="34" charset="0"/>
              </a:rPr>
            </a:br>
            <a:r>
              <a:rPr lang="ru-RU" sz="3600" b="1" i="1" dirty="0" smtClean="0">
                <a:solidFill>
                  <a:schemeClr val="tx1"/>
                </a:solidFill>
                <a:latin typeface="Arial Black" pitchFamily="34" charset="0"/>
              </a:rPr>
              <a:t/>
            </a:r>
            <a:br>
              <a:rPr lang="ru-RU" sz="3600" b="1" i="1" dirty="0" smtClean="0">
                <a:solidFill>
                  <a:schemeClr val="tx1"/>
                </a:solidFill>
                <a:latin typeface="Arial Black" pitchFamily="34" charset="0"/>
              </a:rPr>
            </a:br>
            <a:r>
              <a:rPr lang="ru-RU" sz="3600" b="1" i="1" dirty="0" smtClean="0">
                <a:solidFill>
                  <a:srgbClr val="C00000"/>
                </a:solidFill>
                <a:latin typeface="Arial Black" pitchFamily="34" charset="0"/>
              </a:rPr>
              <a:t>БЛАГОДАРЮ ЗА ВНИМАНИЕ !</a:t>
            </a:r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Трек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3557</TotalTime>
  <Words>6805</Words>
  <Application>Microsoft Office PowerPoint</Application>
  <PresentationFormat>Экран (4:3)</PresentationFormat>
  <Paragraphs>926</Paragraphs>
  <Slides>97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97</vt:i4>
      </vt:variant>
    </vt:vector>
  </HeadingPairs>
  <TitlesOfParts>
    <vt:vector size="99" baseType="lpstr">
      <vt:lpstr>Трек</vt:lpstr>
      <vt:lpstr>Городская</vt:lpstr>
      <vt:lpstr>ГБУ РЯЗАНСКОЙ ОБЛАСТИ  «ЦМП МАИТ»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Табл.1001 Число физических лиц зарегистрированных пациентов – всего (1), из них с диагнозом, установленным впервые в жизни (2), состоит под диспансерным наблюдением на конец отчетного года (из гр. 15, стр. 1.0) (3)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Число новорожденных, поступивших под наблюдение данной организации (в 2018г.) (табл. 1700)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Острые заболевания, зарегистрированные в 2017 году и не подлежащие перерегистрации на начало 2018года</vt:lpstr>
      <vt:lpstr>Презентация PowerPoint</vt:lpstr>
      <vt:lpstr>Гр. 4 = гр.9  по следующим строкам:</vt:lpstr>
      <vt:lpstr>Гр. 4 = гр.9  по следующим строкам (продолжение):</vt:lpstr>
      <vt:lpstr> Гр. 4 = гр.9  по следующим строкам (продолжение):</vt:lpstr>
      <vt:lpstr> Гр. 4 = гр.9  по следующим строкам (продолжение):</vt:lpstr>
      <vt:lpstr>  Гр. 4 = гр.9  по следующим строкам (продолжение):</vt:lpstr>
      <vt:lpstr>  Гр. 9 = гр.10  по следующим строкам</vt:lpstr>
      <vt:lpstr>  Гр. 9 = гр.10  по следующим строкам (продолжение):</vt:lpstr>
      <vt:lpstr>  Гр. 9 = гр.10  по следующим строкам (продолжение):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ОБЯЗАТЕЛЬНО ПРОВОДИТЬ ВНУТРИФОРМЕННЫЙ, МЕЖФОРМЕННЫЙ И МЕЖГОДОВОЙ  КОНТРОЛИ </vt:lpstr>
      <vt:lpstr>Презентация PowerPoint</vt:lpstr>
      <vt:lpstr>Презентация PowerPoint</vt:lpstr>
      <vt:lpstr>Контроль соответствия показателей "Мониторинга по ИБС"  показателям Формы №12 ФСН за 2018год</vt:lpstr>
      <vt:lpstr>Контроль соответствия показателей  "Мониторинга по ЦВБ"  показателям Формы №12 ФСН за 2018 год</vt:lpstr>
      <vt:lpstr>Контроль соответствия показателей  "Мониторинга по ИБС"  показателям Формы №14 ФСН за 2018год</vt:lpstr>
      <vt:lpstr>Контроль соответствия показателей  "Мониторинга по ЦВБ"  показателям Формы №14 ФСН за 2018год</vt:lpstr>
      <vt:lpstr>Презентация PowerPoint</vt:lpstr>
      <vt:lpstr>   БЛАГОДАРЮ ЗА ВНИМАНИЕ !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Mariajose</dc:creator>
  <cp:lastModifiedBy>user</cp:lastModifiedBy>
  <cp:revision>918</cp:revision>
  <dcterms:created xsi:type="dcterms:W3CDTF">2010-05-23T14:28:12Z</dcterms:created>
  <dcterms:modified xsi:type="dcterms:W3CDTF">2018-12-20T16:12:37Z</dcterms:modified>
</cp:coreProperties>
</file>