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107" d="100"/>
          <a:sy n="107" d="100"/>
        </p:scale>
        <p:origin x="-165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FA1B79-CEF5-47C8-87EE-CC468EAF2DCC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F4F732EA-DAD9-428B-B27B-B5E41FD90B7E}">
      <dgm:prSet phldrT="[Текст]"/>
      <dgm:spPr/>
      <dgm:t>
        <a:bodyPr/>
        <a:lstStyle/>
        <a:p>
          <a:r>
            <a:rPr lang="ru-RU" dirty="0" smtClean="0"/>
            <a:t>Посещения т.2100</a:t>
          </a:r>
          <a:endParaRPr lang="ru-RU" dirty="0"/>
        </a:p>
      </dgm:t>
    </dgm:pt>
    <dgm:pt modelId="{7C1D0EF6-6DFE-481D-8203-1BCE01EF7E86}" type="parTrans" cxnId="{13ABB279-7AD8-4A3D-ABF7-67B978781340}">
      <dgm:prSet/>
      <dgm:spPr/>
      <dgm:t>
        <a:bodyPr/>
        <a:lstStyle/>
        <a:p>
          <a:endParaRPr lang="ru-RU"/>
        </a:p>
      </dgm:t>
    </dgm:pt>
    <dgm:pt modelId="{CFC2D857-F9CC-4B85-A7A5-73DD02FC9555}" type="sibTrans" cxnId="{13ABB279-7AD8-4A3D-ABF7-67B978781340}">
      <dgm:prSet/>
      <dgm:spPr/>
      <dgm:t>
        <a:bodyPr/>
        <a:lstStyle/>
        <a:p>
          <a:endParaRPr lang="ru-RU"/>
        </a:p>
      </dgm:t>
    </dgm:pt>
    <dgm:pt modelId="{F4FC2144-8779-4C61-A3BB-EBD1C2C53B6C}">
      <dgm:prSet phldrT="[Текст]"/>
      <dgm:spPr/>
      <dgm:t>
        <a:bodyPr/>
        <a:lstStyle/>
        <a:p>
          <a:r>
            <a:rPr lang="ru-RU" dirty="0" smtClean="0"/>
            <a:t>Кабинеты</a:t>
          </a:r>
        </a:p>
        <a:p>
          <a:r>
            <a:rPr lang="ru-RU" dirty="0" smtClean="0"/>
            <a:t> т. 1001</a:t>
          </a:r>
          <a:endParaRPr lang="ru-RU" dirty="0"/>
        </a:p>
      </dgm:t>
    </dgm:pt>
    <dgm:pt modelId="{C422F364-D9A3-48C5-AC88-80D2CCC9B7E6}" type="parTrans" cxnId="{F0C44931-2E0C-4E19-9C95-5F7B13444D0E}">
      <dgm:prSet/>
      <dgm:spPr/>
      <dgm:t>
        <a:bodyPr/>
        <a:lstStyle/>
        <a:p>
          <a:endParaRPr lang="ru-RU"/>
        </a:p>
      </dgm:t>
    </dgm:pt>
    <dgm:pt modelId="{F3ED9183-D1A5-4297-9271-FAA83F840666}" type="sibTrans" cxnId="{F0C44931-2E0C-4E19-9C95-5F7B13444D0E}">
      <dgm:prSet/>
      <dgm:spPr/>
      <dgm:t>
        <a:bodyPr/>
        <a:lstStyle/>
        <a:p>
          <a:endParaRPr lang="ru-RU"/>
        </a:p>
      </dgm:t>
    </dgm:pt>
    <dgm:pt modelId="{E883F0DF-CC90-42FE-94B6-F0BAC38132EA}">
      <dgm:prSet phldrT="[Текст]"/>
      <dgm:spPr/>
      <dgm:t>
        <a:bodyPr/>
        <a:lstStyle/>
        <a:p>
          <a:r>
            <a:rPr lang="ru-RU" dirty="0" smtClean="0"/>
            <a:t>Кадры т. 1100</a:t>
          </a:r>
          <a:endParaRPr lang="ru-RU" dirty="0"/>
        </a:p>
      </dgm:t>
    </dgm:pt>
    <dgm:pt modelId="{42C56EA2-D7E7-4F37-9B00-E40D50C131D9}" type="parTrans" cxnId="{952EC3EA-617A-4E19-B7B2-4B8AD68385CC}">
      <dgm:prSet/>
      <dgm:spPr/>
      <dgm:t>
        <a:bodyPr/>
        <a:lstStyle/>
        <a:p>
          <a:endParaRPr lang="ru-RU"/>
        </a:p>
      </dgm:t>
    </dgm:pt>
    <dgm:pt modelId="{A1CAB87E-1D45-4FBB-B2DB-CF70924BA599}" type="sibTrans" cxnId="{952EC3EA-617A-4E19-B7B2-4B8AD68385CC}">
      <dgm:prSet/>
      <dgm:spPr/>
      <dgm:t>
        <a:bodyPr/>
        <a:lstStyle/>
        <a:p>
          <a:endParaRPr lang="ru-RU"/>
        </a:p>
      </dgm:t>
    </dgm:pt>
    <dgm:pt modelId="{76624676-CF43-49E1-8BFC-802B3143D8D7}" type="pres">
      <dgm:prSet presAssocID="{79FA1B79-CEF5-47C8-87EE-CC468EAF2DCC}" presName="CompostProcess" presStyleCnt="0">
        <dgm:presLayoutVars>
          <dgm:dir/>
          <dgm:resizeHandles val="exact"/>
        </dgm:presLayoutVars>
      </dgm:prSet>
      <dgm:spPr/>
    </dgm:pt>
    <dgm:pt modelId="{ADD7DB2B-0827-4E3B-BC0E-5B5A8D828F70}" type="pres">
      <dgm:prSet presAssocID="{79FA1B79-CEF5-47C8-87EE-CC468EAF2DCC}" presName="arrow" presStyleLbl="bgShp" presStyleIdx="0" presStyleCnt="1"/>
      <dgm:spPr/>
    </dgm:pt>
    <dgm:pt modelId="{6AEE6B06-A1EE-424B-8C07-6ACB01192D91}" type="pres">
      <dgm:prSet presAssocID="{79FA1B79-CEF5-47C8-87EE-CC468EAF2DCC}" presName="linearProcess" presStyleCnt="0"/>
      <dgm:spPr/>
    </dgm:pt>
    <dgm:pt modelId="{19B9652F-8F43-4714-8E5A-D8CB73690318}" type="pres">
      <dgm:prSet presAssocID="{F4F732EA-DAD9-428B-B27B-B5E41FD90B7E}" presName="textNode" presStyleLbl="node1" presStyleIdx="0" presStyleCnt="3" custLinFactX="198233" custLinFactNeighborX="200000" custLinFactNeighborY="12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4C9EC2-0D6A-43D8-9D71-B3519768C63C}" type="pres">
      <dgm:prSet presAssocID="{CFC2D857-F9CC-4B85-A7A5-73DD02FC9555}" presName="sibTrans" presStyleCnt="0"/>
      <dgm:spPr/>
    </dgm:pt>
    <dgm:pt modelId="{7960CAA1-AB88-43F7-8A54-AE312D1A9E92}" type="pres">
      <dgm:prSet presAssocID="{F4FC2144-8779-4C61-A3BB-EBD1C2C53B6C}" presName="textNode" presStyleLbl="node1" presStyleIdx="1" presStyleCnt="3" custLinFactX="-100000" custLinFactNeighborX="-106667" custLinFactNeighborY="12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542874-735B-4245-9FFC-FD334883BDC3}" type="pres">
      <dgm:prSet presAssocID="{F3ED9183-D1A5-4297-9271-FAA83F840666}" presName="sibTrans" presStyleCnt="0"/>
      <dgm:spPr/>
    </dgm:pt>
    <dgm:pt modelId="{B294DBEA-996E-4564-8CE3-CA1B269A7E9A}" type="pres">
      <dgm:prSet presAssocID="{E883F0DF-CC90-42FE-94B6-F0BAC38132EA}" presName="textNode" presStyleLbl="node1" presStyleIdx="2" presStyleCnt="3" custLinFactX="-100000" custLinFactNeighborX="-120986" custLinFactNeighborY="12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3ABB279-7AD8-4A3D-ABF7-67B978781340}" srcId="{79FA1B79-CEF5-47C8-87EE-CC468EAF2DCC}" destId="{F4F732EA-DAD9-428B-B27B-B5E41FD90B7E}" srcOrd="0" destOrd="0" parTransId="{7C1D0EF6-6DFE-481D-8203-1BCE01EF7E86}" sibTransId="{CFC2D857-F9CC-4B85-A7A5-73DD02FC9555}"/>
    <dgm:cxn modelId="{32349B88-5249-4C9F-9329-CD19EC928BAB}" type="presOf" srcId="{79FA1B79-CEF5-47C8-87EE-CC468EAF2DCC}" destId="{76624676-CF43-49E1-8BFC-802B3143D8D7}" srcOrd="0" destOrd="0" presId="urn:microsoft.com/office/officeart/2005/8/layout/hProcess9"/>
    <dgm:cxn modelId="{F0C44931-2E0C-4E19-9C95-5F7B13444D0E}" srcId="{79FA1B79-CEF5-47C8-87EE-CC468EAF2DCC}" destId="{F4FC2144-8779-4C61-A3BB-EBD1C2C53B6C}" srcOrd="1" destOrd="0" parTransId="{C422F364-D9A3-48C5-AC88-80D2CCC9B7E6}" sibTransId="{F3ED9183-D1A5-4297-9271-FAA83F840666}"/>
    <dgm:cxn modelId="{5B03E553-1FBA-421A-99EA-A0D583DBAD15}" type="presOf" srcId="{F4FC2144-8779-4C61-A3BB-EBD1C2C53B6C}" destId="{7960CAA1-AB88-43F7-8A54-AE312D1A9E92}" srcOrd="0" destOrd="0" presId="urn:microsoft.com/office/officeart/2005/8/layout/hProcess9"/>
    <dgm:cxn modelId="{952EC3EA-617A-4E19-B7B2-4B8AD68385CC}" srcId="{79FA1B79-CEF5-47C8-87EE-CC468EAF2DCC}" destId="{E883F0DF-CC90-42FE-94B6-F0BAC38132EA}" srcOrd="2" destOrd="0" parTransId="{42C56EA2-D7E7-4F37-9B00-E40D50C131D9}" sibTransId="{A1CAB87E-1D45-4FBB-B2DB-CF70924BA599}"/>
    <dgm:cxn modelId="{5EC50935-C927-46B5-93AE-1933B6FB6A9C}" type="presOf" srcId="{F4F732EA-DAD9-428B-B27B-B5E41FD90B7E}" destId="{19B9652F-8F43-4714-8E5A-D8CB73690318}" srcOrd="0" destOrd="0" presId="urn:microsoft.com/office/officeart/2005/8/layout/hProcess9"/>
    <dgm:cxn modelId="{153F9A32-B909-4760-A473-94F42E1C9B2B}" type="presOf" srcId="{E883F0DF-CC90-42FE-94B6-F0BAC38132EA}" destId="{B294DBEA-996E-4564-8CE3-CA1B269A7E9A}" srcOrd="0" destOrd="0" presId="urn:microsoft.com/office/officeart/2005/8/layout/hProcess9"/>
    <dgm:cxn modelId="{67C66ED2-EA34-4D37-AAD4-D71893BA4839}" type="presParOf" srcId="{76624676-CF43-49E1-8BFC-802B3143D8D7}" destId="{ADD7DB2B-0827-4E3B-BC0E-5B5A8D828F70}" srcOrd="0" destOrd="0" presId="urn:microsoft.com/office/officeart/2005/8/layout/hProcess9"/>
    <dgm:cxn modelId="{5D50F5C9-F8C3-4909-ADC8-5CEC3F34D12B}" type="presParOf" srcId="{76624676-CF43-49E1-8BFC-802B3143D8D7}" destId="{6AEE6B06-A1EE-424B-8C07-6ACB01192D91}" srcOrd="1" destOrd="0" presId="urn:microsoft.com/office/officeart/2005/8/layout/hProcess9"/>
    <dgm:cxn modelId="{7B5EB8F5-EB87-43C4-A4E8-DC2485F26997}" type="presParOf" srcId="{6AEE6B06-A1EE-424B-8C07-6ACB01192D91}" destId="{19B9652F-8F43-4714-8E5A-D8CB73690318}" srcOrd="0" destOrd="0" presId="urn:microsoft.com/office/officeart/2005/8/layout/hProcess9"/>
    <dgm:cxn modelId="{A4F5AEB1-A446-404A-A691-441E8107EE06}" type="presParOf" srcId="{6AEE6B06-A1EE-424B-8C07-6ACB01192D91}" destId="{414C9EC2-0D6A-43D8-9D71-B3519768C63C}" srcOrd="1" destOrd="0" presId="urn:microsoft.com/office/officeart/2005/8/layout/hProcess9"/>
    <dgm:cxn modelId="{6D6ED4F7-982F-4235-A595-26A4680EC15D}" type="presParOf" srcId="{6AEE6B06-A1EE-424B-8C07-6ACB01192D91}" destId="{7960CAA1-AB88-43F7-8A54-AE312D1A9E92}" srcOrd="2" destOrd="0" presId="urn:microsoft.com/office/officeart/2005/8/layout/hProcess9"/>
    <dgm:cxn modelId="{E673F61D-4A4E-402B-B175-035C6088DB1D}" type="presParOf" srcId="{6AEE6B06-A1EE-424B-8C07-6ACB01192D91}" destId="{4A542874-735B-4245-9FFC-FD334883BDC3}" srcOrd="3" destOrd="0" presId="urn:microsoft.com/office/officeart/2005/8/layout/hProcess9"/>
    <dgm:cxn modelId="{4829128F-AD3B-499C-A480-F81FACABB05F}" type="presParOf" srcId="{6AEE6B06-A1EE-424B-8C07-6ACB01192D91}" destId="{B294DBEA-996E-4564-8CE3-CA1B269A7E9A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D7DB2B-0827-4E3B-BC0E-5B5A8D828F70}">
      <dsp:nvSpPr>
        <dsp:cNvPr id="0" name=""/>
        <dsp:cNvSpPr/>
      </dsp:nvSpPr>
      <dsp:spPr>
        <a:xfrm>
          <a:off x="631870" y="0"/>
          <a:ext cx="7161195" cy="324036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B9652F-8F43-4714-8E5A-D8CB73690318}">
      <dsp:nvSpPr>
        <dsp:cNvPr id="0" name=""/>
        <dsp:cNvSpPr/>
      </dsp:nvSpPr>
      <dsp:spPr>
        <a:xfrm>
          <a:off x="5590955" y="988620"/>
          <a:ext cx="2527480" cy="129614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Посещения т.2100</a:t>
          </a:r>
          <a:endParaRPr lang="ru-RU" sz="2800" kern="1200" dirty="0"/>
        </a:p>
      </dsp:txBody>
      <dsp:txXfrm>
        <a:off x="5654228" y="1051893"/>
        <a:ext cx="2400934" cy="1169598"/>
      </dsp:txXfrm>
    </dsp:sp>
    <dsp:sp modelId="{7960CAA1-AB88-43F7-8A54-AE312D1A9E92}">
      <dsp:nvSpPr>
        <dsp:cNvPr id="0" name=""/>
        <dsp:cNvSpPr/>
      </dsp:nvSpPr>
      <dsp:spPr>
        <a:xfrm>
          <a:off x="251211" y="988620"/>
          <a:ext cx="2527480" cy="129614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Кабинеты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 т. 1001</a:t>
          </a:r>
          <a:endParaRPr lang="ru-RU" sz="2800" kern="1200" dirty="0"/>
        </a:p>
      </dsp:txBody>
      <dsp:txXfrm>
        <a:off x="314484" y="1051893"/>
        <a:ext cx="2400934" cy="1169598"/>
      </dsp:txXfrm>
    </dsp:sp>
    <dsp:sp modelId="{B294DBEA-996E-4564-8CE3-CA1B269A7E9A}">
      <dsp:nvSpPr>
        <dsp:cNvPr id="0" name=""/>
        <dsp:cNvSpPr/>
      </dsp:nvSpPr>
      <dsp:spPr>
        <a:xfrm>
          <a:off x="2915274" y="988620"/>
          <a:ext cx="2527480" cy="129614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Кадры т. 1100</a:t>
          </a:r>
          <a:endParaRPr lang="ru-RU" sz="2800" kern="1200" dirty="0"/>
        </a:p>
      </dsp:txBody>
      <dsp:txXfrm>
        <a:off x="2978547" y="1051893"/>
        <a:ext cx="2400934" cy="11695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8075" y="628650"/>
            <a:ext cx="7908925" cy="990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2A75E0-4AEE-4D62-B3E8-E50290AB559E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363505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7772400" cy="936104"/>
          </a:xfrm>
        </p:spPr>
        <p:txBody>
          <a:bodyPr>
            <a:noAutofit/>
          </a:bodyPr>
          <a:lstStyle/>
          <a:p>
            <a:pPr eaLnBrk="0" hangingPunct="0"/>
            <a:r>
              <a:rPr lang="ru-RU" altLang="ru-RU" sz="2000" dirty="0">
                <a:solidFill>
                  <a:schemeClr val="tx2"/>
                </a:solidFill>
              </a:rPr>
              <a:t>РАЗДЕЛ </a:t>
            </a:r>
            <a:r>
              <a:rPr lang="en-US" altLang="ru-RU" sz="2000" dirty="0">
                <a:solidFill>
                  <a:schemeClr val="tx2"/>
                </a:solidFill>
              </a:rPr>
              <a:t>III</a:t>
            </a:r>
            <a:r>
              <a:rPr lang="ru-RU" altLang="ru-RU" sz="2000" dirty="0">
                <a:solidFill>
                  <a:schemeClr val="tx2"/>
                </a:solidFill>
              </a:rPr>
              <a:t>. </a:t>
            </a:r>
            <a:r>
              <a:rPr lang="ru-RU" altLang="ru-RU" sz="2000" dirty="0" smtClean="0">
                <a:solidFill>
                  <a:schemeClr val="tx2"/>
                </a:solidFill>
              </a:rPr>
              <a:t>ДЕЯТЕЛЬНОСТЬ МЕДИЦИНСКОЙ</a:t>
            </a:r>
            <a:r>
              <a:rPr lang="en-US" altLang="ru-RU" sz="2000" dirty="0" smtClean="0">
                <a:solidFill>
                  <a:schemeClr val="tx2"/>
                </a:solidFill>
              </a:rPr>
              <a:t> </a:t>
            </a:r>
            <a:r>
              <a:rPr lang="ru-RU" altLang="ru-RU" sz="2000" dirty="0">
                <a:solidFill>
                  <a:schemeClr val="tx2"/>
                </a:solidFill>
              </a:rPr>
              <a:t>ОРГАНИЗАЦИИ ПО ОКАЗАНИЮ МЕДИЦИНСКОЙ ПОМОЩИ В</a:t>
            </a:r>
            <a:r>
              <a:rPr lang="en-US" altLang="ru-RU" sz="2000" dirty="0">
                <a:solidFill>
                  <a:schemeClr val="tx2"/>
                </a:solidFill>
              </a:rPr>
              <a:t> </a:t>
            </a:r>
            <a:r>
              <a:rPr lang="ru-RU" altLang="ru-RU" sz="2000" dirty="0">
                <a:solidFill>
                  <a:schemeClr val="tx2"/>
                </a:solidFill>
              </a:rPr>
              <a:t>АМБУЛАТОРНЫХ </a:t>
            </a:r>
            <a:r>
              <a:rPr lang="en-US" altLang="ru-RU" sz="2000" dirty="0">
                <a:solidFill>
                  <a:schemeClr val="tx2"/>
                </a:solidFill>
              </a:rPr>
              <a:t>                      </a:t>
            </a:r>
            <a:r>
              <a:rPr lang="ru-RU" altLang="ru-RU" sz="2000" dirty="0">
                <a:solidFill>
                  <a:schemeClr val="tx2"/>
                </a:solidFill>
              </a:rPr>
              <a:t> УСЛОВИЯХ</a:t>
            </a: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559845139"/>
              </p:ext>
            </p:extLst>
          </p:nvPr>
        </p:nvGraphicFramePr>
        <p:xfrm>
          <a:off x="467544" y="1340768"/>
          <a:ext cx="8424936" cy="3240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7" name="Группа 6"/>
          <p:cNvGrpSpPr/>
          <p:nvPr/>
        </p:nvGrpSpPr>
        <p:grpSpPr>
          <a:xfrm>
            <a:off x="1042605" y="4074303"/>
            <a:ext cx="1872207" cy="1014772"/>
            <a:chOff x="246649" y="988620"/>
            <a:chExt cx="2441071" cy="1296144"/>
          </a:xfrm>
        </p:grpSpPr>
        <p:sp>
          <p:nvSpPr>
            <p:cNvPr id="8" name="Скругленный прямоугольник 7"/>
            <p:cNvSpPr/>
            <p:nvPr/>
          </p:nvSpPr>
          <p:spPr>
            <a:xfrm>
              <a:off x="246649" y="988620"/>
              <a:ext cx="2441071" cy="1296144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Скругленный прямоугольник 4"/>
            <p:cNvSpPr/>
            <p:nvPr/>
          </p:nvSpPr>
          <p:spPr>
            <a:xfrm>
              <a:off x="309922" y="1051892"/>
              <a:ext cx="2314525" cy="116959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kern="1200" dirty="0" smtClean="0"/>
                <a:t>Передвижные</a:t>
              </a:r>
            </a:p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kern="1200" dirty="0" smtClean="0"/>
                <a:t> т. 1003</a:t>
              </a:r>
              <a:endParaRPr lang="ru-RU" kern="1200" dirty="0"/>
            </a:p>
          </p:txBody>
        </p:sp>
      </p:grpSp>
      <p:grpSp>
        <p:nvGrpSpPr>
          <p:cNvPr id="10" name="Группа 9"/>
          <p:cNvGrpSpPr/>
          <p:nvPr/>
        </p:nvGrpSpPr>
        <p:grpSpPr>
          <a:xfrm>
            <a:off x="6477572" y="5373216"/>
            <a:ext cx="1872207" cy="1014772"/>
            <a:chOff x="246649" y="988621"/>
            <a:chExt cx="2441071" cy="1296144"/>
          </a:xfrm>
        </p:grpSpPr>
        <p:sp>
          <p:nvSpPr>
            <p:cNvPr id="11" name="Скругленный прямоугольник 10"/>
            <p:cNvSpPr/>
            <p:nvPr/>
          </p:nvSpPr>
          <p:spPr>
            <a:xfrm>
              <a:off x="246649" y="988621"/>
              <a:ext cx="2441071" cy="1296144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Скругленный прямоугольник 4"/>
            <p:cNvSpPr/>
            <p:nvPr/>
          </p:nvSpPr>
          <p:spPr>
            <a:xfrm>
              <a:off x="259539" y="988621"/>
              <a:ext cx="2314525" cy="116959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kern="1200" dirty="0" smtClean="0"/>
                <a:t>Ф. 30 Село</a:t>
              </a:r>
            </a:p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kern="1200" dirty="0" smtClean="0"/>
                <a:t> т. </a:t>
              </a:r>
              <a:r>
                <a:rPr lang="ru-RU" dirty="0" smtClean="0"/>
                <a:t>2100</a:t>
              </a:r>
              <a:endParaRPr lang="ru-RU" kern="1200" dirty="0"/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6477563" y="4030784"/>
            <a:ext cx="1872207" cy="1014772"/>
            <a:chOff x="246649" y="988620"/>
            <a:chExt cx="2441071" cy="1296144"/>
          </a:xfrm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246649" y="988620"/>
              <a:ext cx="2441071" cy="1296144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Скругленный прямоугольник 4"/>
            <p:cNvSpPr/>
            <p:nvPr/>
          </p:nvSpPr>
          <p:spPr>
            <a:xfrm>
              <a:off x="309922" y="1051893"/>
              <a:ext cx="2314525" cy="116959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kern="1200" dirty="0" smtClean="0"/>
                <a:t>Стоматологи</a:t>
              </a:r>
            </a:p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kern="1200" dirty="0" smtClean="0"/>
                <a:t> т. </a:t>
              </a:r>
              <a:r>
                <a:rPr lang="ru-RU" dirty="0" smtClean="0"/>
                <a:t>2700-2710</a:t>
              </a:r>
              <a:endParaRPr lang="ru-RU" kern="1200" dirty="0"/>
            </a:p>
          </p:txBody>
        </p:sp>
      </p:grpSp>
      <p:sp>
        <p:nvSpPr>
          <p:cNvPr id="16" name="Стрелка вниз 15"/>
          <p:cNvSpPr/>
          <p:nvPr/>
        </p:nvSpPr>
        <p:spPr>
          <a:xfrm>
            <a:off x="1726178" y="3670027"/>
            <a:ext cx="505060" cy="551061"/>
          </a:xfrm>
          <a:prstGeom prst="down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7161145" y="3670026"/>
            <a:ext cx="505060" cy="551061"/>
          </a:xfrm>
          <a:prstGeom prst="down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>
            <a:off x="7161145" y="4941168"/>
            <a:ext cx="505060" cy="551061"/>
          </a:xfrm>
          <a:prstGeom prst="down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" name="Группа 2"/>
          <p:cNvGrpSpPr/>
          <p:nvPr/>
        </p:nvGrpSpPr>
        <p:grpSpPr>
          <a:xfrm>
            <a:off x="3347864" y="4893350"/>
            <a:ext cx="2304256" cy="1171290"/>
            <a:chOff x="3347864" y="4893350"/>
            <a:chExt cx="2304256" cy="1171290"/>
          </a:xfrm>
        </p:grpSpPr>
        <p:sp>
          <p:nvSpPr>
            <p:cNvPr id="25" name="Табличка 24"/>
            <p:cNvSpPr/>
            <p:nvPr/>
          </p:nvSpPr>
          <p:spPr>
            <a:xfrm>
              <a:off x="3635896" y="4893350"/>
              <a:ext cx="2016224" cy="1171290"/>
            </a:xfrm>
            <a:prstGeom prst="plaqu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/>
                <a:t>Внутри табличный и межтабличный </a:t>
              </a:r>
            </a:p>
            <a:p>
              <a:pPr algn="ctr"/>
              <a:r>
                <a:rPr lang="ru-RU" dirty="0"/>
                <a:t>контроль</a:t>
              </a:r>
            </a:p>
          </p:txBody>
        </p:sp>
        <p:sp>
          <p:nvSpPr>
            <p:cNvPr id="19" name="Плюс 18"/>
            <p:cNvSpPr/>
            <p:nvPr/>
          </p:nvSpPr>
          <p:spPr>
            <a:xfrm>
              <a:off x="3347864" y="5178462"/>
              <a:ext cx="576064" cy="601067"/>
            </a:xfrm>
            <a:prstGeom prst="mathPlus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853804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6705600" cy="533400"/>
          </a:xfrm>
        </p:spPr>
        <p:txBody>
          <a:bodyPr>
            <a:normAutofit fontScale="90000"/>
          </a:bodyPr>
          <a:lstStyle/>
          <a:p>
            <a:pPr marL="838200" indent="-838200">
              <a:defRPr/>
            </a:pPr>
            <a:r>
              <a:rPr lang="ru-RU" altLang="ru-RU" sz="2000" dirty="0" smtClean="0">
                <a:latin typeface="Times New Roman" pitchFamily="18" charset="0"/>
              </a:rPr>
              <a:t>Таблица 2100. Работа врачей медицинской организации </a:t>
            </a:r>
            <a:br>
              <a:rPr lang="ru-RU" altLang="ru-RU" sz="2000" dirty="0" smtClean="0">
                <a:latin typeface="Times New Roman" pitchFamily="18" charset="0"/>
              </a:rPr>
            </a:br>
            <a:r>
              <a:rPr lang="ru-RU" altLang="ru-RU" sz="2000" dirty="0" smtClean="0">
                <a:latin typeface="Times New Roman" pitchFamily="18" charset="0"/>
              </a:rPr>
              <a:t>в амбулаторных условиях</a:t>
            </a:r>
          </a:p>
        </p:txBody>
      </p:sp>
      <p:sp>
        <p:nvSpPr>
          <p:cNvPr id="6147" name="Line 3"/>
          <p:cNvSpPr>
            <a:spLocks noChangeShapeType="1"/>
          </p:cNvSpPr>
          <p:nvPr/>
        </p:nvSpPr>
        <p:spPr bwMode="auto">
          <a:xfrm>
            <a:off x="3721100" y="15875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aphicFrame>
        <p:nvGraphicFramePr>
          <p:cNvPr id="176800" name="Group 1696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435588597"/>
              </p:ext>
            </p:extLst>
          </p:nvPr>
        </p:nvGraphicFramePr>
        <p:xfrm>
          <a:off x="76200" y="1066800"/>
          <a:ext cx="8839200" cy="5732518"/>
        </p:xfrm>
        <a:graphic>
          <a:graphicData uri="http://schemas.openxmlformats.org/drawingml/2006/table">
            <a:tbl>
              <a:tblPr/>
              <a:tblGrid>
                <a:gridCol w="1447800">
                  <a:extLst>
                    <a:ext uri="{9D8B030D-6E8A-4147-A177-3AD203B41FA5}"/>
                  </a:extLst>
                </a:gridCol>
                <a:gridCol w="457200">
                  <a:extLst>
                    <a:ext uri="{9D8B030D-6E8A-4147-A177-3AD203B41FA5}"/>
                  </a:extLst>
                </a:gridCol>
                <a:gridCol w="838200">
                  <a:extLst>
                    <a:ext uri="{9D8B030D-6E8A-4147-A177-3AD203B41FA5}"/>
                  </a:extLst>
                </a:gridCol>
                <a:gridCol w="609600">
                  <a:extLst>
                    <a:ext uri="{9D8B030D-6E8A-4147-A177-3AD203B41FA5}"/>
                  </a:extLst>
                </a:gridCol>
                <a:gridCol w="609600">
                  <a:extLst>
                    <a:ext uri="{9D8B030D-6E8A-4147-A177-3AD203B41FA5}"/>
                  </a:extLst>
                </a:gridCol>
                <a:gridCol w="533400">
                  <a:extLst>
                    <a:ext uri="{9D8B030D-6E8A-4147-A177-3AD203B41FA5}"/>
                  </a:extLst>
                </a:gridCol>
                <a:gridCol w="609600">
                  <a:extLst>
                    <a:ext uri="{9D8B030D-6E8A-4147-A177-3AD203B41FA5}"/>
                  </a:extLst>
                </a:gridCol>
                <a:gridCol w="609600">
                  <a:extLst>
                    <a:ext uri="{9D8B030D-6E8A-4147-A177-3AD203B41FA5}"/>
                  </a:extLst>
                </a:gridCol>
                <a:gridCol w="533400">
                  <a:extLst>
                    <a:ext uri="{9D8B030D-6E8A-4147-A177-3AD203B41FA5}"/>
                  </a:extLst>
                </a:gridCol>
                <a:gridCol w="685800">
                  <a:extLst>
                    <a:ext uri="{9D8B030D-6E8A-4147-A177-3AD203B41FA5}"/>
                  </a:extLst>
                </a:gridCol>
                <a:gridCol w="685800">
                  <a:extLst>
                    <a:ext uri="{9D8B030D-6E8A-4147-A177-3AD203B41FA5}"/>
                  </a:extLst>
                </a:gridCol>
                <a:gridCol w="533400">
                  <a:extLst>
                    <a:ext uri="{9D8B030D-6E8A-4147-A177-3AD203B41FA5}"/>
                  </a:extLst>
                </a:gridCol>
                <a:gridCol w="685800">
                  <a:extLst>
                    <a:ext uri="{9D8B030D-6E8A-4147-A177-3AD203B41FA5}"/>
                  </a:extLst>
                </a:gridCol>
              </a:tblGrid>
              <a:tr h="823040">
                <a:tc rowSpan="3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стр.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посещений</a:t>
                      </a:r>
                      <a:endParaRPr kumimoji="0" lang="ru-RU" alt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общего числа посещений (из гр.3) сделано по поводу заболеваний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посещений врачами на дому</a:t>
                      </a:r>
                      <a:endParaRPr kumimoji="0" lang="ru-RU" alt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2762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врачей, включая профилактические - всего 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них:</a:t>
                      </a:r>
                      <a:endParaRPr kumimoji="0" lang="ru-RU" alt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сельскими жителя-ми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взрослыми 18 лет и более</a:t>
                      </a:r>
                      <a:endParaRPr kumimoji="0" lang="ru-RU" alt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детьми 0-17 лет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kumimoji="0" lang="ru-RU" alt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сельских жителей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гр.9: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гр. 12: по поводу заболеваний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7010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сельскими жителями</a:t>
                      </a:r>
                      <a:endParaRPr kumimoji="0" lang="ru-RU" alt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детьми 0-17 лет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поводу заболеваний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детьми 0-17 лет</a:t>
                      </a:r>
                      <a:endParaRPr kumimoji="0" lang="ru-RU" alt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27434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27434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Врачи </a:t>
                      </a: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всего</a:t>
                      </a:r>
                      <a:endParaRPr kumimoji="0" lang="ru-RU" alt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64003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паллиативной медицинской помощи</a:t>
                      </a:r>
                      <a:endParaRPr kumimoji="0" lang="ru-RU" alt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45724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приемного отделения</a:t>
                      </a:r>
                      <a:endParaRPr kumimoji="0" lang="ru-RU" alt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27434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…</a:t>
                      </a: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</a:t>
                      </a:r>
                      <a:endParaRPr kumimoji="0" lang="ru-RU" alt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11887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общего числа посещений (стр.1): в отделениях, кабинетах, пунктах неотложной медпомощи</a:t>
                      </a:r>
                      <a:endParaRPr kumimoji="0" lang="ru-RU" alt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8230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отделениях, кабинетах паллиативной медпомощи</a:t>
                      </a:r>
                      <a:endParaRPr kumimoji="0" lang="ru-RU" alt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124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6285" name="Text Box 1697"/>
          <p:cNvSpPr txBox="1">
            <a:spLocks noChangeArrowheads="1"/>
          </p:cNvSpPr>
          <p:nvPr/>
        </p:nvSpPr>
        <p:spPr bwMode="auto">
          <a:xfrm>
            <a:off x="7310438" y="457200"/>
            <a:ext cx="1604962" cy="3968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altLang="ru-RU" dirty="0">
                <a:solidFill>
                  <a:srgbClr val="FF0000"/>
                </a:solidFill>
              </a:rPr>
              <a:t>Внимание! </a:t>
            </a:r>
          </a:p>
        </p:txBody>
      </p:sp>
      <p:sp>
        <p:nvSpPr>
          <p:cNvPr id="9" name="Rectangle 1694"/>
          <p:cNvSpPr>
            <a:spLocks noChangeArrowheads="1"/>
          </p:cNvSpPr>
          <p:nvPr/>
        </p:nvSpPr>
        <p:spPr bwMode="auto">
          <a:xfrm>
            <a:off x="1924050" y="3212976"/>
            <a:ext cx="6994054" cy="57365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ru-RU" alt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Строка 60 «по паллиативной медицинской помощи» - </a:t>
            </a:r>
            <a:r>
              <a:rPr lang="ru-RU" alt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Посещения </a:t>
            </a:r>
            <a:r>
              <a:rPr lang="ru-RU" altLang="ru-RU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 профилактической </a:t>
            </a:r>
            <a:r>
              <a:rPr lang="ru-RU" alt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целью</a:t>
            </a:r>
            <a:r>
              <a:rPr lang="en-US" alt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alt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МКБ</a:t>
            </a:r>
            <a:r>
              <a:rPr lang="en-US" alt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-10</a:t>
            </a:r>
            <a:r>
              <a:rPr lang="ru-RU" alt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Z51.5</a:t>
            </a:r>
            <a:endParaRPr lang="ru-RU" altLang="ru-RU" sz="1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87" name="Rectangle 1698"/>
          <p:cNvSpPr>
            <a:spLocks noChangeArrowheads="1"/>
          </p:cNvSpPr>
          <p:nvPr/>
        </p:nvSpPr>
        <p:spPr bwMode="auto">
          <a:xfrm>
            <a:off x="1914525" y="3861048"/>
            <a:ext cx="7010400" cy="129857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/>
          <a:lstStyle/>
          <a:p>
            <a:pPr indent="342900" algn="just"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ru-RU" alt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строку 123 вносятся посещения врачей-специалистов, оказывающих помощь в отделении (кабинете) неотложной медицинской помощи (при наличии его в структуре поликлиники медицинской организации), </a:t>
            </a:r>
            <a:r>
              <a:rPr lang="ru-RU" altLang="ru-RU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 также при оказании неотложной медицинской помощи на дому (посещения, которые ранее вносились в таб. 2102)</a:t>
            </a:r>
          </a:p>
        </p:txBody>
      </p:sp>
      <p:sp>
        <p:nvSpPr>
          <p:cNvPr id="6288" name="Rectangle 1698"/>
          <p:cNvSpPr>
            <a:spLocks noChangeArrowheads="1"/>
          </p:cNvSpPr>
          <p:nvPr/>
        </p:nvSpPr>
        <p:spPr bwMode="auto">
          <a:xfrm>
            <a:off x="1924050" y="5229200"/>
            <a:ext cx="7010400" cy="14922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/>
          <a:lstStyle/>
          <a:p>
            <a:pPr indent="342900" algn="just"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ru-RU" alt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строку 124 вносятся посещения врачей-специалистов, оказывающих паллиативную медицинскую помощь в отделении (кабинете) паллиативной медицинской помощи (при наличии его в структуре поликлиники медицинской организации). </a:t>
            </a:r>
            <a:r>
              <a:rPr lang="ru-RU" altLang="ru-RU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Посещения </a:t>
            </a:r>
            <a:r>
              <a:rPr lang="ru-RU" alt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altLang="ru-RU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профилактической </a:t>
            </a:r>
            <a:r>
              <a:rPr lang="ru-RU" alt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целью – МКБ</a:t>
            </a:r>
            <a:r>
              <a:rPr lang="en-US" alt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-10</a:t>
            </a:r>
            <a:r>
              <a:rPr lang="ru-RU" alt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Z51.5</a:t>
            </a:r>
            <a:endParaRPr lang="ru-RU" altLang="ru-RU" sz="1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0507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457200"/>
            <a:ext cx="5791200" cy="304800"/>
          </a:xfrm>
        </p:spPr>
        <p:txBody>
          <a:bodyPr>
            <a:normAutofit fontScale="90000"/>
          </a:bodyPr>
          <a:lstStyle/>
          <a:p>
            <a:pPr marL="838200" indent="-838200" algn="ctr">
              <a:defRPr/>
            </a:pPr>
            <a:r>
              <a:rPr lang="ru-RU" altLang="ru-RU" sz="2400" dirty="0" smtClean="0">
                <a:latin typeface="Times New Roman" pitchFamily="18" charset="0"/>
              </a:rPr>
              <a:t>Таблица 2105 </a:t>
            </a:r>
          </a:p>
        </p:txBody>
      </p:sp>
      <p:sp>
        <p:nvSpPr>
          <p:cNvPr id="17411" name="Line 3"/>
          <p:cNvSpPr>
            <a:spLocks noChangeShapeType="1"/>
          </p:cNvSpPr>
          <p:nvPr/>
        </p:nvSpPr>
        <p:spPr bwMode="auto">
          <a:xfrm>
            <a:off x="3721100" y="15875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aphicFrame>
        <p:nvGraphicFramePr>
          <p:cNvPr id="184006" name="Group 710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73875536"/>
              </p:ext>
            </p:extLst>
          </p:nvPr>
        </p:nvGraphicFramePr>
        <p:xfrm>
          <a:off x="152400" y="838200"/>
          <a:ext cx="8763000" cy="5684252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3733800">
                  <a:extLst>
                    <a:ext uri="{9D8B030D-6E8A-4147-A177-3AD203B41FA5}"/>
                  </a:extLst>
                </a:gridCol>
                <a:gridCol w="533400">
                  <a:extLst>
                    <a:ext uri="{9D8B030D-6E8A-4147-A177-3AD203B41FA5}"/>
                  </a:extLst>
                </a:gridCol>
                <a:gridCol w="1201738">
                  <a:extLst>
                    <a:ext uri="{9D8B030D-6E8A-4147-A177-3AD203B41FA5}"/>
                  </a:extLst>
                </a:gridCol>
                <a:gridCol w="1008062">
                  <a:extLst>
                    <a:ext uri="{9D8B030D-6E8A-4147-A177-3AD203B41FA5}"/>
                  </a:extLst>
                </a:gridCol>
                <a:gridCol w="762000">
                  <a:extLst>
                    <a:ext uri="{9D8B030D-6E8A-4147-A177-3AD203B41FA5}"/>
                  </a:extLst>
                </a:gridCol>
                <a:gridCol w="1524000">
                  <a:extLst>
                    <a:ext uri="{9D8B030D-6E8A-4147-A177-3AD203B41FA5}"/>
                  </a:extLst>
                </a:gridCol>
              </a:tblGrid>
              <a:tr h="274328"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общего числа посещений (табл. 2100, стр. 1)  сделано посещений всего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  <a:r>
                        <a:rPr kumimoji="0" lang="ru-RU" alt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стро-ки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них: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4616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сельскими жителями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детьми 0-17 лет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них: сельскими жителями (из гр. 5)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27432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28779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заболеваниям: всего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28779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них: в неотложной форме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28779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активных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3570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по диспансерному наблюдению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28779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профилактической и иными целями: всего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28779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числе: медицинский осмотр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28779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диспансеризация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28779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комплексный медицинский осмотр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287791"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в центрах здоровья</a:t>
                      </a: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28779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</a:t>
                      </a: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паллиативная помощь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28779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патронаж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28779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прочие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28779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Передвижными: амбулаториями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28779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врачебными бригадами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28779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мобильными медицинскими бригадами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28779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мобильными медицинскими комплексами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7551" name="Text Box 626"/>
          <p:cNvSpPr txBox="1">
            <a:spLocks noChangeArrowheads="1"/>
          </p:cNvSpPr>
          <p:nvPr/>
        </p:nvSpPr>
        <p:spPr bwMode="auto">
          <a:xfrm>
            <a:off x="7086600" y="403225"/>
            <a:ext cx="1604963" cy="3968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altLang="ru-RU" dirty="0">
                <a:solidFill>
                  <a:srgbClr val="FF0000"/>
                </a:solidFill>
              </a:rPr>
              <a:t>Внимание! </a:t>
            </a: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4700909" y="1916832"/>
            <a:ext cx="4047555" cy="72008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Контроль: может быть больше стр. 123 т. 2100</a:t>
            </a:r>
            <a:endParaRPr lang="ru-RU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700909" y="4653136"/>
            <a:ext cx="4047555" cy="72008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Контроль: может быть больше стр. 124 т. 2100 + т. 2102</a:t>
            </a:r>
            <a:endParaRPr lang="ru-RU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4700909" y="3717032"/>
            <a:ext cx="4047555" cy="72008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Пропала т. 2103, теперь она тут.</a:t>
            </a:r>
            <a:endParaRPr lang="ru-RU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716016" y="5589240"/>
            <a:ext cx="4047555" cy="72008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Контроль: т. 1003</a:t>
            </a:r>
            <a:r>
              <a:rPr lang="en-US" dirty="0" smtClean="0"/>
              <a:t> </a:t>
            </a:r>
            <a:r>
              <a:rPr lang="ru-RU" dirty="0" smtClean="0"/>
              <a:t>- добавилась графа «число выездов»</a:t>
            </a:r>
            <a:endParaRPr lang="ru-RU" dirty="0"/>
          </a:p>
        </p:txBody>
      </p:sp>
      <p:sp>
        <p:nvSpPr>
          <p:cNvPr id="4" name="Стрелка вправо 3"/>
          <p:cNvSpPr/>
          <p:nvPr/>
        </p:nvSpPr>
        <p:spPr>
          <a:xfrm>
            <a:off x="3851920" y="2139018"/>
            <a:ext cx="911131" cy="288032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право 22"/>
          <p:cNvSpPr/>
          <p:nvPr/>
        </p:nvSpPr>
        <p:spPr>
          <a:xfrm rot="21070325">
            <a:off x="3835022" y="4075866"/>
            <a:ext cx="944926" cy="288032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право 23"/>
          <p:cNvSpPr/>
          <p:nvPr/>
        </p:nvSpPr>
        <p:spPr>
          <a:xfrm rot="717308">
            <a:off x="3838102" y="4675873"/>
            <a:ext cx="944926" cy="288032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право 24"/>
          <p:cNvSpPr/>
          <p:nvPr/>
        </p:nvSpPr>
        <p:spPr>
          <a:xfrm>
            <a:off x="3846338" y="5265204"/>
            <a:ext cx="956275" cy="1368152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4339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Текст 2"/>
          <p:cNvSpPr>
            <a:spLocks noGrp="1"/>
          </p:cNvSpPr>
          <p:nvPr>
            <p:ph type="body" idx="1"/>
          </p:nvPr>
        </p:nvSpPr>
        <p:spPr>
          <a:xfrm>
            <a:off x="474664" y="729531"/>
            <a:ext cx="8305800" cy="10668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algn="ctr">
              <a:spcBef>
                <a:spcPct val="0"/>
              </a:spcBef>
            </a:pPr>
            <a:r>
              <a:rPr lang="ru-RU" alt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800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Внутритабличный</a:t>
            </a:r>
            <a:r>
              <a:rPr lang="ru-RU" altLang="ru-RU" sz="18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контроль:</a:t>
            </a:r>
          </a:p>
          <a:p>
            <a:pPr algn="just">
              <a:spcBef>
                <a:spcPct val="0"/>
              </a:spcBef>
            </a:pPr>
            <a:r>
              <a:rPr lang="ru-RU" alt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строка 1 «по заболеваниям всего» должна быть больше суммы строк 2+3+4;</a:t>
            </a:r>
          </a:p>
          <a:p>
            <a:pPr algn="just">
              <a:spcBef>
                <a:spcPct val="0"/>
              </a:spcBef>
            </a:pPr>
            <a:r>
              <a:rPr lang="ru-RU" alt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строка 5 «с профилактической и иными целями» должна быть равна сумме строк с 6 по 11.</a:t>
            </a:r>
          </a:p>
        </p:txBody>
      </p:sp>
      <p:sp>
        <p:nvSpPr>
          <p:cNvPr id="23555" name="Текст 2"/>
          <p:cNvSpPr txBox="1">
            <a:spLocks/>
          </p:cNvSpPr>
          <p:nvPr/>
        </p:nvSpPr>
        <p:spPr bwMode="auto">
          <a:xfrm>
            <a:off x="474663" y="1905000"/>
            <a:ext cx="8305800" cy="4267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anchor="b"/>
          <a:lstStyle>
            <a:lvl1pPr eaLnBrk="0" hangingPunct="0"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lnSpc>
                <a:spcPts val="2500"/>
              </a:lnSpc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ru-RU" altLang="ru-RU" sz="1600" b="0" i="0" u="sng" dirty="0" smtClean="0">
                <a:latin typeface="Times New Roman" pitchFamily="18" charset="0"/>
                <a:cs typeface="Times New Roman" pitchFamily="18" charset="0"/>
              </a:rPr>
              <a:t>Межтабличный </a:t>
            </a:r>
            <a:r>
              <a:rPr lang="ru-RU" altLang="ru-RU" sz="1600" b="0" i="0" u="sng" dirty="0">
                <a:latin typeface="Times New Roman" pitchFamily="18" charset="0"/>
                <a:cs typeface="Times New Roman" pitchFamily="18" charset="0"/>
              </a:rPr>
              <a:t>контроль:</a:t>
            </a:r>
          </a:p>
          <a:p>
            <a:pPr algn="just">
              <a:lnSpc>
                <a:spcPts val="2500"/>
              </a:lnSpc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ru-RU" altLang="ru-RU" sz="1600" b="0" i="0" dirty="0">
                <a:latin typeface="Times New Roman" pitchFamily="18" charset="0"/>
                <a:cs typeface="Times New Roman" pitchFamily="18" charset="0"/>
              </a:rPr>
              <a:t>- графа 3 строка 1 должна быть равна сумме граф 7+8+11 по строке 1 таблицы 2100;</a:t>
            </a:r>
          </a:p>
          <a:p>
            <a:pPr algn="just">
              <a:lnSpc>
                <a:spcPts val="2500"/>
              </a:lnSpc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ru-RU" altLang="ru-RU" sz="1600" b="0" i="0" dirty="0">
                <a:latin typeface="Times New Roman" pitchFamily="18" charset="0"/>
                <a:cs typeface="Times New Roman" pitchFamily="18" charset="0"/>
              </a:rPr>
              <a:t>- по графе 3 сумма строк 1+5 должна быть равна сумме граф 3+9 по строке 1 таблицы 2100;</a:t>
            </a:r>
          </a:p>
          <a:p>
            <a:pPr algn="just">
              <a:lnSpc>
                <a:spcPts val="2500"/>
              </a:lnSpc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ru-RU" altLang="ru-RU" sz="1600" b="0" i="0" dirty="0">
                <a:latin typeface="Times New Roman" pitchFamily="18" charset="0"/>
                <a:cs typeface="Times New Roman" pitchFamily="18" charset="0"/>
              </a:rPr>
              <a:t>- графа 3 строка 5 должна быть равна разнице граф (3+9) - (7+8+11) по строке 1 таблицы 2100;</a:t>
            </a:r>
          </a:p>
          <a:p>
            <a:pPr algn="just">
              <a:lnSpc>
                <a:spcPts val="2500"/>
              </a:lnSpc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ru-RU" altLang="ru-RU" sz="1600" b="0" strike="sngStrike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графа 3 строка 2 («в неотложной форме») больше или равно сумме строк 1+2 таблицы 2102 (посещения к врачам в кабинет неотложной помощи);</a:t>
            </a:r>
          </a:p>
          <a:p>
            <a:pPr algn="just">
              <a:lnSpc>
                <a:spcPts val="2500"/>
              </a:lnSpc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ru-RU" altLang="ru-RU" sz="1600" b="0" strike="sngStrike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графа 5 строка 2 больше или равно строки 2 таблицы 2102;</a:t>
            </a:r>
          </a:p>
          <a:p>
            <a:pPr algn="just">
              <a:lnSpc>
                <a:spcPts val="2500"/>
              </a:lnSpc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ru-RU" altLang="ru-RU" sz="1600" b="0" strike="sngStrike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по графе 3 сумма строк 3+10 («</a:t>
            </a:r>
            <a:r>
              <a:rPr lang="ru-RU" altLang="ru-RU" sz="1600" b="0" strike="sngStrike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активные»+«патронаж</a:t>
            </a:r>
            <a:r>
              <a:rPr lang="ru-RU" altLang="ru-RU" sz="1600" b="0" strike="sngStrike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») меньше графы 9 («на дому») по строке 1 таблицы 2100 – разница на узких специалистов;</a:t>
            </a:r>
          </a:p>
          <a:p>
            <a:pPr algn="just">
              <a:lnSpc>
                <a:spcPts val="2500"/>
              </a:lnSpc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ru-RU" altLang="ru-RU" sz="1600" b="0" strike="sngStrike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по графе 5 сумма строк 3+10 меньше графы 12 по строке 1 таблицы 2100;</a:t>
            </a:r>
          </a:p>
          <a:p>
            <a:pPr algn="just">
              <a:lnSpc>
                <a:spcPts val="2500"/>
              </a:lnSpc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ru-RU" altLang="ru-RU" sz="1600" b="0" i="0" dirty="0">
                <a:latin typeface="Times New Roman" pitchFamily="18" charset="0"/>
                <a:cs typeface="Times New Roman" pitchFamily="18" charset="0"/>
              </a:rPr>
              <a:t>- графа 3 строка 9 («из них в центрах здоровья») равна данным по форме №68 «Сведения о деятельности центров здоровья».</a:t>
            </a:r>
          </a:p>
        </p:txBody>
      </p:sp>
      <p:sp>
        <p:nvSpPr>
          <p:cNvPr id="4" name="Text Box 626"/>
          <p:cNvSpPr txBox="1">
            <a:spLocks noChangeArrowheads="1"/>
          </p:cNvSpPr>
          <p:nvPr/>
        </p:nvSpPr>
        <p:spPr bwMode="auto">
          <a:xfrm>
            <a:off x="7092280" y="332656"/>
            <a:ext cx="1604963" cy="3968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altLang="ru-RU" dirty="0">
                <a:solidFill>
                  <a:srgbClr val="FF0000"/>
                </a:solidFill>
              </a:rPr>
              <a:t>Внимание!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643711" y="332656"/>
            <a:ext cx="6448569" cy="3248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онтроль к т. 2105</a:t>
            </a:r>
            <a:endParaRPr lang="ru-RU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9964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Текст 2"/>
          <p:cNvSpPr txBox="1">
            <a:spLocks/>
          </p:cNvSpPr>
          <p:nvPr/>
        </p:nvSpPr>
        <p:spPr bwMode="auto">
          <a:xfrm>
            <a:off x="410369" y="4869160"/>
            <a:ext cx="8323262" cy="3600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xtLst/>
        </p:spPr>
        <p:txBody>
          <a:bodyPr anchor="b"/>
          <a:lstStyle>
            <a:lvl1pPr eaLnBrk="0" hangingPunct="0"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ru-RU" altLang="ru-RU" sz="1800" dirty="0">
              <a:cs typeface="Times New Roman" pitchFamily="18" charset="0"/>
            </a:endParaRPr>
          </a:p>
          <a:p>
            <a:pPr algn="just"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ru-RU" altLang="ru-RU" sz="1800" b="0" i="0" dirty="0">
                <a:latin typeface="Times New Roman" pitchFamily="18" charset="0"/>
                <a:cs typeface="Times New Roman" pitchFamily="18" charset="0"/>
              </a:rPr>
              <a:t>- строка 122 «прочие» – </a:t>
            </a:r>
            <a:r>
              <a:rPr lang="ru-RU" altLang="ru-RU" sz="1800" b="0" i="0" dirty="0" smtClean="0">
                <a:latin typeface="Times New Roman" pitchFamily="18" charset="0"/>
                <a:cs typeface="Times New Roman" pitchFamily="18" charset="0"/>
              </a:rPr>
              <a:t>расшифровать в пояснительной записке.</a:t>
            </a:r>
            <a:endParaRPr lang="ru-RU" altLang="ru-RU" sz="1800" b="0" i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626"/>
          <p:cNvSpPr txBox="1">
            <a:spLocks noChangeArrowheads="1"/>
          </p:cNvSpPr>
          <p:nvPr/>
        </p:nvSpPr>
        <p:spPr bwMode="auto">
          <a:xfrm>
            <a:off x="7020272" y="589014"/>
            <a:ext cx="1604963" cy="3968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altLang="ru-RU" dirty="0">
                <a:solidFill>
                  <a:srgbClr val="FF0000"/>
                </a:solidFill>
              </a:rPr>
              <a:t>Внимание!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25450" y="218401"/>
            <a:ext cx="6810846" cy="7702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Т. 2100</a:t>
            </a:r>
            <a:r>
              <a:rPr lang="ru-RU" altLang="ru-RU" sz="24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ru-RU" alt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Обратите внимание </a:t>
            </a:r>
            <a:r>
              <a:rPr lang="ru-RU" alt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врачебные </a:t>
            </a:r>
            <a:r>
              <a:rPr lang="ru-RU" alt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посещения по следующим строкам:</a:t>
            </a:r>
            <a:endParaRPr lang="ru-RU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Текст 2"/>
          <p:cNvSpPr txBox="1">
            <a:spLocks/>
          </p:cNvSpPr>
          <p:nvPr/>
        </p:nvSpPr>
        <p:spPr bwMode="auto">
          <a:xfrm>
            <a:off x="410369" y="5373216"/>
            <a:ext cx="8323261" cy="115212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xtLst/>
        </p:spPr>
        <p:txBody>
          <a:bodyPr anchor="b"/>
          <a:lstStyle>
            <a:lvl1pPr eaLnBrk="0" hangingPunct="0"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285750" indent="-285750" algn="just">
              <a:buClr>
                <a:schemeClr val="bg2"/>
              </a:buClr>
              <a:buSzPct val="75000"/>
              <a:buFont typeface="Arial" charset="0"/>
              <a:buChar char="•"/>
            </a:pPr>
            <a:r>
              <a:rPr lang="ru-RU" alt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ru-RU" altLang="ru-RU" sz="1400" u="sng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altLang="ru-RU" sz="1400" u="sng" dirty="0">
                <a:latin typeface="Times New Roman" pitchFamily="18" charset="0"/>
                <a:cs typeface="Times New Roman" pitchFamily="18" charset="0"/>
              </a:rPr>
              <a:t>подлежат учету как посещения </a:t>
            </a:r>
            <a:r>
              <a:rPr lang="ru-RU" altLang="ru-RU" sz="1400" u="sng" dirty="0" smtClean="0">
                <a:latin typeface="Times New Roman" pitchFamily="18" charset="0"/>
                <a:cs typeface="Times New Roman" pitchFamily="18" charset="0"/>
              </a:rPr>
              <a:t>врачей…</a:t>
            </a:r>
          </a:p>
          <a:p>
            <a:pPr algn="just">
              <a:buClr>
                <a:schemeClr val="bg2"/>
              </a:buClr>
              <a:buSzPct val="75000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x-none" sz="140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x-none" sz="1400">
                <a:latin typeface="Times New Roman" pitchFamily="18" charset="0"/>
                <a:cs typeface="Times New Roman" pitchFamily="18" charset="0"/>
              </a:rPr>
              <a:t>исключением случаев «ведения» пациента врачом данных отделений (кабинетов): назначение лечения с записью в первичной медицинской документации, контроль и динамика состояния пациента в процессе и после окончания курса проведенного лечения (лучевого, физиотерапевтического и др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угие</a:t>
            </a:r>
            <a:r>
              <a:rPr lang="x-none" sz="140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alt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5450" y="1052736"/>
            <a:ext cx="8308181" cy="367240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just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строка 4 «руководители организаций и их заместители»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строка 7 «анестезиологи-реаниматологи»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строка 29 «врач мануальной терапии»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строка 56 «по медико-социальной экспертизе»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строка 80 «рентгенологи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строка 81 «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рефлексотерапевты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строка 91 «судебно-медицинские эксперты»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строка 103 «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трансфузиологи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строка 107 «клинические фармакологи»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строка 108 «физиотерапевты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строка 120 «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эндоскописты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строка 38 «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ортодонты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строка 88 «стоматологи ортопеды»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644009" y="5301208"/>
            <a:ext cx="4089622" cy="314413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FF0000"/>
                </a:solidFill>
              </a:rPr>
              <a:t>На эти исключения предоставить пояснительную записку</a:t>
            </a:r>
            <a:endParaRPr lang="ru-RU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127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Контроль т. 2105 по сельским жителям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9580367"/>
              </p:ext>
            </p:extLst>
          </p:nvPr>
        </p:nvGraphicFramePr>
        <p:xfrm>
          <a:off x="179512" y="836712"/>
          <a:ext cx="8767192" cy="2348945"/>
        </p:xfrm>
        <a:graphic>
          <a:graphicData uri="http://schemas.openxmlformats.org/drawingml/2006/table">
            <a:tbl>
              <a:tblPr/>
              <a:tblGrid>
                <a:gridCol w="1375792"/>
                <a:gridCol w="457200"/>
                <a:gridCol w="838200"/>
                <a:gridCol w="609600"/>
                <a:gridCol w="609600"/>
                <a:gridCol w="533400"/>
                <a:gridCol w="609600"/>
                <a:gridCol w="609600"/>
                <a:gridCol w="533400"/>
                <a:gridCol w="685800"/>
                <a:gridCol w="685800"/>
                <a:gridCol w="533400"/>
                <a:gridCol w="685800"/>
              </a:tblGrid>
              <a:tr h="822996">
                <a:tc rowSpan="3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стр.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посещений</a:t>
                      </a:r>
                      <a:endParaRPr kumimoji="0" lang="ru-RU" alt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общего числа посещений (из гр.3) сделано по поводу заболеваний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посещений врачами на дому</a:t>
                      </a:r>
                      <a:endParaRPr kumimoji="0" lang="ru-RU" alt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623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врачей, включая профилактические - всего 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них:</a:t>
                      </a:r>
                      <a:endParaRPr kumimoji="0" lang="ru-RU" alt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сельскими жителя-ми</a:t>
                      </a:r>
                      <a:endParaRPr kumimoji="0" lang="ru-RU" alt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взрослыми 18 лет и более</a:t>
                      </a:r>
                      <a:endParaRPr kumimoji="0" lang="ru-RU" alt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детьми 0-17 лет</a:t>
                      </a:r>
                      <a:endParaRPr kumimoji="0" lang="ru-RU" alt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kumimoji="0" lang="ru-RU" alt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сельских жителей</a:t>
                      </a:r>
                      <a:endParaRPr kumimoji="0" lang="ru-RU" alt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гр.9: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гр. 12: по поводу заболеваний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0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сельскими жителями</a:t>
                      </a:r>
                      <a:endParaRPr kumimoji="0" lang="ru-RU" alt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детьми 0-17 лет</a:t>
                      </a:r>
                      <a:endParaRPr kumimoji="0" lang="ru-RU" alt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поводу заболеваний</a:t>
                      </a:r>
                      <a:endParaRPr kumimoji="0" lang="ru-RU" alt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детьми 0-17 лет</a:t>
                      </a:r>
                      <a:endParaRPr kumimoji="0" lang="ru-RU" alt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433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3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Врачи </a:t>
                      </a: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всего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Group 7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1797"/>
              </p:ext>
            </p:extLst>
          </p:nvPr>
        </p:nvGraphicFramePr>
        <p:xfrm>
          <a:off x="179512" y="3645024"/>
          <a:ext cx="8784976" cy="2926160"/>
        </p:xfrm>
        <a:graphic>
          <a:graphicData uri="http://schemas.openxmlformats.org/drawingml/2006/table">
            <a:tbl>
              <a:tblPr/>
              <a:tblGrid>
                <a:gridCol w="3733800">
                  <a:extLst>
                    <a:ext uri="{9D8B030D-6E8A-4147-A177-3AD203B41FA5}"/>
                  </a:extLst>
                </a:gridCol>
                <a:gridCol w="533400">
                  <a:extLst>
                    <a:ext uri="{9D8B030D-6E8A-4147-A177-3AD203B41FA5}"/>
                  </a:extLst>
                </a:gridCol>
                <a:gridCol w="1201738">
                  <a:extLst>
                    <a:ext uri="{9D8B030D-6E8A-4147-A177-3AD203B41FA5}"/>
                  </a:extLst>
                </a:gridCol>
                <a:gridCol w="1008062">
                  <a:extLst>
                    <a:ext uri="{9D8B030D-6E8A-4147-A177-3AD203B41FA5}"/>
                  </a:extLst>
                </a:gridCol>
                <a:gridCol w="762000">
                  <a:extLst>
                    <a:ext uri="{9D8B030D-6E8A-4147-A177-3AD203B41FA5}"/>
                  </a:extLst>
                </a:gridCol>
                <a:gridCol w="1545976">
                  <a:extLst>
                    <a:ext uri="{9D8B030D-6E8A-4147-A177-3AD203B41FA5}"/>
                  </a:extLst>
                </a:gridCol>
              </a:tblGrid>
              <a:tr h="147751"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общего числа посещений (табл. 2100, стр. 1)  сделано посещений всего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  <a:r>
                        <a:rPr kumimoji="0" lang="ru-RU" alt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стро-ки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них: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2486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сельскими жителями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детьми 0-17 лет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них: сельскими жителями (из гр. 5)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14775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15500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заболеваниям: всего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ХХХ</a:t>
                      </a:r>
                      <a:endParaRPr kumimoji="0" lang="ru-RU" alt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15500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них: в неотложной форме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15500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активных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15500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по диспансерному наблюдению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15500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профилактической и иными целями: всего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15500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числе: медицинский осмотр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15500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диспансеризация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4" marB="4572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6" name="Скругленный прямоугольник 5"/>
          <p:cNvSpPr/>
          <p:nvPr/>
        </p:nvSpPr>
        <p:spPr>
          <a:xfrm>
            <a:off x="305771" y="980728"/>
            <a:ext cx="6286406" cy="329716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1.) т.2105 стр.1 гр.4 + стр.5 гр.4 = т.2100 стр.1 гр.4 + стр.1 гр.10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05771" y="1396247"/>
            <a:ext cx="4986309" cy="329716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2</a:t>
            </a:r>
            <a:r>
              <a:rPr lang="ru-RU" dirty="0" smtClean="0"/>
              <a:t>.) т.2100 стр.1 гр.6</a:t>
            </a:r>
            <a:r>
              <a:rPr lang="en-US" dirty="0" smtClean="0"/>
              <a:t> ≤ </a:t>
            </a:r>
            <a:r>
              <a:rPr lang="ru-RU" dirty="0" smtClean="0">
                <a:solidFill>
                  <a:srgbClr val="FF0000"/>
                </a:solidFill>
              </a:rPr>
              <a:t>ХХХ</a:t>
            </a:r>
            <a:r>
              <a:rPr lang="en-US" dirty="0" smtClean="0"/>
              <a:t> ≤ </a:t>
            </a:r>
            <a:r>
              <a:rPr lang="ru-RU" dirty="0" smtClean="0"/>
              <a:t>т.2100 стр. 1 гр. 6 + 10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05771" y="1816460"/>
            <a:ext cx="5706389" cy="36004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3.) </a:t>
            </a:r>
            <a:r>
              <a:rPr lang="ru-RU" dirty="0"/>
              <a:t>т.2105 </a:t>
            </a:r>
            <a:r>
              <a:rPr lang="ru-RU" dirty="0" smtClean="0"/>
              <a:t>стр.5 </a:t>
            </a:r>
            <a:r>
              <a:rPr lang="ru-RU" dirty="0"/>
              <a:t>гр.4 = </a:t>
            </a:r>
            <a:r>
              <a:rPr lang="ru-RU" dirty="0" smtClean="0"/>
              <a:t>т.2100 </a:t>
            </a:r>
            <a:r>
              <a:rPr lang="ru-RU" dirty="0"/>
              <a:t>стр.1 гр.4 + стр.1 </a:t>
            </a:r>
            <a:r>
              <a:rPr lang="ru-RU" dirty="0" smtClean="0"/>
              <a:t>гр.10 - </a:t>
            </a:r>
            <a:r>
              <a:rPr lang="ru-RU" dirty="0" smtClean="0">
                <a:solidFill>
                  <a:srgbClr val="FF0000"/>
                </a:solidFill>
              </a:rPr>
              <a:t>ХХХ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894245" y="482827"/>
            <a:ext cx="1008112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Т. 2100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966253" y="3284984"/>
            <a:ext cx="936104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Т. 2105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08212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021908" y="2060848"/>
            <a:ext cx="7272808" cy="2448272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Врач статистик Поляков Дмитрий Юрьевич</a:t>
            </a:r>
          </a:p>
          <a:p>
            <a:pPr algn="ctr"/>
            <a:r>
              <a:rPr lang="ru-RU" sz="280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т.: 77-92-04 (добавочный 114)</a:t>
            </a:r>
            <a:endParaRPr lang="ru-RU" sz="2800" dirty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19625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1077</Words>
  <Application>Microsoft Office PowerPoint</Application>
  <PresentationFormat>Экран (4:3)</PresentationFormat>
  <Paragraphs>375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РАЗДЕЛ III. ДЕЯТЕЛЬНОСТЬ МЕДИЦИНСКОЙ ОРГАНИЗАЦИИ ПО ОКАЗАНИЮ МЕДИЦИНСКОЙ ПОМОЩИ В АМБУЛАТОРНЫХ                        УСЛОВИЯХ</vt:lpstr>
      <vt:lpstr>Таблица 2100. Работа врачей медицинской организации  в амбулаторных условиях</vt:lpstr>
      <vt:lpstr>Таблица 2105 </vt:lpstr>
      <vt:lpstr>Презентация PowerPoint</vt:lpstr>
      <vt:lpstr>Презентация PowerPoint</vt:lpstr>
      <vt:lpstr>Контроль т. 2105 по сельским жителям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m5u</dc:creator>
  <cp:lastModifiedBy>miac_3</cp:lastModifiedBy>
  <cp:revision>35</cp:revision>
  <dcterms:created xsi:type="dcterms:W3CDTF">2018-12-18T06:41:14Z</dcterms:created>
  <dcterms:modified xsi:type="dcterms:W3CDTF">2018-12-19T10:39:31Z</dcterms:modified>
</cp:coreProperties>
</file>