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6" r:id="rId18"/>
    <p:sldId id="277" r:id="rId19"/>
    <p:sldId id="280" r:id="rId20"/>
    <p:sldId id="281" r:id="rId21"/>
    <p:sldId id="278" r:id="rId22"/>
    <p:sldId id="27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99" d="100"/>
          <a:sy n="99" d="100"/>
        </p:scale>
        <p:origin x="-32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0C550-09EF-44B4-A0D2-7535C6A74894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8685215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EA24E-D81C-48A0-BE8E-ADA073012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70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EA24E-D81C-48A0-BE8E-ADA07301224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448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EA24E-D81C-48A0-BE8E-ADA073012247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45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7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92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6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28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45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09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72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3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09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84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1A6BD-5864-4383-AA98-34CFB6441F47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ACBE-901D-4C0A-A285-4E2F7E4F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55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1520" y="6023029"/>
            <a:ext cx="2664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Андреева Т.М.</a:t>
            </a:r>
          </a:p>
          <a:p>
            <a:r>
              <a:rPr lang="ru-RU" b="1" dirty="0"/>
              <a:t>Тел. 8(495) 450-44-00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83669" y="2564904"/>
            <a:ext cx="666073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sz="3600" b="1" dirty="0" smtClean="0"/>
              <a:t>Национальный медицинский исследовательский центр травматологии и ортопедии </a:t>
            </a:r>
          </a:p>
          <a:p>
            <a:pPr algn="ctr"/>
            <a:r>
              <a:rPr lang="ru-RU" sz="3600" b="1" dirty="0" smtClean="0"/>
              <a:t>им. Н.Н. Приорова</a:t>
            </a:r>
            <a:endParaRPr lang="ru-RU" sz="3600" b="1" dirty="0"/>
          </a:p>
        </p:txBody>
      </p:sp>
      <p:pic>
        <p:nvPicPr>
          <p:cNvPr id="2051" name="Picture 3" descr="C:\Documents and Settings\user\Рабочий стол\LOGO 1 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09" y="0"/>
            <a:ext cx="4234969" cy="17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8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b="1" dirty="0" smtClean="0"/>
              <a:t>Внутриформенный контроль граф, характеризующих внешние причины повреждений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Число травм в графе 5 (строка 1) должно быть больше числа травм в графе 6 (строка 1)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 остальных строках число травм в графе 5    должно быть больше или равно числу травм в графе 6.</a:t>
            </a:r>
          </a:p>
        </p:txBody>
      </p:sp>
    </p:spTree>
    <p:extLst>
      <p:ext uri="{BB962C8B-B14F-4D97-AF65-F5344CB8AC3E}">
        <p14:creationId xmlns:p14="http://schemas.microsoft.com/office/powerpoint/2010/main" val="247652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-171400"/>
            <a:ext cx="8229600" cy="6297563"/>
          </a:xfrm>
        </p:spPr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Число повреждений в графе 7 должно быть больше суммы числа повреждений, представленных в графах 8, 9, 10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Число отравлений в графе 10 должно быть больше или равно сумме отравлений, представленных в графах 11 и 12</a:t>
            </a: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4340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Межформенный контроль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Проводится с формой № 12 «Сведения о числе заболеваний, зарегистрированных у пациентов, проживающих в районе обслуживания медицинской организации»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00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Общее число травм </a:t>
            </a:r>
            <a:r>
              <a:rPr lang="ru-RU" b="1" dirty="0" smtClean="0"/>
              <a:t>у детей (0-17 лет</a:t>
            </a:r>
            <a:r>
              <a:rPr lang="ru-RU" b="1" u="sng" dirty="0" smtClean="0"/>
              <a:t> </a:t>
            </a:r>
            <a:r>
              <a:rPr lang="ru-RU" b="1" dirty="0" smtClean="0"/>
              <a:t>включительно)</a:t>
            </a:r>
            <a:r>
              <a:rPr lang="ru-RU" dirty="0" smtClean="0"/>
              <a:t>, зарегистрированных в форме № 57 (строка 1, графа 4, таблица 1000), должно быть равно или несколько меньше суммы общего числа травм, зарегистрированных в форме № 12 в строке 20 (графа 4 в таблицах 1000 и 2000)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6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Общее число травм </a:t>
            </a:r>
            <a:r>
              <a:rPr lang="ru-RU" b="1" dirty="0" smtClean="0"/>
              <a:t>у взрослых</a:t>
            </a:r>
            <a:r>
              <a:rPr lang="ru-RU" dirty="0" smtClean="0"/>
              <a:t>, зарегистрированных в форме № 57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(таблица </a:t>
            </a:r>
            <a:r>
              <a:rPr lang="ru-RU" dirty="0" smtClean="0"/>
              <a:t>2000, строка 1, графа 4), должно            быть равно или чуть меньше общего числа    травм, зарегистрированных в форме № 12  </a:t>
            </a:r>
            <a:r>
              <a:rPr lang="ru-RU" dirty="0"/>
              <a:t>(таблица </a:t>
            </a:r>
            <a:r>
              <a:rPr lang="ru-RU" dirty="0" smtClean="0"/>
              <a:t>3000, строка 20, графа 4)</a:t>
            </a:r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878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Общее число травм у </a:t>
            </a:r>
            <a:r>
              <a:rPr lang="ru-RU" b="1" dirty="0" smtClean="0"/>
              <a:t>взрослых  старше трудоспособного возраста</a:t>
            </a:r>
            <a:r>
              <a:rPr lang="ru-RU" dirty="0" smtClean="0"/>
              <a:t>,  зарегистрированных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в форме № 57 (строка 1, графа 4, таблица 3000),  должно быть равно или чуть меньше общего числа травм, зарегистрированных в форме № 12 (строка 20, графа 4, таблица 4000)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8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Межформенный</a:t>
            </a:r>
            <a:r>
              <a:rPr lang="ru-RU" b="1" dirty="0" smtClean="0"/>
              <a:t> </a:t>
            </a:r>
            <a:r>
              <a:rPr lang="ru-RU" sz="3600" b="1" dirty="0" smtClean="0"/>
              <a:t>контроль</a:t>
            </a:r>
            <a:br>
              <a:rPr lang="ru-RU" sz="3600" b="1" dirty="0" smtClean="0"/>
            </a:br>
            <a:r>
              <a:rPr lang="ru-RU" sz="3600" b="1" dirty="0" smtClean="0"/>
              <a:t>с формой № 14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Необходимо сравнить данные о числе пострадавших в результате </a:t>
            </a:r>
            <a:r>
              <a:rPr lang="ru-RU" b="1" dirty="0" smtClean="0"/>
              <a:t>отравлений</a:t>
            </a:r>
            <a:r>
              <a:rPr lang="ru-RU" dirty="0" smtClean="0"/>
              <a:t> зарегистрированные в форме № 57 (таблицы 1000 и 2000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/>
              <a:t>графа 4, строки 35, 36, 38, 39), 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 данными о числе </a:t>
            </a:r>
            <a:r>
              <a:rPr lang="ru-RU" b="1" dirty="0" smtClean="0"/>
              <a:t>госпитализированных </a:t>
            </a:r>
            <a:r>
              <a:rPr lang="ru-RU" dirty="0" smtClean="0"/>
              <a:t>по поводу отравлений взрослых и детей, представленными в  форме № 14 (строки 20.5, 20.5.1, 20.6, 20.6.1)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93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Комментарии к форме 57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Строка 41 </a:t>
            </a:r>
          </a:p>
          <a:p>
            <a:pPr marL="0" indent="0">
              <a:buNone/>
            </a:pPr>
            <a:r>
              <a:rPr lang="ru-RU" b="1" dirty="0" smtClean="0"/>
              <a:t> Осложнения хирургических и терапевтических вмешательств (Т80 – Т88),</a:t>
            </a:r>
          </a:p>
          <a:p>
            <a:pPr marL="0" indent="0" algn="just">
              <a:buNone/>
            </a:pPr>
            <a:r>
              <a:rPr lang="ru-RU" b="1" dirty="0" smtClean="0"/>
              <a:t>     </a:t>
            </a:r>
            <a:r>
              <a:rPr lang="ru-RU" dirty="0" smtClean="0"/>
              <a:t>связанные с: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 -  </a:t>
            </a:r>
            <a:r>
              <a:rPr lang="ru-RU" dirty="0" err="1" smtClean="0"/>
              <a:t>инфузией</a:t>
            </a:r>
            <a:r>
              <a:rPr lang="ru-RU" dirty="0" smtClean="0"/>
              <a:t>, трансфузией, лечебными инъекциями;</a:t>
            </a:r>
          </a:p>
          <a:p>
            <a:pPr marL="0" indent="0" algn="just">
              <a:buNone/>
            </a:pPr>
            <a:r>
              <a:rPr lang="ru-RU" dirty="0" smtClean="0"/>
              <a:t> -  сердечными и сосудистыми протезными  устройствами;       </a:t>
            </a:r>
          </a:p>
          <a:p>
            <a:pPr marL="0" indent="0" algn="just">
              <a:buNone/>
            </a:pPr>
            <a:r>
              <a:rPr lang="ru-RU" dirty="0" smtClean="0"/>
              <a:t>-   внутренними протезными устройствами, имплантатами,          трансплантатами;</a:t>
            </a:r>
          </a:p>
          <a:p>
            <a:pPr algn="just">
              <a:buFontTx/>
              <a:buChar char="-"/>
            </a:pPr>
            <a:r>
              <a:rPr lang="ru-RU" dirty="0" smtClean="0"/>
              <a:t>отмиранием, отторжением пересаженных органов и тканей;</a:t>
            </a:r>
          </a:p>
          <a:p>
            <a:pPr algn="just"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сложнениями, характерными для реплантации и ампутации;</a:t>
            </a:r>
          </a:p>
          <a:p>
            <a:pPr algn="just">
              <a:buFontTx/>
              <a:buChar char="-"/>
            </a:pPr>
            <a:r>
              <a:rPr lang="ru-RU" dirty="0" smtClean="0"/>
              <a:t> 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15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236227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/>
              <a:t>Строка</a:t>
            </a:r>
            <a:r>
              <a:rPr lang="ru-RU" b="1" dirty="0" smtClean="0"/>
              <a:t> 42 </a:t>
            </a:r>
          </a:p>
          <a:p>
            <a:pPr marL="0" indent="0">
              <a:buNone/>
            </a:pPr>
            <a:r>
              <a:rPr lang="ru-RU" b="1" dirty="0" smtClean="0"/>
              <a:t>Последствия травм, отравлений и других воздействий внешних причин (Т90 – Т98) </a:t>
            </a:r>
          </a:p>
          <a:p>
            <a:endParaRPr lang="ru-RU" b="1" dirty="0" smtClean="0"/>
          </a:p>
          <a:p>
            <a:pPr algn="just"/>
            <a:r>
              <a:rPr lang="ru-RU" dirty="0" smtClean="0"/>
              <a:t>Понятие «последствие» включает состояния как таковые или как отдаленные эффекты, сохраняющиеся в  течение года или более после острой травмы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83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Будьте внимательны !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Во всех таблицах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ru-RU" b="1" dirty="0" smtClean="0"/>
              <a:t>строки в графах 14, 15, 20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/>
              <a:t>н</a:t>
            </a:r>
            <a:r>
              <a:rPr lang="ru-RU" b="1" dirty="0" smtClean="0"/>
              <a:t>е заполняются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8216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Форма 7-травматизм – «Сведения о травматизме на производстве и профессиональных заболеваниях»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Форма осталась без изменений</a:t>
            </a:r>
            <a:r>
              <a:rPr lang="ru-RU" dirty="0"/>
              <a:t> </a:t>
            </a:r>
            <a:r>
              <a:rPr lang="ru-RU" dirty="0" smtClean="0"/>
              <a:t>и будет приниматься с Приложением</a:t>
            </a:r>
          </a:p>
          <a:p>
            <a:endParaRPr lang="ru-RU" dirty="0"/>
          </a:p>
          <a:p>
            <a:r>
              <a:rPr lang="ru-RU" dirty="0" smtClean="0"/>
              <a:t>Обратите внимание на правильность заполнения строк, включая 12,14,15,16</a:t>
            </a:r>
          </a:p>
          <a:p>
            <a:r>
              <a:rPr lang="ru-RU" b="1" dirty="0" smtClean="0"/>
              <a:t>Обязательно</a:t>
            </a:r>
            <a:r>
              <a:rPr lang="ru-RU" dirty="0" smtClean="0"/>
              <a:t>: подпись директора Департамента, заверенная печатью, дата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9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459432"/>
            <a:ext cx="8964488" cy="792088"/>
          </a:xfrm>
        </p:spPr>
        <p:txBody>
          <a:bodyPr>
            <a:normAutofit/>
          </a:bodyPr>
          <a:lstStyle/>
          <a:p>
            <a:pPr algn="ctr"/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19269"/>
              </p:ext>
            </p:extLst>
          </p:nvPr>
        </p:nvGraphicFramePr>
        <p:xfrm>
          <a:off x="-36512" y="-27384"/>
          <a:ext cx="9180513" cy="6904387"/>
        </p:xfrm>
        <a:graphic>
          <a:graphicData uri="http://schemas.openxmlformats.org/drawingml/2006/table">
            <a:tbl>
              <a:tblPr firstRow="1" firstCol="1" bandRow="1"/>
              <a:tblGrid>
                <a:gridCol w="2375071"/>
                <a:gridCol w="665623"/>
                <a:gridCol w="394399"/>
                <a:gridCol w="776955"/>
                <a:gridCol w="648447"/>
                <a:gridCol w="648447"/>
                <a:gridCol w="700563"/>
                <a:gridCol w="700563"/>
                <a:gridCol w="757411"/>
                <a:gridCol w="757411"/>
                <a:gridCol w="755623"/>
              </a:tblGrid>
              <a:tr h="1479374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Травмы, отравления и некоторые другие последствия воздействия внешних причин 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(Класс XIX МКБ-10)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Код по             МКБ-10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en-US" sz="6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строки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Внешние причины заболеваемости и смертности (Класс ХХ МКБ-10)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Преднамеренное самоповреждение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(X60-X84)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Нападение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Повреждение </a:t>
                      </a: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</a:t>
                      </a:r>
                      <a:r>
                        <a:rPr lang="ru-RU" sz="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неопреде</a:t>
                      </a: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-ленными </a:t>
                      </a:r>
                      <a:r>
                        <a:rPr lang="ru-RU" sz="6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намерениями 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Действия, </a:t>
                      </a: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предусмотренные </a:t>
                      </a: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законом, военные операции и терроризм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Осложнения </a:t>
                      </a: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терапевтических </a:t>
                      </a: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хирургических вмешательств       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Последствия </a:t>
                      </a: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воздействия внешних причин </a:t>
                      </a: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заболеваемости </a:t>
                      </a: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смертности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 них: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74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наркотиками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алкоголем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X60-X84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X62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X65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X85-Y09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Y10-Y34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Y35-Y38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Y40-Y84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Y85-Y89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977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трaвмы неуточненной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части туловища, конечности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или области тела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Т08-Т14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977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последствия проникновения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инородного тела через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естественные  отверстия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Т15-Т19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651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термические и химические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ожоги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Т20-Т32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30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отморожение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Т33-Т35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358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отравление лекарственными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средствами, медикаментами и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биологическими веществами, всего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Т36-Т50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02">
                <a:tc>
                  <a:txBody>
                    <a:bodyPr/>
                    <a:lstStyle/>
                    <a:p>
                      <a:pPr marL="3238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отравление наркотиками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Т40.0-6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651"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отравление психотропными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средствами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Т43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02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токсическое действие веществ,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преимущественно немедицинс-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кого назначения всего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Т51-Т65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02">
                <a:tc>
                  <a:txBody>
                    <a:bodyPr/>
                    <a:lstStyle/>
                    <a:p>
                      <a:pPr marL="3238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токсическое действие алкоголя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Т51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651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другие и неуточненные эффекты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воздействия внешних причин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Т66-Т78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651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осложнения хирургических и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терaпевтических вмешaтельств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Т80-Т88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566">
                <a:tc>
                  <a:txBody>
                    <a:bodyPr/>
                    <a:lstStyle/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последствия </a:t>
                      </a:r>
                      <a:r>
                        <a:rPr lang="ru-RU" sz="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трaвм</a:t>
                      </a: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отрaвлений</a:t>
                      </a: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других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149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последствий внешних причин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Т90-Т98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kumimoji="0" lang="ru-RU" sz="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˅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64" marR="494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Полилиния 10"/>
          <p:cNvSpPr/>
          <p:nvPr/>
        </p:nvSpPr>
        <p:spPr>
          <a:xfrm>
            <a:off x="8419896" y="1614688"/>
            <a:ext cx="724105" cy="658329"/>
          </a:xfrm>
          <a:custGeom>
            <a:avLst/>
            <a:gdLst>
              <a:gd name="connsiteX0" fmla="*/ 95250 w 724105"/>
              <a:gd name="connsiteY0" fmla="*/ 47625 h 704850"/>
              <a:gd name="connsiteX1" fmla="*/ 171450 w 724105"/>
              <a:gd name="connsiteY1" fmla="*/ 38100 h 704850"/>
              <a:gd name="connsiteX2" fmla="*/ 247650 w 724105"/>
              <a:gd name="connsiteY2" fmla="*/ 9525 h 704850"/>
              <a:gd name="connsiteX3" fmla="*/ 285750 w 724105"/>
              <a:gd name="connsiteY3" fmla="*/ 0 h 704850"/>
              <a:gd name="connsiteX4" fmla="*/ 542925 w 724105"/>
              <a:gd name="connsiteY4" fmla="*/ 9525 h 704850"/>
              <a:gd name="connsiteX5" fmla="*/ 571500 w 724105"/>
              <a:gd name="connsiteY5" fmla="*/ 19050 h 704850"/>
              <a:gd name="connsiteX6" fmla="*/ 628650 w 724105"/>
              <a:gd name="connsiteY6" fmla="*/ 66675 h 704850"/>
              <a:gd name="connsiteX7" fmla="*/ 647700 w 724105"/>
              <a:gd name="connsiteY7" fmla="*/ 95250 h 704850"/>
              <a:gd name="connsiteX8" fmla="*/ 685800 w 724105"/>
              <a:gd name="connsiteY8" fmla="*/ 180975 h 704850"/>
              <a:gd name="connsiteX9" fmla="*/ 704850 w 724105"/>
              <a:gd name="connsiteY9" fmla="*/ 314325 h 704850"/>
              <a:gd name="connsiteX10" fmla="*/ 714375 w 724105"/>
              <a:gd name="connsiteY10" fmla="*/ 342900 h 704850"/>
              <a:gd name="connsiteX11" fmla="*/ 695325 w 724105"/>
              <a:gd name="connsiteY11" fmla="*/ 542925 h 704850"/>
              <a:gd name="connsiteX12" fmla="*/ 647700 w 724105"/>
              <a:gd name="connsiteY12" fmla="*/ 600075 h 704850"/>
              <a:gd name="connsiteX13" fmla="*/ 619125 w 724105"/>
              <a:gd name="connsiteY13" fmla="*/ 619125 h 704850"/>
              <a:gd name="connsiteX14" fmla="*/ 590550 w 724105"/>
              <a:gd name="connsiteY14" fmla="*/ 647700 h 704850"/>
              <a:gd name="connsiteX15" fmla="*/ 533400 w 724105"/>
              <a:gd name="connsiteY15" fmla="*/ 676275 h 704850"/>
              <a:gd name="connsiteX16" fmla="*/ 457200 w 724105"/>
              <a:gd name="connsiteY16" fmla="*/ 704850 h 704850"/>
              <a:gd name="connsiteX17" fmla="*/ 200025 w 724105"/>
              <a:gd name="connsiteY17" fmla="*/ 695325 h 704850"/>
              <a:gd name="connsiteX18" fmla="*/ 114300 w 724105"/>
              <a:gd name="connsiteY18" fmla="*/ 657225 h 704850"/>
              <a:gd name="connsiteX19" fmla="*/ 57150 w 724105"/>
              <a:gd name="connsiteY19" fmla="*/ 600075 h 704850"/>
              <a:gd name="connsiteX20" fmla="*/ 47625 w 724105"/>
              <a:gd name="connsiteY20" fmla="*/ 571500 h 704850"/>
              <a:gd name="connsiteX21" fmla="*/ 9525 w 724105"/>
              <a:gd name="connsiteY21" fmla="*/ 514350 h 704850"/>
              <a:gd name="connsiteX22" fmla="*/ 0 w 724105"/>
              <a:gd name="connsiteY22" fmla="*/ 485775 h 704850"/>
              <a:gd name="connsiteX23" fmla="*/ 9525 w 724105"/>
              <a:gd name="connsiteY23" fmla="*/ 228600 h 704850"/>
              <a:gd name="connsiteX24" fmla="*/ 38100 w 724105"/>
              <a:gd name="connsiteY24" fmla="*/ 123825 h 704850"/>
              <a:gd name="connsiteX25" fmla="*/ 95250 w 724105"/>
              <a:gd name="connsiteY25" fmla="*/ 104775 h 704850"/>
              <a:gd name="connsiteX26" fmla="*/ 123825 w 724105"/>
              <a:gd name="connsiteY26" fmla="*/ 95250 h 704850"/>
              <a:gd name="connsiteX27" fmla="*/ 152400 w 724105"/>
              <a:gd name="connsiteY27" fmla="*/ 76200 h 704850"/>
              <a:gd name="connsiteX28" fmla="*/ 171450 w 724105"/>
              <a:gd name="connsiteY28" fmla="*/ 47625 h 704850"/>
              <a:gd name="connsiteX29" fmla="*/ 161925 w 724105"/>
              <a:gd name="connsiteY29" fmla="*/ 76200 h 704850"/>
              <a:gd name="connsiteX30" fmla="*/ 142875 w 724105"/>
              <a:gd name="connsiteY30" fmla="*/ 95250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24105" h="704850">
                <a:moveTo>
                  <a:pt x="95250" y="47625"/>
                </a:moveTo>
                <a:cubicBezTo>
                  <a:pt x="120650" y="44450"/>
                  <a:pt x="146265" y="42679"/>
                  <a:pt x="171450" y="38100"/>
                </a:cubicBezTo>
                <a:cubicBezTo>
                  <a:pt x="186164" y="35425"/>
                  <a:pt x="241930" y="11432"/>
                  <a:pt x="247650" y="9525"/>
                </a:cubicBezTo>
                <a:cubicBezTo>
                  <a:pt x="260069" y="5385"/>
                  <a:pt x="273050" y="3175"/>
                  <a:pt x="285750" y="0"/>
                </a:cubicBezTo>
                <a:cubicBezTo>
                  <a:pt x="371475" y="3175"/>
                  <a:pt x="457331" y="3819"/>
                  <a:pt x="542925" y="9525"/>
                </a:cubicBezTo>
                <a:cubicBezTo>
                  <a:pt x="552943" y="10193"/>
                  <a:pt x="562520" y="14560"/>
                  <a:pt x="571500" y="19050"/>
                </a:cubicBezTo>
                <a:cubicBezTo>
                  <a:pt x="592907" y="29754"/>
                  <a:pt x="613603" y="48619"/>
                  <a:pt x="628650" y="66675"/>
                </a:cubicBezTo>
                <a:cubicBezTo>
                  <a:pt x="635979" y="75469"/>
                  <a:pt x="643051" y="84789"/>
                  <a:pt x="647700" y="95250"/>
                </a:cubicBezTo>
                <a:cubicBezTo>
                  <a:pt x="693040" y="197265"/>
                  <a:pt x="642687" y="116306"/>
                  <a:pt x="685800" y="180975"/>
                </a:cubicBezTo>
                <a:cubicBezTo>
                  <a:pt x="691727" y="234318"/>
                  <a:pt x="692719" y="265802"/>
                  <a:pt x="704850" y="314325"/>
                </a:cubicBezTo>
                <a:cubicBezTo>
                  <a:pt x="707285" y="324065"/>
                  <a:pt x="711200" y="333375"/>
                  <a:pt x="714375" y="342900"/>
                </a:cubicBezTo>
                <a:cubicBezTo>
                  <a:pt x="727055" y="444338"/>
                  <a:pt x="733130" y="421950"/>
                  <a:pt x="695325" y="542925"/>
                </a:cubicBezTo>
                <a:cubicBezTo>
                  <a:pt x="690049" y="559809"/>
                  <a:pt x="659370" y="590350"/>
                  <a:pt x="647700" y="600075"/>
                </a:cubicBezTo>
                <a:cubicBezTo>
                  <a:pt x="638906" y="607404"/>
                  <a:pt x="627919" y="611796"/>
                  <a:pt x="619125" y="619125"/>
                </a:cubicBezTo>
                <a:cubicBezTo>
                  <a:pt x="608777" y="627749"/>
                  <a:pt x="600898" y="639076"/>
                  <a:pt x="590550" y="647700"/>
                </a:cubicBezTo>
                <a:cubicBezTo>
                  <a:pt x="549604" y="681822"/>
                  <a:pt x="576358" y="654796"/>
                  <a:pt x="533400" y="676275"/>
                </a:cubicBezTo>
                <a:cubicBezTo>
                  <a:pt x="467996" y="708977"/>
                  <a:pt x="549084" y="686473"/>
                  <a:pt x="457200" y="704850"/>
                </a:cubicBezTo>
                <a:cubicBezTo>
                  <a:pt x="371475" y="701675"/>
                  <a:pt x="285456" y="703091"/>
                  <a:pt x="200025" y="695325"/>
                </a:cubicBezTo>
                <a:cubicBezTo>
                  <a:pt x="174796" y="693031"/>
                  <a:pt x="135194" y="675797"/>
                  <a:pt x="114300" y="657225"/>
                </a:cubicBezTo>
                <a:cubicBezTo>
                  <a:pt x="94164" y="639327"/>
                  <a:pt x="57150" y="600075"/>
                  <a:pt x="57150" y="600075"/>
                </a:cubicBezTo>
                <a:cubicBezTo>
                  <a:pt x="53975" y="590550"/>
                  <a:pt x="52501" y="580277"/>
                  <a:pt x="47625" y="571500"/>
                </a:cubicBezTo>
                <a:cubicBezTo>
                  <a:pt x="36506" y="551486"/>
                  <a:pt x="16765" y="536070"/>
                  <a:pt x="9525" y="514350"/>
                </a:cubicBezTo>
                <a:lnTo>
                  <a:pt x="0" y="485775"/>
                </a:lnTo>
                <a:cubicBezTo>
                  <a:pt x="3175" y="400050"/>
                  <a:pt x="4631" y="314244"/>
                  <a:pt x="9525" y="228600"/>
                </a:cubicBezTo>
                <a:cubicBezTo>
                  <a:pt x="10453" y="212355"/>
                  <a:pt x="9331" y="141806"/>
                  <a:pt x="38100" y="123825"/>
                </a:cubicBezTo>
                <a:cubicBezTo>
                  <a:pt x="55128" y="113182"/>
                  <a:pt x="76200" y="111125"/>
                  <a:pt x="95250" y="104775"/>
                </a:cubicBezTo>
                <a:cubicBezTo>
                  <a:pt x="104775" y="101600"/>
                  <a:pt x="115471" y="100819"/>
                  <a:pt x="123825" y="95250"/>
                </a:cubicBezTo>
                <a:lnTo>
                  <a:pt x="152400" y="76200"/>
                </a:lnTo>
                <a:cubicBezTo>
                  <a:pt x="158750" y="66675"/>
                  <a:pt x="160002" y="47625"/>
                  <a:pt x="171450" y="47625"/>
                </a:cubicBezTo>
                <a:cubicBezTo>
                  <a:pt x="181490" y="47625"/>
                  <a:pt x="167091" y="67591"/>
                  <a:pt x="161925" y="76200"/>
                </a:cubicBezTo>
                <a:cubicBezTo>
                  <a:pt x="157305" y="83901"/>
                  <a:pt x="149225" y="88900"/>
                  <a:pt x="142875" y="9525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4180732" y="1946546"/>
            <a:ext cx="632073" cy="326471"/>
          </a:xfrm>
          <a:custGeom>
            <a:avLst/>
            <a:gdLst>
              <a:gd name="connsiteX0" fmla="*/ 47625 w 542925"/>
              <a:gd name="connsiteY0" fmla="*/ 123825 h 390525"/>
              <a:gd name="connsiteX1" fmla="*/ 95250 w 542925"/>
              <a:gd name="connsiteY1" fmla="*/ 95250 h 390525"/>
              <a:gd name="connsiteX2" fmla="*/ 123825 w 542925"/>
              <a:gd name="connsiteY2" fmla="*/ 76200 h 390525"/>
              <a:gd name="connsiteX3" fmla="*/ 152400 w 542925"/>
              <a:gd name="connsiteY3" fmla="*/ 66675 h 390525"/>
              <a:gd name="connsiteX4" fmla="*/ 180975 w 542925"/>
              <a:gd name="connsiteY4" fmla="*/ 47625 h 390525"/>
              <a:gd name="connsiteX5" fmla="*/ 219075 w 542925"/>
              <a:gd name="connsiteY5" fmla="*/ 38100 h 390525"/>
              <a:gd name="connsiteX6" fmla="*/ 304800 w 542925"/>
              <a:gd name="connsiteY6" fmla="*/ 9525 h 390525"/>
              <a:gd name="connsiteX7" fmla="*/ 333375 w 542925"/>
              <a:gd name="connsiteY7" fmla="*/ 0 h 390525"/>
              <a:gd name="connsiteX8" fmla="*/ 438150 w 542925"/>
              <a:gd name="connsiteY8" fmla="*/ 9525 h 390525"/>
              <a:gd name="connsiteX9" fmla="*/ 466725 w 542925"/>
              <a:gd name="connsiteY9" fmla="*/ 19050 h 390525"/>
              <a:gd name="connsiteX10" fmla="*/ 485775 w 542925"/>
              <a:gd name="connsiteY10" fmla="*/ 57150 h 390525"/>
              <a:gd name="connsiteX11" fmla="*/ 533400 w 542925"/>
              <a:gd name="connsiteY11" fmla="*/ 142875 h 390525"/>
              <a:gd name="connsiteX12" fmla="*/ 542925 w 542925"/>
              <a:gd name="connsiteY12" fmla="*/ 190500 h 390525"/>
              <a:gd name="connsiteX13" fmla="*/ 533400 w 542925"/>
              <a:gd name="connsiteY13" fmla="*/ 276225 h 390525"/>
              <a:gd name="connsiteX14" fmla="*/ 523875 w 542925"/>
              <a:gd name="connsiteY14" fmla="*/ 304800 h 390525"/>
              <a:gd name="connsiteX15" fmla="*/ 495300 w 542925"/>
              <a:gd name="connsiteY15" fmla="*/ 323850 h 390525"/>
              <a:gd name="connsiteX16" fmla="*/ 466725 w 542925"/>
              <a:gd name="connsiteY16" fmla="*/ 352425 h 390525"/>
              <a:gd name="connsiteX17" fmla="*/ 409575 w 542925"/>
              <a:gd name="connsiteY17" fmla="*/ 371475 h 390525"/>
              <a:gd name="connsiteX18" fmla="*/ 342900 w 542925"/>
              <a:gd name="connsiteY18" fmla="*/ 390525 h 390525"/>
              <a:gd name="connsiteX19" fmla="*/ 133350 w 542925"/>
              <a:gd name="connsiteY19" fmla="*/ 381000 h 390525"/>
              <a:gd name="connsiteX20" fmla="*/ 85725 w 542925"/>
              <a:gd name="connsiteY20" fmla="*/ 371475 h 390525"/>
              <a:gd name="connsiteX21" fmla="*/ 28575 w 542925"/>
              <a:gd name="connsiteY21" fmla="*/ 323850 h 390525"/>
              <a:gd name="connsiteX22" fmla="*/ 0 w 542925"/>
              <a:gd name="connsiteY22" fmla="*/ 257175 h 390525"/>
              <a:gd name="connsiteX23" fmla="*/ 9525 w 542925"/>
              <a:gd name="connsiteY23" fmla="*/ 161925 h 390525"/>
              <a:gd name="connsiteX24" fmla="*/ 38100 w 542925"/>
              <a:gd name="connsiteY24" fmla="*/ 142875 h 390525"/>
              <a:gd name="connsiteX25" fmla="*/ 47625 w 542925"/>
              <a:gd name="connsiteY25" fmla="*/ 123825 h 39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42925" h="390525">
                <a:moveTo>
                  <a:pt x="47625" y="123825"/>
                </a:moveTo>
                <a:cubicBezTo>
                  <a:pt x="57150" y="115888"/>
                  <a:pt x="79551" y="105062"/>
                  <a:pt x="95250" y="95250"/>
                </a:cubicBezTo>
                <a:cubicBezTo>
                  <a:pt x="104958" y="89183"/>
                  <a:pt x="113586" y="81320"/>
                  <a:pt x="123825" y="76200"/>
                </a:cubicBezTo>
                <a:cubicBezTo>
                  <a:pt x="132805" y="71710"/>
                  <a:pt x="143420" y="71165"/>
                  <a:pt x="152400" y="66675"/>
                </a:cubicBezTo>
                <a:cubicBezTo>
                  <a:pt x="162639" y="61555"/>
                  <a:pt x="170453" y="52134"/>
                  <a:pt x="180975" y="47625"/>
                </a:cubicBezTo>
                <a:cubicBezTo>
                  <a:pt x="193007" y="42468"/>
                  <a:pt x="206536" y="41862"/>
                  <a:pt x="219075" y="38100"/>
                </a:cubicBezTo>
                <a:lnTo>
                  <a:pt x="304800" y="9525"/>
                </a:lnTo>
                <a:lnTo>
                  <a:pt x="333375" y="0"/>
                </a:lnTo>
                <a:cubicBezTo>
                  <a:pt x="368300" y="3175"/>
                  <a:pt x="403433" y="4565"/>
                  <a:pt x="438150" y="9525"/>
                </a:cubicBezTo>
                <a:cubicBezTo>
                  <a:pt x="448089" y="10945"/>
                  <a:pt x="459625" y="11950"/>
                  <a:pt x="466725" y="19050"/>
                </a:cubicBezTo>
                <a:cubicBezTo>
                  <a:pt x="476765" y="29090"/>
                  <a:pt x="478470" y="44974"/>
                  <a:pt x="485775" y="57150"/>
                </a:cubicBezTo>
                <a:cubicBezTo>
                  <a:pt x="516179" y="107824"/>
                  <a:pt x="522452" y="99083"/>
                  <a:pt x="533400" y="142875"/>
                </a:cubicBezTo>
                <a:cubicBezTo>
                  <a:pt x="537327" y="158581"/>
                  <a:pt x="539750" y="174625"/>
                  <a:pt x="542925" y="190500"/>
                </a:cubicBezTo>
                <a:cubicBezTo>
                  <a:pt x="539750" y="219075"/>
                  <a:pt x="538127" y="247865"/>
                  <a:pt x="533400" y="276225"/>
                </a:cubicBezTo>
                <a:cubicBezTo>
                  <a:pt x="531749" y="286129"/>
                  <a:pt x="530147" y="296960"/>
                  <a:pt x="523875" y="304800"/>
                </a:cubicBezTo>
                <a:cubicBezTo>
                  <a:pt x="516724" y="313739"/>
                  <a:pt x="504094" y="316521"/>
                  <a:pt x="495300" y="323850"/>
                </a:cubicBezTo>
                <a:cubicBezTo>
                  <a:pt x="484952" y="332474"/>
                  <a:pt x="478500" y="345883"/>
                  <a:pt x="466725" y="352425"/>
                </a:cubicBezTo>
                <a:cubicBezTo>
                  <a:pt x="449172" y="362177"/>
                  <a:pt x="429056" y="366605"/>
                  <a:pt x="409575" y="371475"/>
                </a:cubicBezTo>
                <a:cubicBezTo>
                  <a:pt x="361735" y="383435"/>
                  <a:pt x="383894" y="376860"/>
                  <a:pt x="342900" y="390525"/>
                </a:cubicBezTo>
                <a:cubicBezTo>
                  <a:pt x="273050" y="387350"/>
                  <a:pt x="203081" y="386165"/>
                  <a:pt x="133350" y="381000"/>
                </a:cubicBezTo>
                <a:cubicBezTo>
                  <a:pt x="117205" y="379804"/>
                  <a:pt x="100884" y="377159"/>
                  <a:pt x="85725" y="371475"/>
                </a:cubicBezTo>
                <a:cubicBezTo>
                  <a:pt x="69424" y="365362"/>
                  <a:pt x="37614" y="336504"/>
                  <a:pt x="28575" y="323850"/>
                </a:cubicBezTo>
                <a:cubicBezTo>
                  <a:pt x="13862" y="303252"/>
                  <a:pt x="7773" y="280494"/>
                  <a:pt x="0" y="257175"/>
                </a:cubicBezTo>
                <a:cubicBezTo>
                  <a:pt x="3175" y="225425"/>
                  <a:pt x="-565" y="192196"/>
                  <a:pt x="9525" y="161925"/>
                </a:cubicBezTo>
                <a:cubicBezTo>
                  <a:pt x="13145" y="151065"/>
                  <a:pt x="27861" y="147995"/>
                  <a:pt x="38100" y="142875"/>
                </a:cubicBezTo>
                <a:cubicBezTo>
                  <a:pt x="47080" y="138385"/>
                  <a:pt x="38100" y="131762"/>
                  <a:pt x="47625" y="123825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4889006" y="1860069"/>
            <a:ext cx="495300" cy="412948"/>
          </a:xfrm>
          <a:custGeom>
            <a:avLst/>
            <a:gdLst>
              <a:gd name="connsiteX0" fmla="*/ 38100 w 495300"/>
              <a:gd name="connsiteY0" fmla="*/ 76200 h 361950"/>
              <a:gd name="connsiteX1" fmla="*/ 180975 w 495300"/>
              <a:gd name="connsiteY1" fmla="*/ 66675 h 361950"/>
              <a:gd name="connsiteX2" fmla="*/ 209550 w 495300"/>
              <a:gd name="connsiteY2" fmla="*/ 38100 h 361950"/>
              <a:gd name="connsiteX3" fmla="*/ 247650 w 495300"/>
              <a:gd name="connsiteY3" fmla="*/ 19050 h 361950"/>
              <a:gd name="connsiteX4" fmla="*/ 276225 w 495300"/>
              <a:gd name="connsiteY4" fmla="*/ 0 h 361950"/>
              <a:gd name="connsiteX5" fmla="*/ 419100 w 495300"/>
              <a:gd name="connsiteY5" fmla="*/ 9525 h 361950"/>
              <a:gd name="connsiteX6" fmla="*/ 447675 w 495300"/>
              <a:gd name="connsiteY6" fmla="*/ 19050 h 361950"/>
              <a:gd name="connsiteX7" fmla="*/ 457200 w 495300"/>
              <a:gd name="connsiteY7" fmla="*/ 57150 h 361950"/>
              <a:gd name="connsiteX8" fmla="*/ 466725 w 495300"/>
              <a:gd name="connsiteY8" fmla="*/ 85725 h 361950"/>
              <a:gd name="connsiteX9" fmla="*/ 476250 w 495300"/>
              <a:gd name="connsiteY9" fmla="*/ 123825 h 361950"/>
              <a:gd name="connsiteX10" fmla="*/ 495300 w 495300"/>
              <a:gd name="connsiteY10" fmla="*/ 152400 h 361950"/>
              <a:gd name="connsiteX11" fmla="*/ 485775 w 495300"/>
              <a:gd name="connsiteY11" fmla="*/ 276225 h 361950"/>
              <a:gd name="connsiteX12" fmla="*/ 419100 w 495300"/>
              <a:gd name="connsiteY12" fmla="*/ 333375 h 361950"/>
              <a:gd name="connsiteX13" fmla="*/ 361950 w 495300"/>
              <a:gd name="connsiteY13" fmla="*/ 361950 h 361950"/>
              <a:gd name="connsiteX14" fmla="*/ 142875 w 495300"/>
              <a:gd name="connsiteY14" fmla="*/ 342900 h 361950"/>
              <a:gd name="connsiteX15" fmla="*/ 85725 w 495300"/>
              <a:gd name="connsiteY15" fmla="*/ 323850 h 361950"/>
              <a:gd name="connsiteX16" fmla="*/ 28575 w 495300"/>
              <a:gd name="connsiteY16" fmla="*/ 285750 h 361950"/>
              <a:gd name="connsiteX17" fmla="*/ 19050 w 495300"/>
              <a:gd name="connsiteY17" fmla="*/ 238125 h 361950"/>
              <a:gd name="connsiteX18" fmla="*/ 9525 w 495300"/>
              <a:gd name="connsiteY18" fmla="*/ 209550 h 361950"/>
              <a:gd name="connsiteX19" fmla="*/ 0 w 495300"/>
              <a:gd name="connsiteY19" fmla="*/ 171450 h 361950"/>
              <a:gd name="connsiteX20" fmla="*/ 38100 w 495300"/>
              <a:gd name="connsiteY20" fmla="*/ 76200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95300" h="361950">
                <a:moveTo>
                  <a:pt x="38100" y="76200"/>
                </a:moveTo>
                <a:cubicBezTo>
                  <a:pt x="68262" y="58738"/>
                  <a:pt x="134381" y="77029"/>
                  <a:pt x="180975" y="66675"/>
                </a:cubicBezTo>
                <a:cubicBezTo>
                  <a:pt x="194125" y="63753"/>
                  <a:pt x="198589" y="45930"/>
                  <a:pt x="209550" y="38100"/>
                </a:cubicBezTo>
                <a:cubicBezTo>
                  <a:pt x="221104" y="29847"/>
                  <a:pt x="235322" y="26095"/>
                  <a:pt x="247650" y="19050"/>
                </a:cubicBezTo>
                <a:cubicBezTo>
                  <a:pt x="257589" y="13370"/>
                  <a:pt x="266700" y="6350"/>
                  <a:pt x="276225" y="0"/>
                </a:cubicBezTo>
                <a:cubicBezTo>
                  <a:pt x="323850" y="3175"/>
                  <a:pt x="371661" y="4254"/>
                  <a:pt x="419100" y="9525"/>
                </a:cubicBezTo>
                <a:cubicBezTo>
                  <a:pt x="429079" y="10634"/>
                  <a:pt x="441403" y="11210"/>
                  <a:pt x="447675" y="19050"/>
                </a:cubicBezTo>
                <a:cubicBezTo>
                  <a:pt x="455853" y="29272"/>
                  <a:pt x="453604" y="44563"/>
                  <a:pt x="457200" y="57150"/>
                </a:cubicBezTo>
                <a:cubicBezTo>
                  <a:pt x="459958" y="66804"/>
                  <a:pt x="463967" y="76071"/>
                  <a:pt x="466725" y="85725"/>
                </a:cubicBezTo>
                <a:cubicBezTo>
                  <a:pt x="470321" y="98312"/>
                  <a:pt x="471093" y="111793"/>
                  <a:pt x="476250" y="123825"/>
                </a:cubicBezTo>
                <a:cubicBezTo>
                  <a:pt x="480759" y="134347"/>
                  <a:pt x="488950" y="142875"/>
                  <a:pt x="495300" y="152400"/>
                </a:cubicBezTo>
                <a:cubicBezTo>
                  <a:pt x="492125" y="193675"/>
                  <a:pt x="495257" y="235929"/>
                  <a:pt x="485775" y="276225"/>
                </a:cubicBezTo>
                <a:cubicBezTo>
                  <a:pt x="476957" y="313703"/>
                  <a:pt x="446108" y="317942"/>
                  <a:pt x="419100" y="333375"/>
                </a:cubicBezTo>
                <a:cubicBezTo>
                  <a:pt x="367399" y="362918"/>
                  <a:pt x="414341" y="344486"/>
                  <a:pt x="361950" y="361950"/>
                </a:cubicBezTo>
                <a:cubicBezTo>
                  <a:pt x="297177" y="358351"/>
                  <a:pt x="211882" y="361720"/>
                  <a:pt x="142875" y="342900"/>
                </a:cubicBezTo>
                <a:cubicBezTo>
                  <a:pt x="123502" y="337616"/>
                  <a:pt x="102433" y="334989"/>
                  <a:pt x="85725" y="323850"/>
                </a:cubicBezTo>
                <a:lnTo>
                  <a:pt x="28575" y="285750"/>
                </a:lnTo>
                <a:cubicBezTo>
                  <a:pt x="25400" y="269875"/>
                  <a:pt x="22977" y="253831"/>
                  <a:pt x="19050" y="238125"/>
                </a:cubicBezTo>
                <a:cubicBezTo>
                  <a:pt x="16615" y="228385"/>
                  <a:pt x="12283" y="219204"/>
                  <a:pt x="9525" y="209550"/>
                </a:cubicBezTo>
                <a:cubicBezTo>
                  <a:pt x="5929" y="196963"/>
                  <a:pt x="3175" y="184150"/>
                  <a:pt x="0" y="171450"/>
                </a:cubicBezTo>
                <a:cubicBezTo>
                  <a:pt x="11321" y="92203"/>
                  <a:pt x="7938" y="93662"/>
                  <a:pt x="38100" y="7620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93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Комментарии </a:t>
            </a:r>
            <a:r>
              <a:rPr lang="ru-RU" sz="3200" b="1" dirty="0" smtClean="0"/>
              <a:t>к </a:t>
            </a:r>
            <a:r>
              <a:rPr lang="ru-RU" sz="3200" b="1" dirty="0" smtClean="0"/>
              <a:t>другим формам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Форма 12 –врожденные деформации бедра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Форма 14 – операции на костно-мышечной системе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Форма 30 и 47 – число и распределение специализированных коек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15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348880"/>
            <a:ext cx="6836296" cy="1434083"/>
          </a:xfrm>
        </p:spPr>
        <p:txBody>
          <a:bodyPr/>
          <a:lstStyle/>
          <a:p>
            <a:pPr algn="just"/>
            <a:r>
              <a:rPr lang="ru-RU" i="1" cap="none" dirty="0" smtClean="0"/>
              <a:t>СПАСИБО ЗА ВНИМАНИЕ</a:t>
            </a:r>
            <a:endParaRPr lang="ru-RU" i="1" cap="none" dirty="0"/>
          </a:p>
        </p:txBody>
      </p:sp>
    </p:spTree>
    <p:extLst>
      <p:ext uri="{BB962C8B-B14F-4D97-AF65-F5344CB8AC3E}">
        <p14:creationId xmlns:p14="http://schemas.microsoft.com/office/powerpoint/2010/main" val="253030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Форма № 57 «Сведения о травмах, отравлениях и некоторых других последствиях воздействия внешних причин»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568952" cy="49580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/>
              <a:t>О</a:t>
            </a:r>
            <a:r>
              <a:rPr lang="ru-RU" dirty="0" smtClean="0"/>
              <a:t>тчет о травмах, отравлениях и некоторых других последствиях воздействия внешних причин за 2018 г. будет приниматься по форме № 57, утвержденной Росстатом</a:t>
            </a:r>
            <a:r>
              <a:rPr lang="ru-RU" dirty="0"/>
              <a:t> </a:t>
            </a:r>
            <a:r>
              <a:rPr lang="ru-RU" dirty="0" smtClean="0"/>
              <a:t>в 2016 г.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/>
              <a:t>Приказ № 866 от 27.12.2016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96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50014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smtClean="0"/>
              <a:t>Форма состоит из </a:t>
            </a:r>
            <a:r>
              <a:rPr lang="ru-RU" b="1" dirty="0" smtClean="0"/>
              <a:t>3-х таблиц</a:t>
            </a:r>
            <a:r>
              <a:rPr lang="ru-RU" dirty="0" smtClean="0"/>
              <a:t>, содержащих сведения о травмах и других несчастных случаях в следующих возрастных группах:</a:t>
            </a:r>
          </a:p>
          <a:p>
            <a:pPr marL="0" indent="0" algn="just">
              <a:buNone/>
            </a:pPr>
            <a:r>
              <a:rPr lang="ru-RU" dirty="0" smtClean="0"/>
              <a:t> - </a:t>
            </a:r>
            <a:r>
              <a:rPr lang="ru-RU" b="1" dirty="0" smtClean="0"/>
              <a:t>таблица 1000 </a:t>
            </a:r>
            <a:r>
              <a:rPr lang="ru-RU" dirty="0" smtClean="0"/>
              <a:t>– травмы у детей в возрасте    от 0 до 17 лет включительно</a:t>
            </a:r>
          </a:p>
          <a:p>
            <a:pPr marL="0" indent="0" algn="just">
              <a:buNone/>
            </a:pPr>
            <a:r>
              <a:rPr lang="ru-RU" dirty="0" smtClean="0"/>
              <a:t> - </a:t>
            </a:r>
            <a:r>
              <a:rPr lang="ru-RU" b="1" dirty="0" smtClean="0"/>
              <a:t>таблица 2000 </a:t>
            </a:r>
            <a:r>
              <a:rPr lang="ru-RU" dirty="0" smtClean="0"/>
              <a:t>– сведения о травмах у взрослого населения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b="1" dirty="0" smtClean="0"/>
              <a:t>таблица 3000 </a:t>
            </a:r>
            <a:r>
              <a:rPr lang="ru-RU" dirty="0" smtClean="0"/>
              <a:t>– сведения о травмах у  населения старше трудоспособного возраста</a:t>
            </a:r>
          </a:p>
          <a:p>
            <a:pPr marL="0" indent="0">
              <a:buNone/>
            </a:pPr>
            <a:r>
              <a:rPr lang="ru-RU" dirty="0" smtClean="0"/>
              <a:t>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62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301608" cy="54006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Все  3 таблицы построены однотипно.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 algn="just">
              <a:buNone/>
            </a:pPr>
            <a:r>
              <a:rPr lang="ru-RU" dirty="0" smtClean="0"/>
              <a:t>Каждая таблица содержит: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dirty="0" smtClean="0"/>
              <a:t>20 граф</a:t>
            </a:r>
            <a:r>
              <a:rPr lang="ru-RU" dirty="0" smtClean="0"/>
              <a:t>, в которых приведены некоторые внешние причины повреждений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42</a:t>
            </a:r>
            <a:r>
              <a:rPr lang="ru-RU" dirty="0" smtClean="0"/>
              <a:t> строки, отражающие характер повреждений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10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Внешние причины повреждений: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u="sng" dirty="0" smtClean="0"/>
              <a:t>Транспортные несчастные случаи (графы 5,6)</a:t>
            </a:r>
          </a:p>
          <a:p>
            <a:pPr marL="0" indent="0" algn="just">
              <a:buNone/>
            </a:pPr>
            <a:r>
              <a:rPr lang="ru-RU" b="1" u="sng" dirty="0" smtClean="0"/>
              <a:t>Другие внешние причины травм </a:t>
            </a:r>
            <a:endParaRPr lang="ru-RU" b="1" u="sng" dirty="0"/>
          </a:p>
          <a:p>
            <a:pPr marL="0" indent="0" algn="just">
              <a:buNone/>
            </a:pPr>
            <a:r>
              <a:rPr lang="ru-RU" b="1" dirty="0" smtClean="0"/>
              <a:t>(графы 7, 8, 9, 10, 11, 12)</a:t>
            </a:r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К сожалению,  среди внешних причин выделены только :</a:t>
            </a:r>
          </a:p>
          <a:p>
            <a:pPr marL="0" indent="0" algn="just">
              <a:buNone/>
            </a:pPr>
            <a:r>
              <a:rPr lang="ru-RU" sz="2800" dirty="0" smtClean="0"/>
              <a:t>     * утопление; </a:t>
            </a:r>
          </a:p>
          <a:p>
            <a:pPr marL="0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* воздействие дыма, огня, пламени; </a:t>
            </a:r>
          </a:p>
          <a:p>
            <a:pPr marL="0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* случайные отравления, </a:t>
            </a:r>
          </a:p>
          <a:p>
            <a:pPr marL="0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включая наркотики, алкоголь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8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u="sng" dirty="0" smtClean="0"/>
              <a:t>Преднамеренные самоповреждения</a:t>
            </a:r>
            <a:r>
              <a:rPr lang="ru-RU" b="1" dirty="0" smtClean="0"/>
              <a:t>: </a:t>
            </a:r>
          </a:p>
          <a:p>
            <a:pPr marL="0" indent="0" algn="just">
              <a:buNone/>
            </a:pPr>
            <a:r>
              <a:rPr lang="ru-RU" b="1" dirty="0" smtClean="0"/>
              <a:t>    всего – графа 13</a:t>
            </a:r>
          </a:p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   из них: </a:t>
            </a:r>
          </a:p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        наркотики – графа 14</a:t>
            </a:r>
          </a:p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        алкоголь –  графа 15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u="sng" dirty="0" smtClean="0"/>
              <a:t>Нападения</a:t>
            </a:r>
            <a:r>
              <a:rPr lang="ru-RU" b="1" dirty="0" smtClean="0"/>
              <a:t> – графа 16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u="sng" dirty="0" smtClean="0"/>
              <a:t>Повреждения с неопределенными намерениями</a:t>
            </a:r>
            <a:r>
              <a:rPr lang="ru-RU" b="1" dirty="0" smtClean="0"/>
              <a:t> – графа 17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0500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u="sng" dirty="0" smtClean="0"/>
              <a:t>Действия, предусмотренные законом, терроризм</a:t>
            </a:r>
            <a:r>
              <a:rPr lang="ru-RU" b="1" dirty="0" smtClean="0"/>
              <a:t> – графа 18</a:t>
            </a:r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u="sng" dirty="0" smtClean="0"/>
              <a:t>Осложнения терапевтических и хирургических вмешательств </a:t>
            </a:r>
            <a:r>
              <a:rPr lang="ru-RU" b="1" dirty="0" smtClean="0"/>
              <a:t>– графа 19</a:t>
            </a:r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u="sng" dirty="0" smtClean="0"/>
              <a:t>Последствия воздействия внешних причин заболеваемости </a:t>
            </a:r>
            <a:r>
              <a:rPr lang="ru-RU" b="1" dirty="0" smtClean="0"/>
              <a:t>– графа 20</a:t>
            </a:r>
            <a:endParaRPr lang="ru-RU" b="1" dirty="0"/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73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Внутриформенный контроль таблиц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Общее число травм в графе 4, состоящее из суммы числа травм в графах </a:t>
            </a:r>
          </a:p>
          <a:p>
            <a:pPr marL="0" indent="0" algn="ctr">
              <a:buNone/>
            </a:pPr>
            <a:r>
              <a:rPr lang="ru-RU" dirty="0" smtClean="0"/>
              <a:t>5, 7, 13, 16, 17, 18, 19, 20,</a:t>
            </a:r>
          </a:p>
          <a:p>
            <a:pPr marL="0" indent="0" algn="ctr">
              <a:buNone/>
            </a:pPr>
            <a:r>
              <a:rPr lang="ru-RU" dirty="0" smtClean="0"/>
              <a:t>должно быть равно сумме числа травм, представленных в строках </a:t>
            </a:r>
          </a:p>
          <a:p>
            <a:pPr marL="0" indent="0" algn="ctr">
              <a:buNone/>
            </a:pPr>
            <a:r>
              <a:rPr lang="ru-RU" dirty="0" smtClean="0"/>
              <a:t>2, 6, 9, 13, 17, 19, 21, 23, 25, 27, 29, 31, 32, 33, 34, 35, 38, 40, 41, 42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48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</TotalTime>
  <Words>1097</Words>
  <Application>Microsoft Office PowerPoint</Application>
  <PresentationFormat>Экран (4:3)</PresentationFormat>
  <Paragraphs>295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Форма 7-травматизм – «Сведения о травматизме на производстве и профессиональных заболеваниях»</vt:lpstr>
      <vt:lpstr>Форма № 57 «Сведения о травмах, отравлениях и некоторых других последствиях воздействия внешних причин»</vt:lpstr>
      <vt:lpstr>Презентация PowerPoint</vt:lpstr>
      <vt:lpstr>Презентация PowerPoint</vt:lpstr>
      <vt:lpstr>Внешние причины повреждений:</vt:lpstr>
      <vt:lpstr>Презентация PowerPoint</vt:lpstr>
      <vt:lpstr>Презентация PowerPoint</vt:lpstr>
      <vt:lpstr>Внутриформенный контроль таблиц</vt:lpstr>
      <vt:lpstr> Внутриформенный контроль граф, характеризующих внешние причины повреждений </vt:lpstr>
      <vt:lpstr>Презентация PowerPoint</vt:lpstr>
      <vt:lpstr>Межформенный контроль</vt:lpstr>
      <vt:lpstr>Презентация PowerPoint</vt:lpstr>
      <vt:lpstr>Презентация PowerPoint</vt:lpstr>
      <vt:lpstr>Презентация PowerPoint</vt:lpstr>
      <vt:lpstr>Межформенный контроль с формой № 14</vt:lpstr>
      <vt:lpstr>Комментарии к форме 57</vt:lpstr>
      <vt:lpstr>  </vt:lpstr>
      <vt:lpstr>Будьте внимательны !</vt:lpstr>
      <vt:lpstr>Презентация PowerPoint</vt:lpstr>
      <vt:lpstr>Комментарии к другим формам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ЦЕНТРАЛЬНЫЙ НАУЧНО-ИССЛЕДОВАТЕЛЬСКИЙ ИНСТИТУТ ТРАВМАТОЛОГИИ И ОРТОПЕДИИ  ИМ. Н.Н. ПРИОРОВА</dc:title>
  <dc:creator>user</dc:creator>
  <cp:lastModifiedBy>org2</cp:lastModifiedBy>
  <cp:revision>94</cp:revision>
  <cp:lastPrinted>2018-12-10T07:18:29Z</cp:lastPrinted>
  <dcterms:created xsi:type="dcterms:W3CDTF">2016-12-06T06:56:56Z</dcterms:created>
  <dcterms:modified xsi:type="dcterms:W3CDTF">2018-12-10T07:41:56Z</dcterms:modified>
</cp:coreProperties>
</file>