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75" r:id="rId4"/>
    <p:sldId id="276" r:id="rId5"/>
    <p:sldId id="300" r:id="rId6"/>
    <p:sldId id="301" r:id="rId7"/>
    <p:sldId id="327" r:id="rId8"/>
    <p:sldId id="322" r:id="rId9"/>
    <p:sldId id="302" r:id="rId10"/>
    <p:sldId id="303" r:id="rId11"/>
    <p:sldId id="328" r:id="rId12"/>
    <p:sldId id="329" r:id="rId13"/>
    <p:sldId id="304" r:id="rId14"/>
    <p:sldId id="310" r:id="rId15"/>
    <p:sldId id="315" r:id="rId16"/>
    <p:sldId id="324" r:id="rId17"/>
    <p:sldId id="325" r:id="rId18"/>
    <p:sldId id="316" r:id="rId19"/>
    <p:sldId id="326" r:id="rId20"/>
    <p:sldId id="305" r:id="rId21"/>
    <p:sldId id="321" r:id="rId22"/>
    <p:sldId id="306" r:id="rId23"/>
    <p:sldId id="330" r:id="rId24"/>
    <p:sldId id="285" r:id="rId25"/>
    <p:sldId id="331" r:id="rId26"/>
    <p:sldId id="288" r:id="rId27"/>
    <p:sldId id="290" r:id="rId28"/>
    <p:sldId id="291" r:id="rId29"/>
    <p:sldId id="292" r:id="rId30"/>
    <p:sldId id="289" r:id="rId31"/>
    <p:sldId id="323" r:id="rId32"/>
    <p:sldId id="263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08" autoAdjust="0"/>
  </p:normalViewPr>
  <p:slideViewPr>
    <p:cSldViewPr>
      <p:cViewPr>
        <p:scale>
          <a:sx n="90" d="100"/>
          <a:sy n="90" d="100"/>
        </p:scale>
        <p:origin x="-69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21308C-60ED-44D4-9AA7-E55F77AE0495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9CB73-940E-446F-88BF-28D3B523F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2464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 smtClean="0">
                <a:latin typeface="Arial" charset="0"/>
              </a:rPr>
              <a:t>ДОРОГИЕ КОЛЛЕГИ! СЕГОДНЯ МЫ С ВАМИ БУДЕМ ОБСУЖДАТЬ ПОЛОЖЕНИЯ,ВАЖНЫЕ ДЛЯ ПОДГОТОВКИ И СДАЧИ ОТЧЕТОВ ПО РОДОВСПОМОЖЕНИЮ И НЕОНАТОЛОГИИ</a:t>
            </a:r>
          </a:p>
        </p:txBody>
      </p:sp>
    </p:spTree>
    <p:extLst>
      <p:ext uri="{BB962C8B-B14F-4D97-AF65-F5344CB8AC3E}">
        <p14:creationId xmlns:p14="http://schemas.microsoft.com/office/powerpoint/2010/main" xmlns="" val="1377640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69CB73-940E-446F-88BF-28D3B523F54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7044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67B95-04B4-4B88-90D5-A9201E55D310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DA2E3-0522-43B9-B2F8-E76A4ECA7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72D59-FF9D-4740-A6A0-9DEBD1FC01E3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398C9-1160-4542-8529-31C5869EDC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9100-697E-462B-A116-6271E78FF2AD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56398-10F7-46B5-A0C5-DEF426AE0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696EB-ED6E-47A4-8364-E9FCAE755AD4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743A-1A36-4748-8FE4-7708A9320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17B80-F7F3-4889-9472-B1F35B8EECC6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E1786-B8D3-497E-813E-0222EE3194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AF28-D5BA-4103-8FA5-D7DCB6FCA4E0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1E09-E514-4C73-9208-F3F5C9CFA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FBBA6-101E-4B4B-AFD8-DE14840BB22C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0DE70-716E-4FA8-A955-97E0B936D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1C624-B057-4284-BED2-B48108B88DC0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FCB7-B9D7-45D2-B795-890B89015A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73928-812A-4CBE-BAA5-22A29AC54749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387B5-16E2-4833-9065-0ECA29138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D4704-FECE-4E78-8CD7-AD580D8CB281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0B7A7-ADCB-4F8B-BC03-ECA2C5BF9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96043-6678-4581-8209-F22D97D7C660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94988-FC16-4314-9643-70F68890E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7F7F-E0CB-4BD3-B5BF-A9CD1A27FCC5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4040-67CD-427C-B15B-34F0B93D7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E27649-B868-46E7-87F0-80ADD8EC9555}" type="datetimeFigureOut">
              <a:rPr lang="ru-RU"/>
              <a:pPr>
                <a:defRPr/>
              </a:pPr>
              <a:t>25.11.2018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8AFD66-DBE4-4F60-957E-3E2E4164F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otchet32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>
          <a:xfrm>
            <a:off x="900113" y="2348880"/>
            <a:ext cx="7797800" cy="3805858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ФСН № 32 </a:t>
            </a:r>
            <a:br>
              <a:rPr lang="ru-RU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>«Сведения о медицинской помощи беременным, роженицам и родильницам»,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 </a:t>
            </a:r>
            <a:br>
              <a:rPr lang="ru-RU" sz="2400" b="1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>вкладыш № 232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ru-RU" sz="2400" dirty="0">
                <a:latin typeface="Times New Roman" pitchFamily="18" charset="0"/>
              </a:rPr>
              <a:t>«</a:t>
            </a:r>
            <a:r>
              <a:rPr lang="ru-RU" sz="2400" b="1" dirty="0">
                <a:latin typeface="Times New Roman" pitchFamily="18" charset="0"/>
              </a:rPr>
              <a:t>Сведения о регионализации акушерской и перинатальной помощи в родильных  домах (отделениях) и перинатальных центрах»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endParaRPr lang="ru-RU" sz="4000" b="1" dirty="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endParaRPr lang="ru-RU" sz="4000" b="1" dirty="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Москва, 2018</a:t>
            </a:r>
          </a:p>
        </p:txBody>
      </p:sp>
      <p:pic>
        <p:nvPicPr>
          <p:cNvPr id="14338" name="Picture 5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"/>
            <a:ext cx="9144000" cy="20608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Раздел 3. Сведения о новорожденных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1341438"/>
            <a:ext cx="8435975" cy="525621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900" dirty="0" smtClean="0">
                <a:latin typeface="Times New Roman" pitchFamily="18" charset="0"/>
              </a:rPr>
              <a:t>	</a:t>
            </a:r>
            <a:r>
              <a:rPr lang="ru-RU" sz="2000" b="1" dirty="0" err="1" smtClean="0">
                <a:latin typeface="Times New Roman" pitchFamily="18" charset="0"/>
              </a:rPr>
              <a:t>Табл</a:t>
            </a:r>
            <a:r>
              <a:rPr lang="ru-RU" sz="2000" b="1" dirty="0" smtClean="0">
                <a:latin typeface="Times New Roman" pitchFamily="18" charset="0"/>
              </a:rPr>
              <a:t> 2245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Дети, родившиеся с массой тела менее 500 г в срок </a:t>
            </a:r>
            <a:r>
              <a:rPr lang="ru-RU" sz="2000" dirty="0" err="1" smtClean="0">
                <a:latin typeface="Times New Roman" pitchFamily="18" charset="0"/>
              </a:rPr>
              <a:t>гестации</a:t>
            </a:r>
            <a:r>
              <a:rPr lang="ru-RU" sz="2000" dirty="0" smtClean="0">
                <a:latin typeface="Times New Roman" pitchFamily="18" charset="0"/>
              </a:rPr>
              <a:t> 22 недели и более (СЗРП, двойни, тройни и т.д.) вносятся в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3, 13, 14 по всем строкам.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</a:rPr>
              <a:t>Разница в сумме граф 4-12 и графы 3 будет равна числу этих детей.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	КОНТРОЛЬ: </a:t>
            </a:r>
            <a:r>
              <a:rPr lang="ru-RU" sz="2000" dirty="0" smtClean="0">
                <a:latin typeface="Times New Roman" pitchFamily="18" charset="0"/>
              </a:rPr>
              <a:t> число недоношенных в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13=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2250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1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4+табл 2260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1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5. Разница возможна в случае рождения детей до 500 г при сроке </a:t>
            </a:r>
            <a:r>
              <a:rPr lang="ru-RU" sz="2000" dirty="0" err="1" smtClean="0">
                <a:latin typeface="Times New Roman" pitchFamily="18" charset="0"/>
              </a:rPr>
              <a:t>гестации</a:t>
            </a:r>
            <a:r>
              <a:rPr lang="ru-RU" sz="2000" dirty="0" smtClean="0">
                <a:latin typeface="Times New Roman" pitchFamily="18" charset="0"/>
              </a:rPr>
              <a:t> 22 недели и более, так как они не учитываются в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2250 и 2260.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По аналогии проводится контроль умерших недоношенных (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2245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2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13 и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2250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1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5+табл 2260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1 </a:t>
            </a:r>
            <a:r>
              <a:rPr lang="ru-RU" sz="2000" dirty="0" err="1" smtClean="0">
                <a:latin typeface="Times New Roman" pitchFamily="18" charset="0"/>
              </a:rPr>
              <a:t>гр</a:t>
            </a:r>
            <a:r>
              <a:rPr lang="ru-RU" sz="2000" dirty="0" smtClean="0">
                <a:latin typeface="Times New Roman" pitchFamily="18" charset="0"/>
              </a:rPr>
              <a:t> 7.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Если данные в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2245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2 и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3 идентичны – представить пояснение. Если данные в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2245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5 и </a:t>
            </a:r>
            <a:r>
              <a:rPr lang="ru-RU" sz="2000" dirty="0" err="1" smtClean="0">
                <a:latin typeface="Times New Roman" pitchFamily="18" charset="0"/>
              </a:rPr>
              <a:t>стр</a:t>
            </a:r>
            <a:r>
              <a:rPr lang="ru-RU" sz="2000" dirty="0" smtClean="0">
                <a:latin typeface="Times New Roman" pitchFamily="18" charset="0"/>
              </a:rPr>
              <a:t> 6 идентичны – представить пояснение.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</a:rPr>
              <a:t>КОНТРОЛЬ: </a:t>
            </a:r>
            <a:r>
              <a:rPr lang="ru-RU" sz="2000" dirty="0" smtClean="0">
                <a:latin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</a:rPr>
              <a:t>табл</a:t>
            </a:r>
            <a:r>
              <a:rPr lang="ru-RU" sz="2000" dirty="0" smtClean="0">
                <a:latin typeface="Times New Roman" pitchFamily="18" charset="0"/>
              </a:rPr>
              <a:t> 2245 представлена информация обо всех новорожденных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</a:rPr>
              <a:t>Во вкл. № 232 представлена информация о детях, получивших помощь в учреждениях </a:t>
            </a:r>
            <a:r>
              <a:rPr lang="ru-RU" sz="2000" dirty="0" err="1" smtClean="0">
                <a:latin typeface="Times New Roman" pitchFamily="18" charset="0"/>
              </a:rPr>
              <a:t>родоспоможения</a:t>
            </a:r>
            <a:r>
              <a:rPr lang="ru-RU" sz="2000" dirty="0" smtClean="0">
                <a:latin typeface="Times New Roman" pitchFamily="18" charset="0"/>
              </a:rPr>
              <a:t> (родившихся и доставленных). Поэтому во вкл. 232 детей может быть меньше</a:t>
            </a:r>
            <a:r>
              <a:rPr lang="ru-RU" sz="2000" b="1" dirty="0" smtClean="0">
                <a:latin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1182" y="332656"/>
            <a:ext cx="6427201" cy="607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3847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446" y="392412"/>
            <a:ext cx="9125553" cy="620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06392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Раздел 3. Сведения о новорожденных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err="1" smtClean="0">
                <a:latin typeface="Times New Roman" pitchFamily="18" charset="0"/>
              </a:rPr>
              <a:t>Табл</a:t>
            </a:r>
            <a:r>
              <a:rPr lang="ru-RU" sz="2400" b="1" dirty="0" smtClean="0">
                <a:latin typeface="Times New Roman" pitchFamily="18" charset="0"/>
              </a:rPr>
              <a:t> 2247  </a:t>
            </a:r>
            <a:r>
              <a:rPr lang="ru-RU" sz="2400" dirty="0" smtClean="0">
                <a:latin typeface="Times New Roman" pitchFamily="18" charset="0"/>
              </a:rPr>
              <a:t>Учитываются </a:t>
            </a:r>
            <a:r>
              <a:rPr lang="ru-RU" sz="2400" dirty="0" err="1" smtClean="0">
                <a:latin typeface="Times New Roman" pitchFamily="18" charset="0"/>
              </a:rPr>
              <a:t>межгоспитальные</a:t>
            </a:r>
            <a:r>
              <a:rPr lang="ru-RU" sz="2400" dirty="0" smtClean="0">
                <a:latin typeface="Times New Roman" pitchFamily="18" charset="0"/>
              </a:rPr>
              <a:t> переводы 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</a:rPr>
              <a:t>(в другие стационары).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	Объем дополнительной информации по переводам будет представлен ниже.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err="1" smtClean="0">
                <a:latin typeface="Times New Roman" pitchFamily="18" charset="0"/>
              </a:rPr>
              <a:t>Табл</a:t>
            </a:r>
            <a:r>
              <a:rPr lang="ru-RU" sz="2400" b="1" dirty="0" smtClean="0">
                <a:latin typeface="Times New Roman" pitchFamily="18" charset="0"/>
              </a:rPr>
              <a:t> 2250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	КОНТРОЛЬ: </a:t>
            </a:r>
            <a:r>
              <a:rPr lang="ru-RU" sz="2400" dirty="0" smtClean="0">
                <a:latin typeface="Times New Roman" pitchFamily="18" charset="0"/>
              </a:rPr>
              <a:t> Число заболеваний всего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5 = сумма строк 2-4 (по графе 4).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err="1" smtClean="0">
                <a:latin typeface="Times New Roman" pitchFamily="18" charset="0"/>
              </a:rPr>
              <a:t>Табл</a:t>
            </a:r>
            <a:r>
              <a:rPr lang="ru-RU" sz="2400" b="1" dirty="0" smtClean="0">
                <a:latin typeface="Times New Roman" pitchFamily="18" charset="0"/>
              </a:rPr>
              <a:t> 2260 	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	КОНТРОЛЬ: </a:t>
            </a:r>
            <a:r>
              <a:rPr lang="ru-RU" sz="2400" dirty="0" smtClean="0">
                <a:latin typeface="Times New Roman" pitchFamily="18" charset="0"/>
              </a:rPr>
              <a:t> Число заболеваний всего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7 = сумма строк 2-6 (по графам 4 и 5).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969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5000"/>
              </a:lnSpc>
            </a:pP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Заслуживает внимания проблема правомерности применения термина «здоровый недоношенный ребенок»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565400"/>
            <a:ext cx="9144000" cy="3560763"/>
          </a:xfrm>
        </p:spPr>
        <p:txBody>
          <a:bodyPr>
            <a:normAutofit/>
          </a:bodyPr>
          <a:lstStyle/>
          <a:p>
            <a:pPr marL="185738" indent="-185738" eaLnBrk="1" hangingPunct="1">
              <a:lnSpc>
                <a:spcPct val="90000"/>
              </a:lnSpc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 установлении в медицинской документации диагноза  «Недоношенность 34-36 недель (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07.3, </a:t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07.2,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07.1,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07.0) эти дети должны учитываться в ФСН № 32 табл. 2260 (стр.1 «всего новорожденных», стр. 4 «отдельные состояния, возникающие в перинатальном периоде» с кодом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00-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96). </a:t>
            </a:r>
          </a:p>
          <a:p>
            <a:pPr marL="185738" indent="-185738"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Диагноз: «Недоношенность» является в данном случае правомерным</a:t>
            </a:r>
            <a:endParaRPr lang="ru-RU" sz="30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1484783"/>
            <a:ext cx="7618412" cy="3672409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Вкладыш № 232 </a:t>
            </a:r>
          </a:p>
          <a:p>
            <a:pPr algn="ctr"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«</a:t>
            </a:r>
            <a:r>
              <a:rPr lang="ru-RU" b="1" dirty="0" smtClean="0">
                <a:latin typeface="Times New Roman" pitchFamily="18" charset="0"/>
              </a:rPr>
              <a:t>Сведения о регионализации акушерской и перинатальной помощи в родильных  домах (отделениях) и перинатальных центрах»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Роды и новорожденные</a:t>
            </a:r>
          </a:p>
        </p:txBody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z="2800" smtClean="0">
                <a:latin typeface="Times New Roman" pitchFamily="18" charset="0"/>
              </a:rPr>
              <a:t>	Табл 100</a:t>
            </a:r>
          </a:p>
          <a:p>
            <a:r>
              <a:rPr lang="ru-RU" sz="2800" smtClean="0">
                <a:latin typeface="Times New Roman" pitchFamily="18" charset="0"/>
              </a:rPr>
              <a:t>Стр 2.1 и 2.2.заполняются согласно срокам гестации в ф № 32 (22-28 недель, 28-37 недель)</a:t>
            </a:r>
          </a:p>
          <a:p>
            <a:r>
              <a:rPr lang="ru-RU" sz="2800" smtClean="0">
                <a:latin typeface="Times New Roman" pitchFamily="18" charset="0"/>
              </a:rPr>
              <a:t>Стр 2-2.6 учитываются роды, произошедшие только в учреждениях родовспоможения (не СМП, не домашние, не на непрофильных койках)</a:t>
            </a:r>
          </a:p>
          <a:p>
            <a:r>
              <a:rPr lang="ru-RU" sz="2800" smtClean="0">
                <a:latin typeface="Times New Roman" pitchFamily="18" charset="0"/>
              </a:rPr>
              <a:t>Стр 3-6.4.1 учитываются дети, получившие медицинскую помощь в организациях родовспоможения (родились или доставлены)</a:t>
            </a:r>
            <a:endParaRPr lang="ru-RU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Критические акушерские состояния (стр. 7-7.4)</a:t>
            </a:r>
          </a:p>
        </p:txBody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75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Понятие «Критические акушерские состояния»: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это - не сумма всех случаев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преэклампсии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эклампсии, сепсиса и акушерских кровотечений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 ФСН № 32,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5000"/>
              </a:lnSpc>
              <a:buFont typeface="Arial" charset="0"/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случаи отобранные, с наиболее  тяжелыми проявлениями,  нарушениями  жизненно важных функций, требующие специальных мер  реанимации и выхаживания, применения ИВЛ, трансфузии крови, вазоактивных препаратов, гемодиализа,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гистерэктомии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9144000" cy="777875"/>
          </a:xfrm>
        </p:spPr>
        <p:txBody>
          <a:bodyPr/>
          <a:lstStyle/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Учет акушерских операций (стр. 8-8.5.1)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54006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Строка 8 вкладыша № 232 содержит все акушерские операции с 22 недель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акушерских стационарах. Учет операций должен проводиться единообразно в ФСН ; 14 и во вкладыше № 232.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Необходимо сравнивать данные вкладыша №  232: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- стр. 8.1. и  ф. №14.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 стр. 14.4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3.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8.2.  и ф. № 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14.2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8.3. и ф. № 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14.3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8.4.и ф № 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14.7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8.5. и ф.№14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14.8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Во вкладыше № 232  строки 8.1.1.и 8.5.1 (сроки 22-27 недель) не имеют аналогов в ф. № 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4000.</a:t>
            </a:r>
          </a:p>
          <a:p>
            <a:pPr eaLnBrk="1" hangingPunct="1">
              <a:lnSpc>
                <a:spcPct val="8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Число операций в строках ф. № 14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4000 может быть больше, чем во вкладыше за счет операций, проведенных вне акушерского стационара.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>
                <a:latin typeface="Times New Roman" pitchFamily="18" charset="0"/>
              </a:rPr>
              <a:t>Вызовы бригад реанимационной помощи (стр. 11-11.3)</a:t>
            </a:r>
          </a:p>
        </p:txBody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dirty="0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Учитывается число выездов реанимационных бригад на 1 уровень (гр. 5), на 2 уровень (гр.6), на 3 уровень (гр. 7).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316912" cy="3672408"/>
          </a:xfrm>
        </p:spPr>
        <p:txBody>
          <a:bodyPr/>
          <a:lstStyle/>
          <a:p>
            <a:pPr algn="just"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Охрана материнства и детства является одним из приоритетных направлений государственной и социальной политики государства. Поэтому так важен анализ рождаемости, структуры заболеваемости и смертности беременных, рожениц, родильниц и новорожденных.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Межформенный контроль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844675"/>
            <a:ext cx="8229600" cy="273526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При сдаче годовых отчетов </a:t>
            </a:r>
            <a:r>
              <a:rPr lang="ru-RU" dirty="0" err="1" smtClean="0">
                <a:latin typeface="Times New Roman" pitchFamily="18" charset="0"/>
              </a:rPr>
              <a:t>межформенных</a:t>
            </a:r>
            <a:endParaRPr lang="ru-RU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контроль проводится между </a:t>
            </a:r>
            <a:r>
              <a:rPr lang="ru-RU" dirty="0">
                <a:latin typeface="Times New Roman" pitchFamily="18" charset="0"/>
              </a:rPr>
              <a:t>ф</a:t>
            </a:r>
            <a:r>
              <a:rPr lang="ru-RU" dirty="0" smtClean="0">
                <a:latin typeface="Times New Roman" pitchFamily="18" charset="0"/>
              </a:rPr>
              <a:t>ормами № 32 и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вкладышем № 232, а также с формами: № 14,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№ 30, № 47, № 61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3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36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404813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ФСН №14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76250"/>
            <a:ext cx="9144000" cy="63817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35, табл. 2100 (переводы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новорожд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 и 3,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2200 (умерло 0-168 ч),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2300, 2400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(материнская смертность)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36, табл. 3000 (заболеваемость и смертность новорожденных в детских стационарах)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39, табл. 4000, стр.14.0-14.9, гр.3  (акушерские операции)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ФСН № 30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1100 (штаты ) </a:t>
            </a:r>
            <a:r>
              <a:rPr lang="ru-RU" sz="2400" dirty="0" smtClean="0"/>
              <a:t>стр.5,7,13,27,33,45,144,218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/>
              <a:t>Табл.1102, стр.3,гр 5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37, табл. 2400 (роды на дому)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44, табл. 3100, стр. 4 и 5 (койки беременных и рожениц, патологии беременности)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79, табл. 5503, стр. 4 и 5; 12 и 13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патолого-анатомические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вскрытия)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ФСН №47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2, табл. 0100,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стр.21 и 35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14, табл. 0600, стр.15, гр.3 (перинатальные центры)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Страница 26, табл.0700, </a:t>
            </a:r>
            <a:r>
              <a:rPr lang="ru-RU" sz="2400" dirty="0" smtClean="0"/>
              <a:t>стр.4,5,45.1,45.2; </a:t>
            </a:r>
            <a:r>
              <a:rPr lang="ru-RU" sz="2400" dirty="0" smtClean="0"/>
              <a:t>45.3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(койки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беременных и рожениц, патологии беременности)</a:t>
            </a:r>
          </a:p>
          <a:p>
            <a:pPr algn="ctr" eaLnBrk="1" fontAlgn="auto" hangingPunct="1">
              <a:lnSpc>
                <a:spcPct val="93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ФСН №61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5, табл. 5000, стр.2 и 25 (роды у женщин с ВИЧ и родившиеся живыми дети у матерей с ВИЧ)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3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Дополнительная информация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800" dirty="0" smtClean="0">
                <a:latin typeface="Times New Roman" pitchFamily="18" charset="0"/>
              </a:rPr>
              <a:t>Дети, родившиеся на сроке </a:t>
            </a:r>
            <a:r>
              <a:rPr lang="ru-RU" sz="2800" dirty="0" err="1" smtClean="0">
                <a:latin typeface="Times New Roman" pitchFamily="18" charset="0"/>
              </a:rPr>
              <a:t>гестации</a:t>
            </a:r>
            <a:r>
              <a:rPr lang="ru-RU" sz="2800" dirty="0" smtClean="0">
                <a:latin typeface="Times New Roman" pitchFamily="18" charset="0"/>
              </a:rPr>
              <a:t> 22 недели и более, с массой тела менее 500 г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endParaRPr lang="ru-RU" sz="2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800" dirty="0" smtClean="0">
                <a:latin typeface="Times New Roman" pitchFamily="18" charset="0"/>
              </a:rPr>
              <a:t>Сведения о материнской </a:t>
            </a:r>
            <a:r>
              <a:rPr lang="ru-RU" sz="2800" dirty="0" smtClean="0">
                <a:latin typeface="Times New Roman" pitchFamily="18" charset="0"/>
              </a:rPr>
              <a:t>смертности (2 экземпляра) </a:t>
            </a:r>
            <a:endParaRPr lang="ru-RU" sz="2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endParaRPr lang="ru-RU" sz="2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800" dirty="0" smtClean="0">
                <a:latin typeface="Times New Roman" pitchFamily="18" charset="0"/>
              </a:rPr>
              <a:t>Сведения о родах вне родильного отделения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endParaRPr lang="ru-RU" sz="2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800" dirty="0" smtClean="0">
                <a:latin typeface="Times New Roman" pitchFamily="18" charset="0"/>
              </a:rPr>
              <a:t>Сведения о переводах новорожденных и коечном </a:t>
            </a:r>
            <a:r>
              <a:rPr lang="ru-RU" sz="2800" dirty="0" smtClean="0">
                <a:latin typeface="Times New Roman" pitchFamily="18" charset="0"/>
              </a:rPr>
              <a:t>фонде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</a:rPr>
              <a:t>При сдаче отчетов необходимо предоставить формы № 32, 13, вкладыш 232 в двух экземплярах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089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НЕОБХОДИМЫЕ СВЕДЕНИЯ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Население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 1 янв. 2019 г.(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сельское-городское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Женское население           (из них фертильного возраста)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Число районов, число ЦРБ, из ни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имеющих акушерских коек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ФАПов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из них не имеющих в составе акушерок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Число межрайонных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учр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Родовспоможения (2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уров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Число коек 2 этапа для выхаживания новорожденных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Распределение родов: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акуш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Стационарах, на дому, на непрофильных койках, в транспорте, другое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Наличие диспетчерской службы транспортировки новорожденных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Переводы новорожденных внутрибольничные (в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перинат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центрах)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Переводы новорожденных внебольничные (в детские больницы )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Мониторинг беременных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Использование информационных систем, наличие телекоммуникаций,  ведение баз беременных групп риска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489" y="287339"/>
            <a:ext cx="8893175" cy="765398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50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Сведения о новорожденных массой тела менее 500 г при сроке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22 и более недель: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268413"/>
            <a:ext cx="8642350" cy="5256931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Территория, город-село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Уровень медицинской организации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Возраст матери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Соматическое и гинекологическое здоровье матери, паритет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Наличие вредностей (профессиональные, экологические; вредные привычки) 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Состояла ли на учете в женской консультации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Срок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Масса тела и рост новорожденного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Родился живым или мертвым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интра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или антенатальная смерть)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Исходы: выжил/умер (в том числе в первые 24 ч, 168 ч)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Клинический диагноз ребенка (основной, сопутствующий, осложнения)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вскрытии: патологоанатомический диагноз ребенка.</a:t>
            </a:r>
          </a:p>
          <a:p>
            <a:pPr marL="609600" indent="-609600" eaLnBrk="1" hangingPunct="1">
              <a:buFont typeface="Arial" charset="0"/>
              <a:buAutoNum type="arabicPeriod"/>
              <a:tabLst>
                <a:tab pos="442913" algn="l"/>
              </a:tabLs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Выписан-переведен  на 2 этап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выхаживания</a:t>
            </a:r>
            <a:endParaRPr lang="ru-RU" sz="25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ОБЯЗАТЕЛЬНЫЕ СВЕДЕНИЯ О ДЕТЯХ МЕНЕЕ 500 Г. ПРИ СРОКЕ ГЕСТАЦИИ 22 НЕД. И БОЛЕЕ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579296" cy="576064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Территория,Село-город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Уровень учреждения, где произошли роды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Возраст матери, Срок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на момент рождения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Масса тела, Длина тела, Беременность и роды по счету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Репродуктивное здоровье матери</a:t>
            </a: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Бесплодие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 ЭКО, Неразвивающаяся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беременность        Привычные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выкидыши,  внематочная беременность.  Рождение недоношенных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 мертворожденных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детей . Воспалительные заболевания  гениталий, наличие кист, миомы матки,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эндометриоза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карево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сечение в анамнезе.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Течение данной беременности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: Многоплодие (ДХДА, МХДА), Многоводие, маловодие,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ангидроз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Угроза прерывания беременности</a:t>
            </a:r>
          </a:p>
          <a:p>
            <a:pPr>
              <a:spcBef>
                <a:spcPts val="0"/>
              </a:spcBef>
            </a:pP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Фетоплацентарная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недостаточность (компенсированная,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декомпенсированная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Хронические воспалительные очаги (хр. тонзиллит,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пиелит-пиелонефрит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и др.).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Носительство патогенной флоры</a:t>
            </a:r>
          </a:p>
          <a:p>
            <a:pPr>
              <a:spcBef>
                <a:spcPts val="0"/>
              </a:spcBef>
            </a:pPr>
            <a:r>
              <a:rPr lang="ru-RU" sz="15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Экстрагенитальная</a:t>
            </a: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патология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(диабет, анемия, патология щитовидной железы,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варикоз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гипертензия-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преэклампся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эклампсия,нарушение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свртываемсти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крви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 другое).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Острые инфекции в течение данной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беременности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Отягчающие </a:t>
            </a:r>
            <a:r>
              <a:rPr lang="ru-RU" sz="1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медико-соцальные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обстоятельства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ВИЧ-инфекция, гепатит, алкоголизация, наркомания, сифилис, неполная семья, безработная     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Течение данных родов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(без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осл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., кровотечение, септические проявления у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матери,гипоксия-асфиксия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плода).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Патологические проявления у ребенка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(респиратор.,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церебральные:ВЖК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род. травма; инфицированность, врожденные аномалии и другое)</a:t>
            </a:r>
          </a:p>
          <a:p>
            <a:pPr>
              <a:spcBef>
                <a:spcPts val="0"/>
              </a:spcBef>
            </a:pPr>
            <a:r>
              <a:rPr lang="ru-RU" sz="1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Исход: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Мертворожденный (умер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антенатально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интранатально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); Родился живым и умер в первые 24 ч.; 168 ч.; после 168 ч. Переведен на 2 этап выхаживания.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2738" y="188640"/>
            <a:ext cx="9144000" cy="548680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Сведения по случаю материнской смерти</a:t>
            </a:r>
            <a:endParaRPr lang="ru-RU" sz="36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737321"/>
            <a:ext cx="8713092" cy="5860032"/>
          </a:xfrm>
        </p:spPr>
        <p:txBody>
          <a:bodyPr>
            <a:no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</a:rPr>
              <a:t>Инициалы ФИО (без полных данных), возраст,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</a:rPr>
              <a:t>Семейное положение.		3. Место жительства (территория, город/село)</a:t>
            </a:r>
          </a:p>
          <a:p>
            <a:pPr marL="457200" indent="-457200" eaLnBrk="1" hangingPunct="1">
              <a:buFont typeface="+mj-lt"/>
              <a:buAutoNum type="arabicPeriod" startAt="4"/>
            </a:pPr>
            <a:r>
              <a:rPr lang="ru-RU" sz="1500" dirty="0" smtClean="0">
                <a:latin typeface="Times New Roman" pitchFamily="18" charset="0"/>
              </a:rPr>
              <a:t>Место наблюдения за беременной 	5. Срок постановки на учет в женской консультации</a:t>
            </a:r>
          </a:p>
          <a:p>
            <a:pPr eaLnBrk="1" hangingPunct="1">
              <a:buFont typeface="+mj-lt"/>
              <a:buAutoNum type="arabicPeriod" startAt="6"/>
            </a:pPr>
            <a:r>
              <a:rPr lang="ru-RU" sz="1500" dirty="0" smtClean="0">
                <a:latin typeface="Times New Roman" pitchFamily="18" charset="0"/>
              </a:rPr>
              <a:t>  Дата и место родов (с указанием уровня мед. организации)</a:t>
            </a:r>
          </a:p>
          <a:p>
            <a:pPr marL="457200" indent="-457200" eaLnBrk="1" hangingPunct="1">
              <a:buFont typeface="+mj-lt"/>
              <a:buAutoNum type="arabicPeriod" startAt="7"/>
            </a:pPr>
            <a:r>
              <a:rPr lang="ru-RU" sz="1500" dirty="0" smtClean="0">
                <a:latin typeface="Times New Roman" pitchFamily="18" charset="0"/>
              </a:rPr>
              <a:t>Срок беременности на момент родов	8. Беременность и роды по счету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err="1" smtClean="0">
                <a:latin typeface="Times New Roman" pitchFamily="18" charset="0"/>
              </a:rPr>
              <a:t>Экстрагенитальная</a:t>
            </a:r>
            <a:r>
              <a:rPr lang="ru-RU" sz="1500" dirty="0" smtClean="0">
                <a:latin typeface="Times New Roman" pitchFamily="18" charset="0"/>
              </a:rPr>
              <a:t> патология (хронические заболевания)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Гинекологический анамнез (аборты, инфекционные и неинфекционные хронические заболевания, ИЦН, ЭКО)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>
                <a:latin typeface="Times New Roman" pitchFamily="18" charset="0"/>
              </a:rPr>
              <a:t>Отягчающие обстоятельства: ВИЧ, гепатит С,В, алкоголизм, наркотизация, низкий </a:t>
            </a:r>
            <a:r>
              <a:rPr lang="ru-RU" sz="1500" dirty="0" smtClean="0">
                <a:latin typeface="Times New Roman" pitchFamily="18" charset="0"/>
              </a:rPr>
              <a:t>социальный уровень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>
                <a:latin typeface="Times New Roman" pitchFamily="18" charset="0"/>
              </a:rPr>
              <a:t>Осложнения данной беременности: внематочная </a:t>
            </a:r>
            <a:r>
              <a:rPr lang="ru-RU" sz="1500" dirty="0" err="1">
                <a:latin typeface="Times New Roman" pitchFamily="18" charset="0"/>
              </a:rPr>
              <a:t>бер</a:t>
            </a:r>
            <a:r>
              <a:rPr lang="ru-RU" sz="1500" dirty="0">
                <a:latin typeface="Times New Roman" pitchFamily="18" charset="0"/>
              </a:rPr>
              <a:t>., угроза прерывания, </a:t>
            </a:r>
            <a:r>
              <a:rPr lang="ru-RU" sz="1500" dirty="0" err="1" smtClean="0">
                <a:latin typeface="Times New Roman" pitchFamily="18" charset="0"/>
              </a:rPr>
              <a:t>фетоплацентарная</a:t>
            </a:r>
            <a:r>
              <a:rPr lang="ru-RU" sz="1500" dirty="0" smtClean="0">
                <a:latin typeface="Times New Roman" pitchFamily="18" charset="0"/>
              </a:rPr>
              <a:t> недостаточность </a:t>
            </a:r>
            <a:r>
              <a:rPr lang="ru-RU" sz="1500" dirty="0">
                <a:latin typeface="Times New Roman" pitchFamily="18" charset="0"/>
              </a:rPr>
              <a:t>(комп.-декомпенсированная.), </a:t>
            </a:r>
            <a:r>
              <a:rPr lang="ru-RU" sz="1500" dirty="0" err="1">
                <a:latin typeface="Times New Roman" pitchFamily="18" charset="0"/>
              </a:rPr>
              <a:t>преэклампсия</a:t>
            </a:r>
            <a:r>
              <a:rPr lang="ru-RU" sz="1500" dirty="0">
                <a:latin typeface="Times New Roman" pitchFamily="18" charset="0"/>
              </a:rPr>
              <a:t>-эклампсия, острые заболевания </a:t>
            </a:r>
            <a:r>
              <a:rPr lang="ru-RU" sz="1500" dirty="0" smtClean="0">
                <a:latin typeface="Times New Roman" pitchFamily="18" charset="0"/>
              </a:rPr>
              <a:t>при беременности</a:t>
            </a:r>
            <a:r>
              <a:rPr lang="ru-RU" sz="1500" dirty="0">
                <a:latin typeface="Times New Roman" pitchFamily="18" charset="0"/>
              </a:rPr>
              <a:t>, мало и многоводие, многоплодие</a:t>
            </a:r>
            <a:r>
              <a:rPr lang="ru-RU" sz="1500" dirty="0" smtClean="0">
                <a:latin typeface="Times New Roman" pitchFamily="18" charset="0"/>
              </a:rPr>
              <a:t>.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Метод </a:t>
            </a:r>
            <a:r>
              <a:rPr lang="ru-RU" sz="1500" dirty="0" err="1" smtClean="0">
                <a:latin typeface="Times New Roman" pitchFamily="18" charset="0"/>
              </a:rPr>
              <a:t>родоразрешения</a:t>
            </a:r>
            <a:r>
              <a:rPr lang="ru-RU" sz="1500" dirty="0" smtClean="0">
                <a:latin typeface="Times New Roman" pitchFamily="18" charset="0"/>
              </a:rPr>
              <a:t>. Осложнения родов.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Оперативные вмешательства (вид, дата, осложнения)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Заключительный клинический диагноз (основной, осложнения,</a:t>
            </a:r>
            <a:br>
              <a:rPr lang="ru-RU" sz="1500" dirty="0" smtClean="0">
                <a:latin typeface="Times New Roman" pitchFamily="18" charset="0"/>
              </a:rPr>
            </a:br>
            <a:r>
              <a:rPr lang="ru-RU" sz="1500" dirty="0" smtClean="0">
                <a:latin typeface="Times New Roman" pitchFamily="18" charset="0"/>
              </a:rPr>
              <a:t>сопутствующий)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Дата и место смерти, длительность пребывания в стационаре (часы, дни)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Патологоанатомический диагноз (основной, фоновое заболевание, осложнения)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Причина смерти по МКБ Х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smtClean="0">
                <a:latin typeface="Times New Roman" pitchFamily="18" charset="0"/>
              </a:rPr>
              <a:t>1. прямая акушерская причина или 2. косвенная акушерская причина </a:t>
            </a:r>
          </a:p>
          <a:p>
            <a:pPr marL="457200" indent="-457200" eaLnBrk="1" hangingPunct="1">
              <a:buFont typeface="+mj-lt"/>
              <a:buAutoNum type="arabicPeriod" startAt="9"/>
            </a:pPr>
            <a:r>
              <a:rPr lang="ru-RU" sz="1500" dirty="0" err="1" smtClean="0">
                <a:latin typeface="Times New Roman" pitchFamily="18" charset="0"/>
              </a:rPr>
              <a:t>Предотвратимость</a:t>
            </a:r>
            <a:r>
              <a:rPr lang="ru-RU" sz="1500" dirty="0" smtClean="0">
                <a:latin typeface="Times New Roman" pitchFamily="18" charset="0"/>
              </a:rPr>
              <a:t> смерти: 1– предотвратима, 2 – условно предотвратима, 3 – </a:t>
            </a:r>
            <a:r>
              <a:rPr lang="ru-RU" sz="1500" dirty="0" err="1" smtClean="0">
                <a:latin typeface="Times New Roman" pitchFamily="18" charset="0"/>
              </a:rPr>
              <a:t>непредотвратима</a:t>
            </a:r>
            <a:endParaRPr lang="ru-RU" sz="15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91212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Имеются разночтения и при характеристике случаев смерти 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причинам и их распределении </a:t>
            </a:r>
            <a:b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прямые и косвенные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8509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прямые причины материнской смерти: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эмболия легочной артерии околоплодными водами 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тяжелая преэклампсия и эклампсия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разрыв матки и маточных труб,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массивные кровотечения  -  маточные и при отслойке плаценты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септические осложнения 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ятрогенные осложнения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косвенные причины материнской смерти: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экстрагенитальные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заболевания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хроническая патология мочеполовой системы,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ВИЧ-инфицирование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туберкулез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онкология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полинаркомания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тромбоэмболия легочной артерии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тромбозы иной локализации.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327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ФСН № 32 – основной источник сведений для оценки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Рождаемости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Состояния здоровья женщин и их потомства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Тенденций улучшения или ухудшения их здоровья во времени 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Смертности и летальности женщин и детей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Медико-социальной оценки состояния общества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Правильности  организационных принципов акушерской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неонатологической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помощи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Качества оказываемой медицинской помощи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Результативности проводимых медико-социальных программ, направленных на увеличение рождаемости, снижение смертности, повышение качества жизни и улучшение здоровья населения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Списки, уточняющие места родов вне родильного отделения:</a:t>
            </a:r>
            <a:endParaRPr lang="ru-RU" sz="4000" b="1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непрофильных стационарах (на терапевтических, инфекционных и пр. койках)  – с последующим поступлением в акушерский стационар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транспорте – с последующим поступлением в акушерский стационар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дому – с последующим поступлением в акушерский стационар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дому без последующей госпитализации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itchFamily="18" charset="0"/>
              </a:rPr>
              <a:t>Переводы новорожденных и коечный фонд</a:t>
            </a:r>
          </a:p>
        </p:txBody>
      </p:sp>
      <p:graphicFrame>
        <p:nvGraphicFramePr>
          <p:cNvPr id="65738" name="Group 20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20248133"/>
              </p:ext>
            </p:extLst>
          </p:nvPr>
        </p:nvGraphicFramePr>
        <p:xfrm>
          <a:off x="457200" y="1600201"/>
          <a:ext cx="8255317" cy="5151120"/>
        </p:xfrm>
        <a:graphic>
          <a:graphicData uri="http://schemas.openxmlformats.org/drawingml/2006/table">
            <a:tbl>
              <a:tblPr/>
              <a:tblGrid>
                <a:gridCol w="1377950"/>
                <a:gridCol w="1657350"/>
                <a:gridCol w="1800225"/>
                <a:gridCol w="1498600"/>
                <a:gridCol w="208280"/>
                <a:gridCol w="1712912"/>
              </a:tblGrid>
              <a:tr h="316631">
                <a:tc gridSpan="6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переводов недоношенных и новорожденных на этап выхаживания и лечения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662">
                <a:tc gridSpan="5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Межгоспитальные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(из роддома в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дет.стационар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или ПЦ)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579">
                <a:tc gridSpan="5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Внутригоспитальные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(отделения патологии новорожденных, реанимации и интенсивной терапии внутри учреждения)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663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Коечный фонд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548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койки реанимации недоношенных и новорожденных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койки патологии недоношенных и новорожденных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7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этап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(акушерский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стационар)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этап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 условиях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детского стационара или ПЦ)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этап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(акушерский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стационар)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этап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(в условиях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детского стационара или ПЦ)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10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943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на третьем уровне</a:t>
                      </a:r>
                    </a:p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54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38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 ЗА ВНИМАНИЕ</a:t>
            </a:r>
            <a:br>
              <a:rPr lang="ru-RU" sz="6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otchet32@gmail.com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возможности реализации этих задач необходимо: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3992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Стабильность структуры статистической формы (для возможности  оценки показателей  во времени)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Единообразие предоставления материалов всеми субъектами Российской Федерации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Полнота  и объективность исходных данных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Информативность и достоверность предоставляемых сведений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 pitchFamily="18" charset="0"/>
              </a:rPr>
              <a:t>Раздел 1. Медицинская помощь, оказанная беременным женщинам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468313" y="20605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</a:rPr>
              <a:t>Табл. 2120 </a:t>
            </a:r>
          </a:p>
          <a:p>
            <a:pPr algn="just"/>
            <a:r>
              <a:rPr lang="ru-RU" dirty="0" smtClean="0">
                <a:latin typeface="Times New Roman" pitchFamily="18" charset="0"/>
              </a:rPr>
              <a:t>стр. 15 (число плодов, у которых выявлены врожденные пороки развития – всего) может быть равно или меньше число выявленных плодов с врожденными аномалиями и пороками развития ФСН </a:t>
            </a:r>
            <a:br>
              <a:rPr lang="ru-RU" dirty="0" smtClean="0">
                <a:latin typeface="Times New Roman" pitchFamily="18" charset="0"/>
              </a:rPr>
            </a:br>
            <a:r>
              <a:rPr lang="ru-RU" dirty="0" smtClean="0">
                <a:latin typeface="Times New Roman" pitchFamily="18" charset="0"/>
              </a:rPr>
              <a:t>№ 30, Табл. 5116, стр.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Раздел 2. Родовспоможение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5495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</a:rPr>
              <a:t>Табл</a:t>
            </a:r>
            <a:r>
              <a:rPr lang="ru-RU" sz="2400" b="1" dirty="0" smtClean="0">
                <a:latin typeface="Times New Roman" pitchFamily="18" charset="0"/>
              </a:rPr>
              <a:t> 2210</a:t>
            </a:r>
          </a:p>
          <a:p>
            <a:pPr algn="just">
              <a:lnSpc>
                <a:spcPct val="80000"/>
              </a:lnSpc>
            </a:pPr>
            <a:r>
              <a:rPr lang="ru-RU" sz="2400" dirty="0" err="1">
                <a:latin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</a:rPr>
              <a:t>тр</a:t>
            </a:r>
            <a:r>
              <a:rPr lang="ru-RU" sz="2400" dirty="0" smtClean="0">
                <a:latin typeface="Times New Roman" pitchFamily="18" charset="0"/>
              </a:rPr>
              <a:t> 1 – учитывается число родов только родильном отделении</a:t>
            </a:r>
          </a:p>
          <a:p>
            <a:pPr algn="just">
              <a:lnSpc>
                <a:spcPct val="80000"/>
              </a:lnSpc>
            </a:pPr>
            <a:r>
              <a:rPr lang="ru-RU" sz="2400" dirty="0" err="1" smtClean="0">
                <a:latin typeface="Times New Roman" pitchFamily="18" charset="0"/>
              </a:rPr>
              <a:t>Табл</a:t>
            </a:r>
            <a:r>
              <a:rPr lang="ru-RU" sz="2400" dirty="0" smtClean="0">
                <a:latin typeface="Times New Roman" pitchFamily="18" charset="0"/>
              </a:rPr>
              <a:t> 2210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1 = Вкл. №232 </a:t>
            </a:r>
            <a:r>
              <a:rPr lang="ru-RU" sz="2400" dirty="0" err="1" smtClean="0">
                <a:latin typeface="Times New Roman" pitchFamily="18" charset="0"/>
              </a:rPr>
              <a:t>табл</a:t>
            </a:r>
            <a:r>
              <a:rPr lang="ru-RU" sz="2400" dirty="0" smtClean="0">
                <a:latin typeface="Times New Roman" pitchFamily="18" charset="0"/>
              </a:rPr>
              <a:t> 100, стр.2 </a:t>
            </a:r>
            <a:r>
              <a:rPr lang="ru-RU" sz="2400" dirty="0" err="1" smtClean="0">
                <a:latin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</a:rPr>
              <a:t> 4. (число родов в организациях родовспоможения).</a:t>
            </a:r>
          </a:p>
          <a:p>
            <a:pPr algn="just">
              <a:lnSpc>
                <a:spcPct val="80000"/>
              </a:lnSpc>
            </a:pPr>
            <a:r>
              <a:rPr lang="ru-RU" sz="2400" dirty="0" err="1">
                <a:latin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</a:rPr>
              <a:t>тр</a:t>
            </a:r>
            <a:r>
              <a:rPr lang="ru-RU" sz="2400" dirty="0" smtClean="0">
                <a:latin typeface="Times New Roman" pitchFamily="18" charset="0"/>
              </a:rPr>
              <a:t> 2  - включены роды вне родильного отделения (на непрофильных койках, в транспорте, дома (если были госпитализированы), СМП.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	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</a:rPr>
              <a:t>КОНТРОЛЬ:</a:t>
            </a:r>
            <a:r>
              <a:rPr lang="ru-RU" sz="2400" dirty="0" smtClean="0">
                <a:latin typeface="Times New Roman" pitchFamily="18" charset="0"/>
              </a:rPr>
              <a:t> Обращать внимание на соответствие числа родов (с учетом рождения двоен, троен, четырех детей и более) числу родившихся детей. При расхождении предоставлять подробное объяснение за подписью ответственного за составление отчета.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Раздел 2. Родовспоможение</a:t>
            </a:r>
          </a:p>
        </p:txBody>
      </p:sp>
      <p:sp>
        <p:nvSpPr>
          <p:cNvPr id="71683" name="Rectangle 3"/>
          <p:cNvSpPr>
            <a:spLocks noGrp="1"/>
          </p:cNvSpPr>
          <p:nvPr>
            <p:ph type="body" idx="4294967295"/>
          </p:nvPr>
        </p:nvSpPr>
        <p:spPr>
          <a:xfrm>
            <a:off x="395536" y="1484313"/>
            <a:ext cx="8229352" cy="29083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</a:rPr>
              <a:t>Табл</a:t>
            </a:r>
            <a:r>
              <a:rPr lang="ru-RU" sz="2400" b="1" dirty="0" smtClean="0">
                <a:latin typeface="Times New Roman" pitchFamily="18" charset="0"/>
              </a:rPr>
              <a:t> 2210</a:t>
            </a:r>
          </a:p>
          <a:p>
            <a:pPr>
              <a:lnSpc>
                <a:spcPct val="80000"/>
              </a:lnSpc>
            </a:pPr>
            <a:r>
              <a:rPr lang="ru-RU" sz="2400" dirty="0" err="1">
                <a:latin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</a:rPr>
              <a:t>тр</a:t>
            </a:r>
            <a:r>
              <a:rPr lang="ru-RU" sz="2400" dirty="0" smtClean="0">
                <a:latin typeface="Times New Roman" pitchFamily="18" charset="0"/>
              </a:rPr>
              <a:t> 12 принято родов срок 22-28 недель (от 154 дней, но менее 196 полных дней). 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</a:rPr>
              <a:t>Ведется учет родов в родильном отделении (из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1)</a:t>
            </a:r>
          </a:p>
          <a:p>
            <a:pPr>
              <a:lnSpc>
                <a:spcPct val="80000"/>
              </a:lnSpc>
            </a:pP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14 число преждевременных родов 22-37 недель (от 154 до 258 полных  дней, но менее 259 дней). </a:t>
            </a:r>
            <a:br>
              <a:rPr lang="ru-RU" sz="2400" dirty="0" smtClean="0">
                <a:latin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</a:rPr>
              <a:t>Ведется учет всех преждевременных родов.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400" b="1" dirty="0" smtClean="0">
                <a:latin typeface="Times New Roman" pitchFamily="18" charset="0"/>
              </a:rPr>
              <a:t>     КОНТРОЛЬ: </a:t>
            </a:r>
            <a:r>
              <a:rPr lang="ru-RU" sz="2400" dirty="0" smtClean="0">
                <a:latin typeface="Times New Roman" pitchFamily="18" charset="0"/>
              </a:rPr>
              <a:t>стр. 12 и стр. 14 имеется </a:t>
            </a:r>
            <a:r>
              <a:rPr lang="ru-RU" sz="2400" dirty="0" err="1" smtClean="0">
                <a:latin typeface="Times New Roman" pitchFamily="18" charset="0"/>
              </a:rPr>
              <a:t>межформенный</a:t>
            </a:r>
            <a:endParaRPr lang="ru-RU" sz="2400" dirty="0" smtClean="0"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sz="2400" dirty="0" smtClean="0">
                <a:latin typeface="Times New Roman" pitchFamily="18" charset="0"/>
              </a:rPr>
              <a:t>     контроль с вкладышем 232, в котором учитываются роды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400" i="1" dirty="0">
                <a:latin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</a:rPr>
              <a:t>    </a:t>
            </a:r>
            <a:r>
              <a:rPr lang="ru-RU" sz="2400" u="sng" dirty="0" smtClean="0">
                <a:latin typeface="Times New Roman" pitchFamily="18" charset="0"/>
              </a:rPr>
              <a:t>в учреждениях родовспоможения</a:t>
            </a:r>
            <a:r>
              <a:rPr lang="ru-RU" sz="2400" dirty="0" smtClean="0">
                <a:latin typeface="Times New Roman" pitchFamily="18" charset="0"/>
              </a:rPr>
              <a:t> по уровням оказания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400" dirty="0" smtClean="0">
                <a:latin typeface="Times New Roman" pitchFamily="18" charset="0"/>
              </a:rPr>
              <a:t>     медицинской помощи. </a:t>
            </a:r>
          </a:p>
          <a:p>
            <a:pPr>
              <a:lnSpc>
                <a:spcPct val="80000"/>
              </a:lnSpc>
            </a:pPr>
            <a:r>
              <a:rPr lang="ru-RU" sz="2400" dirty="0" err="1">
                <a:latin typeface="Times New Roman" pitchFamily="18" charset="0"/>
              </a:rPr>
              <a:t>т</a:t>
            </a:r>
            <a:r>
              <a:rPr lang="ru-RU" sz="2400" dirty="0" err="1" smtClean="0">
                <a:latin typeface="Times New Roman" pitchFamily="18" charset="0"/>
              </a:rPr>
              <a:t>абл</a:t>
            </a:r>
            <a:r>
              <a:rPr lang="ru-RU" sz="2400" dirty="0" smtClean="0">
                <a:latin typeface="Times New Roman" pitchFamily="18" charset="0"/>
              </a:rPr>
              <a:t> 2210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12=Вкл. №232, </a:t>
            </a:r>
            <a:r>
              <a:rPr lang="ru-RU" sz="2400" dirty="0" err="1" smtClean="0">
                <a:latin typeface="Times New Roman" pitchFamily="18" charset="0"/>
              </a:rPr>
              <a:t>табл</a:t>
            </a:r>
            <a:r>
              <a:rPr lang="ru-RU" sz="2400" dirty="0" smtClean="0">
                <a:latin typeface="Times New Roman" pitchFamily="18" charset="0"/>
              </a:rPr>
              <a:t> 100, 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2.1</a:t>
            </a:r>
          </a:p>
          <a:p>
            <a:pPr>
              <a:lnSpc>
                <a:spcPct val="80000"/>
              </a:lnSpc>
            </a:pPr>
            <a:r>
              <a:rPr lang="ru-RU" sz="2400" dirty="0" err="1">
                <a:latin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</a:rPr>
              <a:t>тр</a:t>
            </a:r>
            <a:r>
              <a:rPr lang="ru-RU" sz="2400" dirty="0" smtClean="0">
                <a:latin typeface="Times New Roman" pitchFamily="18" charset="0"/>
              </a:rPr>
              <a:t> 15 учитываются преждевременные роды </a:t>
            </a:r>
            <a:r>
              <a:rPr lang="ru-RU" sz="2400" dirty="0" err="1" smtClean="0">
                <a:latin typeface="Times New Roman" pitchFamily="18" charset="0"/>
              </a:rPr>
              <a:t>перинитальных</a:t>
            </a:r>
            <a:r>
              <a:rPr lang="ru-RU" sz="2400" dirty="0" smtClean="0">
                <a:latin typeface="Times New Roman" pitchFamily="18" charset="0"/>
              </a:rPr>
              <a:t> центрах, а во вкладыше 232 в организациях родовспоможения 3 уровня  (</a:t>
            </a:r>
            <a:r>
              <a:rPr lang="ru-RU" sz="2400" dirty="0" err="1" smtClean="0">
                <a:latin typeface="Times New Roman" pitchFamily="18" charset="0"/>
              </a:rPr>
              <a:t>стр</a:t>
            </a:r>
            <a:r>
              <a:rPr lang="ru-RU" sz="2400" dirty="0" smtClean="0">
                <a:latin typeface="Times New Roman" pitchFamily="18" charset="0"/>
              </a:rPr>
              <a:t> 1. </a:t>
            </a:r>
            <a:r>
              <a:rPr lang="ru-RU" sz="2400" dirty="0" err="1" smtClean="0">
                <a:latin typeface="Times New Roman" pitchFamily="18" charset="0"/>
              </a:rPr>
              <a:t>гр</a:t>
            </a:r>
            <a:r>
              <a:rPr lang="ru-RU" sz="2400" dirty="0" smtClean="0">
                <a:latin typeface="Times New Roman" pitchFamily="18" charset="0"/>
              </a:rPr>
              <a:t> 7)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0"/>
            <a:ext cx="8568952" cy="2349500"/>
          </a:xfrm>
        </p:spPr>
        <p:txBody>
          <a:bodyPr/>
          <a:lstStyle/>
          <a:p>
            <a:pPr algn="just" eaLnBrk="1" hangingPunct="1">
              <a:lnSpc>
                <a:spcPct val="85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определению ВОЗ  недоношенными  считаются рожденные при сроке  22-37 полных недель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что составляет интервал с 154 до 258 полных дней.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Новорожденный является доношенным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259 дня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«154 и более дней, но менее 259»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798" y="2204864"/>
            <a:ext cx="9144000" cy="3633267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целях сохранения единообразного подхода рекомендуется  учитывать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беременность/срок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«до 22 недель» - как: </a:t>
            </a:r>
          </a:p>
          <a:p>
            <a:pPr marL="0" indent="85725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срок «менее 154 полных дней»;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«22-27 недель» -154-195 полных дней (менее 196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«28-37 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едель» -196-258 полных дней (менее 259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Раздел 2. Родовспоможение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</a:rPr>
              <a:t>Табл</a:t>
            </a:r>
            <a:r>
              <a:rPr lang="ru-RU" sz="2200" b="1" dirty="0" smtClean="0">
                <a:latin typeface="Times New Roman" pitchFamily="18" charset="0"/>
              </a:rPr>
              <a:t> 2211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</a:rPr>
              <a:t>КОНТРОЛЬ:</a:t>
            </a:r>
            <a:r>
              <a:rPr lang="ru-RU" sz="2200" dirty="0" smtClean="0">
                <a:latin typeface="Times New Roman" pitchFamily="18" charset="0"/>
              </a:rPr>
              <a:t> Не все случаи </a:t>
            </a:r>
            <a:r>
              <a:rPr lang="ru-RU" sz="2200" dirty="0" err="1" smtClean="0">
                <a:latin typeface="Times New Roman" pitchFamily="18" charset="0"/>
              </a:rPr>
              <a:t>преэклампсии</a:t>
            </a:r>
            <a:r>
              <a:rPr lang="ru-RU" sz="2200" dirty="0" smtClean="0">
                <a:latin typeface="Times New Roman" pitchFamily="18" charset="0"/>
              </a:rPr>
              <a:t> и кровотечения относятся в критическим акушерским состояниям.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Во вкл. № 232 </a:t>
            </a:r>
            <a:r>
              <a:rPr lang="ru-RU" sz="2200" dirty="0" err="1" smtClean="0">
                <a:latin typeface="Times New Roman" pitchFamily="18" charset="0"/>
              </a:rPr>
              <a:t>табл</a:t>
            </a:r>
            <a:r>
              <a:rPr lang="ru-RU" sz="2200" dirty="0" smtClean="0">
                <a:latin typeface="Times New Roman" pitchFamily="18" charset="0"/>
              </a:rPr>
              <a:t> 100 </a:t>
            </a:r>
            <a:r>
              <a:rPr lang="ru-RU" sz="2200" dirty="0" err="1" smtClean="0">
                <a:latin typeface="Times New Roman" pitchFamily="18" charset="0"/>
              </a:rPr>
              <a:t>стр</a:t>
            </a:r>
            <a:r>
              <a:rPr lang="ru-RU" sz="2200" dirty="0" smtClean="0">
                <a:latin typeface="Times New Roman" pitchFamily="18" charset="0"/>
              </a:rPr>
              <a:t> 7-7.4 учитываются только критические акушерские состояния (</a:t>
            </a:r>
            <a:r>
              <a:rPr lang="en-US" sz="2200" dirty="0" smtClean="0">
                <a:latin typeface="Times New Roman" pitchFamily="18" charset="0"/>
              </a:rPr>
              <a:t>near-miss)</a:t>
            </a:r>
            <a:endParaRPr lang="ru-RU" sz="22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dirty="0" smtClean="0">
                <a:latin typeface="Times New Roman" pitchFamily="18" charset="0"/>
              </a:rPr>
              <a:t>	</a:t>
            </a:r>
            <a:r>
              <a:rPr lang="ru-RU" sz="2200" b="1" dirty="0" err="1" smtClean="0">
                <a:latin typeface="Times New Roman" pitchFamily="18" charset="0"/>
              </a:rPr>
              <a:t>Табл</a:t>
            </a:r>
            <a:r>
              <a:rPr lang="ru-RU" sz="2200" b="1" dirty="0" smtClean="0">
                <a:latin typeface="Times New Roman" pitchFamily="18" charset="0"/>
              </a:rPr>
              <a:t> 2250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</a:rPr>
              <a:t>УСЛОВНЫЙ КОНТРОЛЬ:</a:t>
            </a:r>
            <a:r>
              <a:rPr lang="ru-RU" sz="2200" dirty="0" smtClean="0">
                <a:latin typeface="Times New Roman" pitchFamily="18" charset="0"/>
              </a:rPr>
              <a:t> Число родов (</a:t>
            </a:r>
            <a:r>
              <a:rPr lang="ru-RU" sz="2200" dirty="0" err="1" smtClean="0">
                <a:latin typeface="Times New Roman" pitchFamily="18" charset="0"/>
              </a:rPr>
              <a:t>табл</a:t>
            </a:r>
            <a:r>
              <a:rPr lang="ru-RU" sz="2200" dirty="0" smtClean="0">
                <a:latin typeface="Times New Roman" pitchFamily="18" charset="0"/>
              </a:rPr>
              <a:t> 2210 </a:t>
            </a:r>
            <a:r>
              <a:rPr lang="ru-RU" sz="2200" dirty="0" err="1" smtClean="0">
                <a:latin typeface="Times New Roman" pitchFamily="18" charset="0"/>
              </a:rPr>
              <a:t>стр</a:t>
            </a:r>
            <a:r>
              <a:rPr lang="ru-RU" sz="2200" dirty="0" smtClean="0">
                <a:latin typeface="Times New Roman" pitchFamily="18" charset="0"/>
              </a:rPr>
              <a:t> 1+ </a:t>
            </a:r>
            <a:r>
              <a:rPr lang="ru-RU" sz="2200" dirty="0" err="1" smtClean="0">
                <a:latin typeface="Times New Roman" pitchFamily="18" charset="0"/>
              </a:rPr>
              <a:t>стр</a:t>
            </a:r>
            <a:r>
              <a:rPr lang="ru-RU" sz="2200" dirty="0" smtClean="0">
                <a:latin typeface="Times New Roman" pitchFamily="18" charset="0"/>
              </a:rPr>
              <a:t> 2) =число нормальных родов (</a:t>
            </a:r>
            <a:r>
              <a:rPr lang="ru-RU" sz="2200" dirty="0" err="1" smtClean="0">
                <a:latin typeface="Times New Roman" pitchFamily="18" charset="0"/>
              </a:rPr>
              <a:t>табл</a:t>
            </a:r>
            <a:r>
              <a:rPr lang="ru-RU" sz="2200" dirty="0" smtClean="0">
                <a:latin typeface="Times New Roman" pitchFamily="18" charset="0"/>
              </a:rPr>
              <a:t> 2210 </a:t>
            </a:r>
            <a:r>
              <a:rPr lang="ru-RU" sz="2200" dirty="0" err="1" smtClean="0">
                <a:latin typeface="Times New Roman" pitchFamily="18" charset="0"/>
              </a:rPr>
              <a:t>стр</a:t>
            </a:r>
            <a:r>
              <a:rPr lang="ru-RU" sz="2200" dirty="0" smtClean="0">
                <a:latin typeface="Times New Roman" pitchFamily="18" charset="0"/>
              </a:rPr>
              <a:t> 5) + </a:t>
            </a:r>
            <a:r>
              <a:rPr lang="ru-RU" sz="2200" dirty="0" err="1" smtClean="0">
                <a:latin typeface="Times New Roman" pitchFamily="18" charset="0"/>
              </a:rPr>
              <a:t>табл</a:t>
            </a:r>
            <a:r>
              <a:rPr lang="ru-RU" sz="2200" dirty="0" smtClean="0">
                <a:latin typeface="Times New Roman" pitchFamily="18" charset="0"/>
              </a:rPr>
              <a:t> 2250 </a:t>
            </a:r>
            <a:r>
              <a:rPr lang="ru-RU" sz="2200" dirty="0" err="1" smtClean="0">
                <a:latin typeface="Times New Roman" pitchFamily="18" charset="0"/>
              </a:rPr>
              <a:t>стр</a:t>
            </a:r>
            <a:r>
              <a:rPr lang="ru-RU" sz="2200" dirty="0" smtClean="0">
                <a:latin typeface="Times New Roman" pitchFamily="18" charset="0"/>
              </a:rPr>
              <a:t> 1 (Число женщин, у которых зарегистрированы заболевания  и  патологические состояния, осложнившие роды и послеродовый период).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Случаи расхождения в контроле возможны, необходимо представить пояснение с указанием причин, диагнозов женщин.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2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1917</TotalTime>
  <Words>1548</Words>
  <Application>Microsoft Office PowerPoint</Application>
  <PresentationFormat>Экран (4:3)</PresentationFormat>
  <Paragraphs>266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Слайд 1</vt:lpstr>
      <vt:lpstr>Охрана материнства и детства является одним из приоритетных направлений государственной и социальной политики государства. Поэтому так важен анализ рождаемости, структуры заболеваемости и смертности беременных, рожениц, родильниц и новорожденных.</vt:lpstr>
      <vt:lpstr>ФСН № 32 – основной источник сведений для оценки:</vt:lpstr>
      <vt:lpstr>Для возможности реализации этих задач необходимо:</vt:lpstr>
      <vt:lpstr>Раздел 1. Медицинская помощь, оказанная беременным женщинам</vt:lpstr>
      <vt:lpstr>Раздел 2. Родовспоможение</vt:lpstr>
      <vt:lpstr>Раздел 2. Родовспоможение</vt:lpstr>
      <vt:lpstr>По определению ВОЗ  недоношенными  считаются рожденные при сроке  22-37 полных недель гестации, что составляет интервал с 154 до 258 полных дней.  Новорожденный является доношенным  с 259 дня «154 и более дней, но менее 259» </vt:lpstr>
      <vt:lpstr>Раздел 2. Родовспоможение</vt:lpstr>
      <vt:lpstr>Раздел 3. Сведения о новорожденных</vt:lpstr>
      <vt:lpstr>Слайд 11</vt:lpstr>
      <vt:lpstr>Слайд 12</vt:lpstr>
      <vt:lpstr>Раздел 3. Сведения о новорожденных</vt:lpstr>
      <vt:lpstr>   Заслуживает внимания проблема правомерности применения термина «здоровый недоношенный ребенок»</vt:lpstr>
      <vt:lpstr>Слайд 15</vt:lpstr>
      <vt:lpstr>Роды и новорожденные</vt:lpstr>
      <vt:lpstr>Критические акушерские состояния (стр. 7-7.4)</vt:lpstr>
      <vt:lpstr>Учет акушерских операций (стр. 8-8.5.1)</vt:lpstr>
      <vt:lpstr>Вызовы бригад реанимационной помощи (стр. 11-11.3)</vt:lpstr>
      <vt:lpstr>Межформенный контроль</vt:lpstr>
      <vt:lpstr>ФСН №14</vt:lpstr>
      <vt:lpstr>Дополнительная информация</vt:lpstr>
      <vt:lpstr>Слайд 23</vt:lpstr>
      <vt:lpstr>Сведения о новорожденных массой тела менее 500 г при сроке гестации  22 и более недель:</vt:lpstr>
      <vt:lpstr>ОБЯЗАТЕЛЬНЫЕ СВЕДЕНИЯ О ДЕТЯХ МЕНЕЕ 500 Г. ПРИ СРОКЕ ГЕСТАЦИИ 22 НЕД. И БОЛЕЕ  </vt:lpstr>
      <vt:lpstr>Сведения по случаю материнской смерти</vt:lpstr>
      <vt:lpstr>Имеются разночтения и при характеристике случаев смерти  по причинам и их распределении  на прямые и косвенные</vt:lpstr>
      <vt:lpstr>Основные прямые причины материнской смерти:</vt:lpstr>
      <vt:lpstr>Основные косвенные причины материнской смерти:</vt:lpstr>
      <vt:lpstr>Списки, уточняющие места родов вне родильного отделения:</vt:lpstr>
      <vt:lpstr>Переводы новорожденных и коечный фонд</vt:lpstr>
      <vt:lpstr>  СПАСИБО ЗА ВНИМАНИЕ   otchet32@gmail.com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139</cp:revision>
  <dcterms:created xsi:type="dcterms:W3CDTF">2016-11-26T20:08:14Z</dcterms:created>
  <dcterms:modified xsi:type="dcterms:W3CDTF">2018-11-25T10:40:44Z</dcterms:modified>
</cp:coreProperties>
</file>