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  <p:sldMasterId id="2147483673" r:id="rId2"/>
  </p:sldMasterIdLst>
  <p:notesMasterIdLst>
    <p:notesMasterId r:id="rId40"/>
  </p:notesMasterIdLst>
  <p:handoutMasterIdLst>
    <p:handoutMasterId r:id="rId41"/>
  </p:handoutMasterIdLst>
  <p:sldIdLst>
    <p:sldId id="257" r:id="rId3"/>
    <p:sldId id="290" r:id="rId4"/>
    <p:sldId id="295" r:id="rId5"/>
    <p:sldId id="303" r:id="rId6"/>
    <p:sldId id="272" r:id="rId7"/>
    <p:sldId id="274" r:id="rId8"/>
    <p:sldId id="273" r:id="rId9"/>
    <p:sldId id="302" r:id="rId10"/>
    <p:sldId id="270" r:id="rId11"/>
    <p:sldId id="275" r:id="rId12"/>
    <p:sldId id="261" r:id="rId13"/>
    <p:sldId id="276" r:id="rId14"/>
    <p:sldId id="277" r:id="rId15"/>
    <p:sldId id="278" r:id="rId16"/>
    <p:sldId id="279" r:id="rId17"/>
    <p:sldId id="304" r:id="rId18"/>
    <p:sldId id="288" r:id="rId19"/>
    <p:sldId id="301" r:id="rId20"/>
    <p:sldId id="281" r:id="rId21"/>
    <p:sldId id="289" r:id="rId22"/>
    <p:sldId id="300" r:id="rId23"/>
    <p:sldId id="282" r:id="rId24"/>
    <p:sldId id="291" r:id="rId25"/>
    <p:sldId id="258" r:id="rId26"/>
    <p:sldId id="265" r:id="rId27"/>
    <p:sldId id="283" r:id="rId28"/>
    <p:sldId id="296" r:id="rId29"/>
    <p:sldId id="298" r:id="rId30"/>
    <p:sldId id="264" r:id="rId31"/>
    <p:sldId id="299" r:id="rId32"/>
    <p:sldId id="284" r:id="rId33"/>
    <p:sldId id="263" r:id="rId34"/>
    <p:sldId id="262" r:id="rId35"/>
    <p:sldId id="286" r:id="rId36"/>
    <p:sldId id="294" r:id="rId37"/>
    <p:sldId id="269" r:id="rId38"/>
    <p:sldId id="260" r:id="rId39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00FF"/>
    <a:srgbClr val="0033CC"/>
    <a:srgbClr val="FBA7F5"/>
    <a:srgbClr val="F6F9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2950" autoAdjust="0"/>
  </p:normalViewPr>
  <p:slideViewPr>
    <p:cSldViewPr>
      <p:cViewPr>
        <p:scale>
          <a:sx n="81" d="100"/>
          <a:sy n="81" d="100"/>
        </p:scale>
        <p:origin x="-1080" y="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presProps" Target="presProp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viewProps" Target="viewProps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microsoft.com/office/2015/10/relationships/revisionInfo" Target="revisionInfo.xml"/><Relationship Id="rId20" Type="http://schemas.openxmlformats.org/officeDocument/2006/relationships/slide" Target="slides/slide18.xml"/><Relationship Id="rId41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FD80E5-C3A3-4AFB-B478-AAE876CC0661}" type="datetimeFigureOut">
              <a:rPr lang="ru-RU" smtClean="0"/>
              <a:t>11.12.2018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671"/>
            <a:ext cx="2946400" cy="4969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671"/>
            <a:ext cx="2946400" cy="4969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259E7C-C382-4319-AAD2-628E9FA0C3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57339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13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13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F00B7C-5352-45FA-90B1-46D94B8F6C83}" type="datetimeFigureOut">
              <a:rPr lang="ru-RU" smtClean="0"/>
              <a:t>11.12.2018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30092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4" y="9430092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32E761-7C44-41F7-8403-8234E5919B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57619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32E761-7C44-41F7-8403-8234E5919BCF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23864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32E761-7C44-41F7-8403-8234E5919BCF}" type="slidenum">
              <a:rPr lang="ru-RU" smtClean="0"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62457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32E761-7C44-41F7-8403-8234E5919BCF}" type="slidenum">
              <a:rPr lang="ru-RU" smtClean="0"/>
              <a:t>29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29202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32E761-7C44-41F7-8403-8234E5919BCF}" type="slidenum">
              <a:rPr lang="ru-RU" smtClean="0"/>
              <a:t>33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46696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3C8971-355C-4018-AA2E-19A1333C1A08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11.12.2018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FD0EF8-8591-4480-8381-276C71FCF06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7907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551B86-D8DE-4DAD-8F9E-19BAE7EAE17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11.12.2018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66CD92-8DA5-4CDC-AECC-1D96552C8ED2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83463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D845ED-97BC-4AFA-821D-AEA93DE0D3FD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11.12.2018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4F3947-6BBC-436F-9A4E-DAB2AFEF4C9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34396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435B02-6105-4FCF-BF04-389249EDC6D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11.12.2018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B1F4A1-44C8-446F-A642-A1349BE68AC5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6634014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2B6802-B002-49B2-9B1A-C17EF0E8EF6D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11.12.2018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FD0EF8-8591-4480-8381-276C71FCF06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69321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D95F82-914F-4ECB-9CC6-97C925140D2D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11.12.2018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078070-8EDD-4CBE-BA1D-D4E3024E1807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79497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9509CD-1D06-447D-B7FC-7DB61637710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11.12.2018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213D14-E593-4B81-A867-9DE033BC1F25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63440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008CCE-C78D-4574-96B4-A0B30608697D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11.12.2018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9C69DF-7B9B-409D-B032-CAAF1C732793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04138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2623E1-0C02-49FC-8106-6C93FAD700B0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11.12.2018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D0BDF3-84A4-4F3B-88D9-7A06655C9AD3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403629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CAFCBC-1A4E-4004-A982-8D963176F1D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11.12.2018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C7B9EA-9AB1-4076-A04C-34CD2D9140E6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1689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029B61-5471-42EC-90F5-5FE0378DC66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11.12.2018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6314D9-4D59-4566-8CE7-BC1C5B2D555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6186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CBC03F-6EA7-4965-BA18-72BF885E7C61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11.12.2018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078070-8EDD-4CBE-BA1D-D4E3024E1807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331011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F22C86-7523-442D-8172-40C0A3B115B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11.12.2018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5ECEEB-63C2-4E0C-8988-00227A4D9E78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318650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F4806D-8B7B-4907-BE23-A8976FC1E8B3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11.12.2018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D3DC30-D0B3-4EC4-9EE3-40C72CE5A2A4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37096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2CCE37-C839-4DB4-A4C0-3D7DF1D02CC5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11.12.2018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66CD92-8DA5-4CDC-AECC-1D96552C8ED2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248463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1593F-183E-4C17-BF9F-6F076D45A56D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11.12.2018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4F3947-6BBC-436F-9A4E-DAB2AFEF4C9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88820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25F824-17A8-4E57-9F7C-8BFBAC53678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11.12.2018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B1F4A1-44C8-446F-A642-A1349BE68AC5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8735172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DA83D4-977B-4760-9098-C131298F5AF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11.12.2018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213D14-E593-4B81-A867-9DE033BC1F25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5970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1C81C7-0FD3-4D6F-A9E5-F221D5B8E47D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11.12.2018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9C69DF-7B9B-409D-B032-CAAF1C732793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6483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EEE55D-DB35-4D62-8034-25730D68784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11.12.2018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D0BDF3-84A4-4F3B-88D9-7A06655C9AD3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0185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211F9-5E99-442B-ACFF-169CD3F61C3A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11.12.2018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C7B9EA-9AB1-4076-A04C-34CD2D9140E6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6851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4C777F-8C29-42BB-87D3-35F03DE73763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11.12.2018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6314D9-4D59-4566-8CE7-BC1C5B2D555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5584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B84B17-0957-4C7F-81BB-7239F9CF2B9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11.12.2018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5ECEEB-63C2-4E0C-8988-00227A4D9E78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999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CE2035-A3D4-42F4-94F1-DE4879AF3667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11.12.2018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D3DC30-D0B3-4EC4-9EE3-40C72CE5A2A4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1570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AB8CA18-D4AE-423E-8A82-8FA9DCF3E570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11.12.2018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E2A9751-CBD1-464C-ABAB-0FF28C91ED94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43326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4A28A52-CF0A-4E04-8B9B-FCD3DFCA54D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11.12.2018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E2A9751-CBD1-464C-ABAB-0FF28C91ED94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184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Прямоугольник 3"/>
          <p:cNvSpPr>
            <a:spLocks noChangeArrowheads="1"/>
          </p:cNvSpPr>
          <p:nvPr/>
        </p:nvSpPr>
        <p:spPr bwMode="auto">
          <a:xfrm>
            <a:off x="3276599" y="6338610"/>
            <a:ext cx="272891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1400" b="1" dirty="0">
                <a:solidFill>
                  <a:prstClr val="white"/>
                </a:solidFill>
                <a:latin typeface="Calibri" pitchFamily="34" charset="0"/>
                <a:cs typeface="Calibri" pitchFamily="34" charset="0"/>
              </a:rPr>
              <a:t>Москва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1400" b="1" dirty="0" smtClean="0">
                <a:solidFill>
                  <a:prstClr val="white"/>
                </a:solidFill>
                <a:latin typeface="Calibri" pitchFamily="34" charset="0"/>
                <a:cs typeface="Calibri" pitchFamily="34" charset="0"/>
              </a:rPr>
              <a:t>11 </a:t>
            </a:r>
            <a:r>
              <a:rPr lang="ru-RU" altLang="ru-RU" sz="1400" b="1" dirty="0">
                <a:solidFill>
                  <a:prstClr val="white"/>
                </a:solidFill>
                <a:latin typeface="Calibri" pitchFamily="34" charset="0"/>
                <a:cs typeface="Calibri" pitchFamily="34" charset="0"/>
              </a:rPr>
              <a:t>декабря </a:t>
            </a:r>
            <a:r>
              <a:rPr lang="ru-RU" altLang="ru-RU" sz="1400" b="1" dirty="0" smtClean="0">
                <a:solidFill>
                  <a:prstClr val="white"/>
                </a:solidFill>
                <a:latin typeface="Calibri" pitchFamily="34" charset="0"/>
                <a:cs typeface="Calibri" pitchFamily="34" charset="0"/>
              </a:rPr>
              <a:t>2018 </a:t>
            </a:r>
            <a:r>
              <a:rPr lang="ru-RU" altLang="ru-RU" sz="1400" b="1" dirty="0">
                <a:solidFill>
                  <a:prstClr val="white"/>
                </a:solidFill>
                <a:latin typeface="Calibri" pitchFamily="34" charset="0"/>
                <a:cs typeface="Calibri" pitchFamily="34" charset="0"/>
              </a:rPr>
              <a:t>г.</a:t>
            </a:r>
            <a:r>
              <a:rPr lang="ru-RU" altLang="ru-RU" sz="1400" dirty="0">
                <a:solidFill>
                  <a:prstClr val="black"/>
                </a:solidFill>
                <a:latin typeface="Calibri" pitchFamily="34" charset="0"/>
              </a:rPr>
              <a:t> </a:t>
            </a:r>
            <a:endParaRPr lang="ru-RU" altLang="ru-RU" sz="1400" dirty="0">
              <a:solidFill>
                <a:prstClr val="white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80728" y="2204864"/>
            <a:ext cx="792088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</a:rPr>
              <a:t>ФЕДЕРАЛЬНОЕ СТАТИСТИЧЕСКОЕ НАБЛЮДЕНИЕ </a:t>
            </a:r>
          </a:p>
          <a:p>
            <a:pPr algn="ctr"/>
            <a:r>
              <a:rPr lang="ru-RU" sz="2000" b="1" dirty="0">
                <a:solidFill>
                  <a:schemeClr val="bg1"/>
                </a:solidFill>
              </a:rPr>
              <a:t>ФОРМА №61</a:t>
            </a:r>
          </a:p>
          <a:p>
            <a:pPr algn="ctr"/>
            <a:endParaRPr lang="ru-RU" sz="2000" b="1" dirty="0">
              <a:solidFill>
                <a:schemeClr val="bg1"/>
              </a:solidFill>
            </a:endParaRPr>
          </a:p>
          <a:p>
            <a:pPr algn="ctr"/>
            <a:r>
              <a:rPr lang="ru-RU" sz="2000" b="1" dirty="0">
                <a:solidFill>
                  <a:schemeClr val="bg1"/>
                </a:solidFill>
              </a:rPr>
              <a:t>СВЕДЕНИЯ О БОЛЕЗНИ, ВЫЗВАННОЙ ВИРУСОМ </a:t>
            </a:r>
          </a:p>
          <a:p>
            <a:pPr algn="ctr"/>
            <a:r>
              <a:rPr lang="ru-RU" sz="2000" b="1" dirty="0">
                <a:solidFill>
                  <a:schemeClr val="bg1"/>
                </a:solidFill>
              </a:rPr>
              <a:t>ИММУНОДЕФИЦИТА ЧЕЛОВЕКА </a:t>
            </a:r>
          </a:p>
          <a:p>
            <a:pPr algn="ctr"/>
            <a:r>
              <a:rPr lang="ru-RU" sz="2000" b="1" dirty="0">
                <a:solidFill>
                  <a:schemeClr val="bg1"/>
                </a:solidFill>
              </a:rPr>
              <a:t>за </a:t>
            </a:r>
            <a:r>
              <a:rPr lang="ru-RU" sz="2000" b="1" dirty="0" smtClean="0">
                <a:solidFill>
                  <a:schemeClr val="bg1"/>
                </a:solidFill>
              </a:rPr>
              <a:t>2018 </a:t>
            </a:r>
            <a:r>
              <a:rPr lang="ru-RU" sz="2000" b="1" dirty="0">
                <a:solidFill>
                  <a:schemeClr val="bg1"/>
                </a:solidFill>
              </a:rPr>
              <a:t>г.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355055" y="4221088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</a:rPr>
              <a:t>Приказ Росстата:</a:t>
            </a:r>
          </a:p>
          <a:p>
            <a:pPr algn="ctr"/>
            <a:r>
              <a:rPr lang="ru-RU" b="1" dirty="0">
                <a:solidFill>
                  <a:schemeClr val="bg1"/>
                </a:solidFill>
              </a:rPr>
              <a:t>Об утверждении формы</a:t>
            </a:r>
          </a:p>
          <a:p>
            <a:pPr algn="ctr"/>
            <a:r>
              <a:rPr lang="ru-RU" b="1" dirty="0">
                <a:solidFill>
                  <a:schemeClr val="bg1"/>
                </a:solidFill>
              </a:rPr>
              <a:t>от   30.12.2015 №672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078070-8EDD-4CBE-BA1D-D4E3024E180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2969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63209" y="908720"/>
            <a:ext cx="8558369" cy="49685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13"/>
          <p:cNvSpPr txBox="1">
            <a:spLocks noChangeArrowheads="1"/>
          </p:cNvSpPr>
          <p:nvPr/>
        </p:nvSpPr>
        <p:spPr bwMode="auto">
          <a:xfrm>
            <a:off x="1" y="0"/>
            <a:ext cx="9162562" cy="70028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b="1" dirty="0">
                <a:solidFill>
                  <a:schemeClr val="bg1"/>
                </a:solidFill>
              </a:rPr>
              <a:t>Форма федерального статистического наблюдения № 61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b="1" dirty="0">
                <a:solidFill>
                  <a:schemeClr val="bg1"/>
                </a:solidFill>
              </a:rPr>
              <a:t> «Сведения о болезни, вызванной вирусом  иммунодефицита человека»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33537" y="908720"/>
            <a:ext cx="855424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b="1" dirty="0">
                <a:solidFill>
                  <a:srgbClr val="0033CC"/>
                </a:solidFill>
              </a:rPr>
              <a:t>НЕКОТОРЫЕ УСЛОВИЯ ВНУТРИТАБЛИЧНОГО КОНТРОЛЯ ДЛЯ ТАБЛИЦЫ 1000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33537" y="1278052"/>
            <a:ext cx="8198903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b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b="1" u="sng" dirty="0"/>
              <a:t>Для пациентов из других ведомств (мужчины) (В20-В24):</a:t>
            </a:r>
          </a:p>
          <a:p>
            <a:pPr algn="just"/>
            <a:r>
              <a:rPr lang="ru-RU" b="1" dirty="0"/>
              <a:t>Строка ф.61,таб.1000,</a:t>
            </a:r>
            <a:r>
              <a:rPr lang="ru-RU" b="1" dirty="0">
                <a:solidFill>
                  <a:srgbClr val="C00000"/>
                </a:solidFill>
              </a:rPr>
              <a:t>стр.1,</a:t>
            </a:r>
            <a:r>
              <a:rPr lang="ru-RU" b="1" dirty="0"/>
              <a:t>гр.05:15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/>
              <a:t>должна быть </a:t>
            </a:r>
            <a:r>
              <a:rPr lang="ru-RU" b="1" u="sng" dirty="0"/>
              <a:t>больше</a:t>
            </a:r>
            <a:r>
              <a:rPr lang="ru-RU" b="1" dirty="0"/>
              <a:t> строки </a:t>
            </a:r>
            <a:endParaRPr lang="ru-RU" b="1" dirty="0" smtClean="0"/>
          </a:p>
          <a:p>
            <a:pPr algn="just"/>
            <a:r>
              <a:rPr lang="ru-RU" b="1" dirty="0"/>
              <a:t> </a:t>
            </a:r>
            <a:r>
              <a:rPr lang="ru-RU" b="1" dirty="0" smtClean="0"/>
              <a:t>     из </a:t>
            </a:r>
            <a:r>
              <a:rPr lang="ru-RU" b="1" dirty="0"/>
              <a:t>ф.61,таб.1000,</a:t>
            </a:r>
            <a:r>
              <a:rPr lang="ru-RU" b="1" dirty="0">
                <a:solidFill>
                  <a:srgbClr val="C00000"/>
                </a:solidFill>
              </a:rPr>
              <a:t>стр.45</a:t>
            </a:r>
            <a:r>
              <a:rPr lang="ru-RU" b="1" dirty="0"/>
              <a:t>,гр.05:15</a:t>
            </a:r>
          </a:p>
          <a:p>
            <a:pPr algn="just"/>
            <a:endParaRPr lang="ru-RU" b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b="1" u="sng" dirty="0"/>
              <a:t>Для пациентов из других ведомств (женщины) (В20-В24):</a:t>
            </a:r>
          </a:p>
          <a:p>
            <a:pPr algn="just"/>
            <a:r>
              <a:rPr lang="ru-RU" b="1" dirty="0"/>
              <a:t>Строка ф.61</a:t>
            </a:r>
            <a:r>
              <a:rPr lang="ru-RU" b="1" dirty="0" smtClean="0"/>
              <a:t>, таб.1000, </a:t>
            </a:r>
            <a:r>
              <a:rPr lang="ru-RU" b="1" dirty="0" smtClean="0">
                <a:solidFill>
                  <a:srgbClr val="C00000"/>
                </a:solidFill>
              </a:rPr>
              <a:t>стр.2, </a:t>
            </a:r>
            <a:r>
              <a:rPr lang="ru-RU" b="1" dirty="0" smtClean="0"/>
              <a:t>гр.05:15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/>
              <a:t>должна быть </a:t>
            </a:r>
            <a:r>
              <a:rPr lang="ru-RU" b="1" u="sng" dirty="0"/>
              <a:t>больше</a:t>
            </a:r>
            <a:r>
              <a:rPr lang="ru-RU" b="1" dirty="0"/>
              <a:t> строки </a:t>
            </a:r>
            <a:endParaRPr lang="ru-RU" b="1" dirty="0" smtClean="0"/>
          </a:p>
          <a:p>
            <a:pPr algn="just"/>
            <a:r>
              <a:rPr lang="ru-RU" b="1" dirty="0"/>
              <a:t> </a:t>
            </a:r>
            <a:r>
              <a:rPr lang="ru-RU" b="1" dirty="0" smtClean="0"/>
              <a:t>        из ф.61, таб.1000, </a:t>
            </a:r>
            <a:r>
              <a:rPr lang="ru-RU" b="1" dirty="0" smtClean="0">
                <a:solidFill>
                  <a:srgbClr val="C00000"/>
                </a:solidFill>
              </a:rPr>
              <a:t>стр.46</a:t>
            </a:r>
            <a:r>
              <a:rPr lang="ru-RU" b="1" dirty="0" smtClean="0"/>
              <a:t>, гр.05:15</a:t>
            </a:r>
          </a:p>
          <a:p>
            <a:pPr algn="just"/>
            <a:endParaRPr lang="ru-RU" b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b="1" u="sng" dirty="0"/>
              <a:t>Для пациентов из учреждений ФСИН (мужчины) (В20-В24):</a:t>
            </a:r>
          </a:p>
          <a:p>
            <a:pPr algn="just"/>
            <a:r>
              <a:rPr lang="ru-RU" b="1" dirty="0"/>
              <a:t>Строка ф.61,таб.1000,</a:t>
            </a:r>
            <a:r>
              <a:rPr lang="ru-RU" b="1" dirty="0">
                <a:solidFill>
                  <a:srgbClr val="C00000"/>
                </a:solidFill>
              </a:rPr>
              <a:t>стр.45,</a:t>
            </a:r>
            <a:r>
              <a:rPr lang="ru-RU" b="1" dirty="0"/>
              <a:t>гр.05:15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/>
              <a:t>должна быть </a:t>
            </a:r>
            <a:r>
              <a:rPr lang="ru-RU" b="1" u="sng" dirty="0"/>
              <a:t>больше</a:t>
            </a:r>
            <a:r>
              <a:rPr lang="ru-RU" b="1" dirty="0"/>
              <a:t> строки </a:t>
            </a:r>
            <a:endParaRPr lang="ru-RU" b="1" dirty="0" smtClean="0"/>
          </a:p>
          <a:p>
            <a:pPr algn="just"/>
            <a:r>
              <a:rPr lang="ru-RU" b="1" dirty="0"/>
              <a:t> </a:t>
            </a:r>
            <a:r>
              <a:rPr lang="ru-RU" b="1" dirty="0" smtClean="0"/>
              <a:t>       из </a:t>
            </a:r>
            <a:r>
              <a:rPr lang="ru-RU" b="1" dirty="0"/>
              <a:t>ф.61,таб.1000,</a:t>
            </a:r>
            <a:r>
              <a:rPr lang="ru-RU" b="1" dirty="0">
                <a:solidFill>
                  <a:srgbClr val="C00000"/>
                </a:solidFill>
              </a:rPr>
              <a:t>стр.47</a:t>
            </a:r>
            <a:r>
              <a:rPr lang="ru-RU" b="1" dirty="0"/>
              <a:t>,гр.05:15</a:t>
            </a:r>
          </a:p>
          <a:p>
            <a:pPr algn="just"/>
            <a:endParaRPr lang="ru-RU" b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b="1" u="sng" dirty="0"/>
              <a:t>Для пациентов из учреждений ФСИН (женщины) (В20-В24):</a:t>
            </a:r>
          </a:p>
          <a:p>
            <a:pPr algn="just"/>
            <a:r>
              <a:rPr lang="ru-RU" b="1" dirty="0"/>
              <a:t>Строка ф.61</a:t>
            </a:r>
            <a:r>
              <a:rPr lang="ru-RU" b="1" dirty="0" smtClean="0"/>
              <a:t>, таб.1000, </a:t>
            </a:r>
            <a:r>
              <a:rPr lang="ru-RU" b="1" dirty="0" smtClean="0">
                <a:solidFill>
                  <a:srgbClr val="C00000"/>
                </a:solidFill>
              </a:rPr>
              <a:t>стр.46, </a:t>
            </a:r>
            <a:r>
              <a:rPr lang="ru-RU" b="1" dirty="0" smtClean="0"/>
              <a:t>гр.05:15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/>
              <a:t>должна быть </a:t>
            </a:r>
            <a:r>
              <a:rPr lang="ru-RU" b="1" u="sng" dirty="0"/>
              <a:t>больше</a:t>
            </a:r>
            <a:r>
              <a:rPr lang="ru-RU" b="1" dirty="0"/>
              <a:t> строки </a:t>
            </a:r>
            <a:endParaRPr lang="ru-RU" b="1" dirty="0" smtClean="0"/>
          </a:p>
          <a:p>
            <a:pPr algn="just"/>
            <a:r>
              <a:rPr lang="ru-RU" b="1" dirty="0"/>
              <a:t> </a:t>
            </a:r>
            <a:r>
              <a:rPr lang="ru-RU" b="1" dirty="0" smtClean="0"/>
              <a:t>        из </a:t>
            </a:r>
            <a:r>
              <a:rPr lang="ru-RU" b="1" dirty="0"/>
              <a:t>ф.61</a:t>
            </a:r>
            <a:r>
              <a:rPr lang="ru-RU" b="1" dirty="0" smtClean="0"/>
              <a:t>, таб.1000, </a:t>
            </a:r>
            <a:r>
              <a:rPr lang="ru-RU" b="1" dirty="0" smtClean="0">
                <a:solidFill>
                  <a:srgbClr val="C00000"/>
                </a:solidFill>
              </a:rPr>
              <a:t>стр.48</a:t>
            </a:r>
            <a:r>
              <a:rPr lang="ru-RU" b="1" dirty="0" smtClean="0"/>
              <a:t>, гр.05:15</a:t>
            </a:r>
            <a:endParaRPr lang="ru-RU" b="1" dirty="0"/>
          </a:p>
          <a:p>
            <a:pPr algn="just"/>
            <a:endParaRPr lang="ru-RU" b="1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078070-8EDD-4CBE-BA1D-D4E3024E180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0710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13"/>
          <p:cNvSpPr txBox="1">
            <a:spLocks noChangeArrowheads="1"/>
          </p:cNvSpPr>
          <p:nvPr/>
        </p:nvSpPr>
        <p:spPr bwMode="auto">
          <a:xfrm>
            <a:off x="1" y="0"/>
            <a:ext cx="9162562" cy="70028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b="1" dirty="0">
                <a:solidFill>
                  <a:schemeClr val="bg1"/>
                </a:solidFill>
              </a:rPr>
              <a:t>Форма федерального статистического наблюдения № 61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b="1" dirty="0">
                <a:solidFill>
                  <a:schemeClr val="bg1"/>
                </a:solidFill>
              </a:rPr>
              <a:t> «Сведения о болезни, вызванной вирусом  иммунодефицита человека»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836712"/>
            <a:ext cx="87849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/>
              <a:t>Для медицинских подразделений (организаций), находящихся в ведении управления организации медико-</a:t>
            </a:r>
            <a:r>
              <a:rPr lang="ru-RU" b="1" dirty="0"/>
              <a:t>с</a:t>
            </a:r>
            <a:r>
              <a:rPr lang="ru-RU" b="1" dirty="0" smtClean="0"/>
              <a:t>анитарного обеспечения ФСИН</a:t>
            </a:r>
            <a:endParaRPr lang="en-US" b="1" dirty="0" smtClean="0"/>
          </a:p>
        </p:txBody>
      </p:sp>
      <p:sp>
        <p:nvSpPr>
          <p:cNvPr id="5" name="Прямоугольник 4"/>
          <p:cNvSpPr/>
          <p:nvPr/>
        </p:nvSpPr>
        <p:spPr>
          <a:xfrm>
            <a:off x="467544" y="1628800"/>
            <a:ext cx="828092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 smtClean="0"/>
              <a:t>	</a:t>
            </a:r>
            <a:r>
              <a:rPr lang="ru-RU" b="1" dirty="0" smtClean="0"/>
              <a:t>С целью обеспечения полноты учета контингентов и формирования статистической отчетности сведений о болезни, вызванной ВИЧ</a:t>
            </a:r>
            <a:r>
              <a:rPr lang="ru-RU" b="1" dirty="0"/>
              <a:t>, </a:t>
            </a:r>
            <a:r>
              <a:rPr lang="ru-RU" b="1" dirty="0" smtClean="0"/>
              <a:t>медицинскими подразделениями </a:t>
            </a:r>
            <a:r>
              <a:rPr lang="ru-RU" b="1" dirty="0"/>
              <a:t>(</a:t>
            </a:r>
            <a:r>
              <a:rPr lang="ru-RU" b="1" dirty="0" smtClean="0"/>
              <a:t>организациями), находящимися </a:t>
            </a:r>
            <a:r>
              <a:rPr lang="ru-RU" b="1" dirty="0"/>
              <a:t>в ведении управления организации медико-санитарного обеспечения </a:t>
            </a:r>
            <a:r>
              <a:rPr lang="ru-RU" b="1" dirty="0" smtClean="0"/>
              <a:t>ФСИН, планируется, что данными учреждениями в срок до 20 января года, следующего за отчетным периодом, будет предоставляться сводный отчет по форме №61, заполненный по всем графам и полям, для проведения сверки в центр профилактики и борьбы со СПИД органа исполнительной власти субъекта Российской Федерации в сфере охраны здоровья (письмо Департамента мониторинга, анализа и статистического развития здравоохранения Министерства здравоохранения Российской Федерации от 01.12.2017 г. №13-2/2-407).</a:t>
            </a:r>
            <a:endParaRPr lang="en-US" b="1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078070-8EDD-4CBE-BA1D-D4E3024E180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5489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63209" y="908720"/>
            <a:ext cx="8558369" cy="532859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13"/>
          <p:cNvSpPr txBox="1">
            <a:spLocks noChangeArrowheads="1"/>
          </p:cNvSpPr>
          <p:nvPr/>
        </p:nvSpPr>
        <p:spPr bwMode="auto">
          <a:xfrm>
            <a:off x="1" y="0"/>
            <a:ext cx="9162562" cy="70028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b="1" dirty="0">
                <a:solidFill>
                  <a:schemeClr val="bg1"/>
                </a:solidFill>
              </a:rPr>
              <a:t>Форма федерального статистического наблюдения № 61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b="1" dirty="0">
                <a:solidFill>
                  <a:schemeClr val="bg1"/>
                </a:solidFill>
              </a:rPr>
              <a:t> «Сведения о болезни, вызванной вирусом  иммунодефицита человека»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33537" y="908720"/>
            <a:ext cx="855424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b="1" dirty="0">
                <a:solidFill>
                  <a:srgbClr val="0033CC"/>
                </a:solidFill>
              </a:rPr>
              <a:t>НЕКОТОРЫЕ УСЛОВИЯ ВНУТРИТАБЛИЧНОГО КОНТРОЛЯ ДЛЯ ТАБЛИЦЫ 1000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33537" y="1278052"/>
            <a:ext cx="827091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b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b="1" u="sng" dirty="0"/>
              <a:t>Для пациентов с диагнозом, установленным посмертно (мужчины) (В20-В24):</a:t>
            </a:r>
          </a:p>
          <a:p>
            <a:pPr algn="just"/>
            <a:r>
              <a:rPr lang="ru-RU" b="1" dirty="0"/>
              <a:t>Строка ф.61</a:t>
            </a:r>
            <a:r>
              <a:rPr lang="ru-RU" b="1" dirty="0" smtClean="0"/>
              <a:t>, таб.1000,</a:t>
            </a:r>
            <a:r>
              <a:rPr lang="ru-RU" b="1" dirty="0" smtClean="0">
                <a:solidFill>
                  <a:srgbClr val="C00000"/>
                </a:solidFill>
              </a:rPr>
              <a:t>стр.1, </a:t>
            </a:r>
            <a:r>
              <a:rPr lang="ru-RU" b="1" dirty="0" smtClean="0"/>
              <a:t>гр.05:15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/>
              <a:t>должна быть </a:t>
            </a:r>
            <a:r>
              <a:rPr lang="ru-RU" b="1" u="sng" dirty="0"/>
              <a:t>больше</a:t>
            </a:r>
            <a:r>
              <a:rPr lang="ru-RU" b="1" dirty="0"/>
              <a:t> строки из </a:t>
            </a:r>
            <a:endParaRPr lang="ru-RU" b="1" dirty="0" smtClean="0"/>
          </a:p>
          <a:p>
            <a:pPr algn="just"/>
            <a:r>
              <a:rPr lang="ru-RU" b="1" dirty="0"/>
              <a:t> </a:t>
            </a:r>
            <a:r>
              <a:rPr lang="ru-RU" b="1" dirty="0" smtClean="0"/>
              <a:t>            ф.61, таб.1000, </a:t>
            </a:r>
            <a:r>
              <a:rPr lang="ru-RU" b="1" dirty="0" smtClean="0">
                <a:solidFill>
                  <a:srgbClr val="C00000"/>
                </a:solidFill>
              </a:rPr>
              <a:t>стр.49</a:t>
            </a:r>
            <a:r>
              <a:rPr lang="ru-RU" b="1" dirty="0" smtClean="0"/>
              <a:t>, гр.05:15</a:t>
            </a:r>
            <a:endParaRPr lang="ru-RU" b="1" dirty="0"/>
          </a:p>
          <a:p>
            <a:pPr algn="just"/>
            <a:endParaRPr lang="ru-RU" b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b="1" u="sng" dirty="0"/>
              <a:t>Для пациентов с диагнозом, установленным посмертно (женщины) (В20-В24):</a:t>
            </a:r>
          </a:p>
          <a:p>
            <a:pPr algn="just"/>
            <a:r>
              <a:rPr lang="ru-RU" b="1" dirty="0"/>
              <a:t>Строка ф.61,таб.1000,</a:t>
            </a:r>
            <a:r>
              <a:rPr lang="ru-RU" b="1" dirty="0">
                <a:solidFill>
                  <a:srgbClr val="C00000"/>
                </a:solidFill>
              </a:rPr>
              <a:t>стр.2,</a:t>
            </a:r>
            <a:r>
              <a:rPr lang="ru-RU" b="1" dirty="0"/>
              <a:t>гр.05:15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/>
              <a:t>должна быть </a:t>
            </a:r>
            <a:r>
              <a:rPr lang="ru-RU" b="1" u="sng" dirty="0"/>
              <a:t>больше</a:t>
            </a:r>
            <a:r>
              <a:rPr lang="ru-RU" b="1" dirty="0"/>
              <a:t> строки из </a:t>
            </a:r>
            <a:endParaRPr lang="ru-RU" b="1" dirty="0" smtClean="0"/>
          </a:p>
          <a:p>
            <a:pPr algn="just"/>
            <a:r>
              <a:rPr lang="ru-RU" b="1" dirty="0"/>
              <a:t> </a:t>
            </a:r>
            <a:r>
              <a:rPr lang="ru-RU" b="1" dirty="0" smtClean="0"/>
              <a:t>             ф.61,таб.1000,</a:t>
            </a:r>
            <a:r>
              <a:rPr lang="ru-RU" b="1" dirty="0" smtClean="0">
                <a:solidFill>
                  <a:srgbClr val="C00000"/>
                </a:solidFill>
              </a:rPr>
              <a:t>стр.50</a:t>
            </a:r>
            <a:r>
              <a:rPr lang="ru-RU" b="1" dirty="0" smtClean="0"/>
              <a:t>,гр.05:15</a:t>
            </a:r>
            <a:endParaRPr lang="ru-RU" b="1" dirty="0"/>
          </a:p>
          <a:p>
            <a:pPr algn="just"/>
            <a:endParaRPr lang="ru-RU" b="1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078070-8EDD-4CBE-BA1D-D4E3024E180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0369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49071" y="917817"/>
            <a:ext cx="8558369" cy="523016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13"/>
          <p:cNvSpPr txBox="1">
            <a:spLocks noChangeArrowheads="1"/>
          </p:cNvSpPr>
          <p:nvPr/>
        </p:nvSpPr>
        <p:spPr bwMode="auto">
          <a:xfrm>
            <a:off x="1" y="0"/>
            <a:ext cx="9162562" cy="70028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b="1" dirty="0">
                <a:solidFill>
                  <a:schemeClr val="bg1"/>
                </a:solidFill>
              </a:rPr>
              <a:t>Форма федерального статистического наблюдения № 61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b="1" dirty="0">
                <a:solidFill>
                  <a:schemeClr val="bg1"/>
                </a:solidFill>
              </a:rPr>
              <a:t> «Сведения о болезни, вызванной вирусом  иммунодефицита человека»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04157" y="947575"/>
            <a:ext cx="855424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b="1" dirty="0">
                <a:solidFill>
                  <a:srgbClr val="0033CC"/>
                </a:solidFill>
              </a:rPr>
              <a:t>НЕКОТОРЫЕ УСЛОВИЯ ВНУТРИТАБЛИЧНОГО КОНТРОЛЯ ДЛЯ ТАБЛИЦЫ 1000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04157" y="1314940"/>
            <a:ext cx="8300291" cy="45397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700" b="1" u="sng" dirty="0"/>
              <a:t>Для иностранных граждан (мужчины) (В20-В24):</a:t>
            </a:r>
          </a:p>
          <a:p>
            <a:pPr algn="just"/>
            <a:r>
              <a:rPr lang="ru-RU" sz="1700" b="1" dirty="0" smtClean="0"/>
              <a:t>Строка ф.61, таб.1000, </a:t>
            </a:r>
            <a:r>
              <a:rPr lang="ru-RU" sz="1700" b="1" dirty="0" smtClean="0">
                <a:solidFill>
                  <a:srgbClr val="C00000"/>
                </a:solidFill>
              </a:rPr>
              <a:t>стр.1, </a:t>
            </a:r>
            <a:r>
              <a:rPr lang="ru-RU" sz="1700" b="1" dirty="0" smtClean="0"/>
              <a:t>гр.05:15</a:t>
            </a:r>
            <a:r>
              <a:rPr lang="ru-RU" sz="1700" b="1" dirty="0" smtClean="0">
                <a:solidFill>
                  <a:srgbClr val="C00000"/>
                </a:solidFill>
              </a:rPr>
              <a:t> </a:t>
            </a:r>
            <a:r>
              <a:rPr lang="ru-RU" sz="1700" b="1" dirty="0"/>
              <a:t>должна быть </a:t>
            </a:r>
            <a:r>
              <a:rPr lang="ru-RU" sz="1700" b="1" u="sng" dirty="0"/>
              <a:t>больше</a:t>
            </a:r>
            <a:r>
              <a:rPr lang="ru-RU" sz="1700" b="1" dirty="0"/>
              <a:t> строки </a:t>
            </a:r>
            <a:endParaRPr lang="ru-RU" sz="1700" b="1" dirty="0" smtClean="0"/>
          </a:p>
          <a:p>
            <a:pPr algn="just"/>
            <a:r>
              <a:rPr lang="ru-RU" sz="1700" b="1" dirty="0"/>
              <a:t> </a:t>
            </a:r>
            <a:r>
              <a:rPr lang="ru-RU" sz="1700" b="1" dirty="0" smtClean="0"/>
              <a:t>         из </a:t>
            </a:r>
            <a:r>
              <a:rPr lang="ru-RU" sz="1700" b="1" dirty="0"/>
              <a:t>ф.61,таб.1000</a:t>
            </a:r>
            <a:r>
              <a:rPr lang="ru-RU" sz="1700" b="1" dirty="0" smtClean="0"/>
              <a:t>, </a:t>
            </a:r>
            <a:r>
              <a:rPr lang="ru-RU" sz="1700" b="1" dirty="0" smtClean="0">
                <a:solidFill>
                  <a:srgbClr val="C00000"/>
                </a:solidFill>
              </a:rPr>
              <a:t>стр.51</a:t>
            </a:r>
            <a:r>
              <a:rPr lang="ru-RU" sz="1700" b="1" dirty="0" smtClean="0"/>
              <a:t>, гр.05:15</a:t>
            </a:r>
            <a:endParaRPr lang="ru-RU" sz="1700" b="1" dirty="0"/>
          </a:p>
          <a:p>
            <a:pPr algn="just"/>
            <a:endParaRPr lang="ru-RU" sz="1700" b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700" b="1" u="sng" dirty="0"/>
              <a:t>Для иностранных граждан (женщины) (В20-В24):</a:t>
            </a:r>
          </a:p>
          <a:p>
            <a:pPr algn="just"/>
            <a:r>
              <a:rPr lang="ru-RU" sz="1700" b="1" dirty="0"/>
              <a:t>Строка </a:t>
            </a:r>
            <a:r>
              <a:rPr lang="ru-RU" sz="1700" b="1" dirty="0" smtClean="0"/>
              <a:t>ф.61,таб.1000, </a:t>
            </a:r>
            <a:r>
              <a:rPr lang="ru-RU" sz="1700" b="1" dirty="0" smtClean="0">
                <a:solidFill>
                  <a:srgbClr val="C00000"/>
                </a:solidFill>
              </a:rPr>
              <a:t>стр.2, </a:t>
            </a:r>
            <a:r>
              <a:rPr lang="ru-RU" sz="1700" b="1" dirty="0" smtClean="0"/>
              <a:t>гр.05:15</a:t>
            </a:r>
            <a:r>
              <a:rPr lang="ru-RU" sz="1700" b="1" dirty="0" smtClean="0">
                <a:solidFill>
                  <a:srgbClr val="C00000"/>
                </a:solidFill>
              </a:rPr>
              <a:t> </a:t>
            </a:r>
            <a:r>
              <a:rPr lang="ru-RU" sz="1700" b="1" dirty="0"/>
              <a:t>должна быть </a:t>
            </a:r>
            <a:r>
              <a:rPr lang="ru-RU" sz="1700" b="1" u="sng" dirty="0"/>
              <a:t>больше</a:t>
            </a:r>
            <a:r>
              <a:rPr lang="ru-RU" sz="1700" b="1" dirty="0"/>
              <a:t> строки </a:t>
            </a:r>
            <a:endParaRPr lang="ru-RU" sz="1700" b="1" dirty="0" smtClean="0"/>
          </a:p>
          <a:p>
            <a:pPr algn="just"/>
            <a:r>
              <a:rPr lang="ru-RU" sz="1700" b="1" dirty="0"/>
              <a:t> </a:t>
            </a:r>
            <a:r>
              <a:rPr lang="ru-RU" sz="1700" b="1" dirty="0" smtClean="0"/>
              <a:t>       из </a:t>
            </a:r>
            <a:r>
              <a:rPr lang="ru-RU" sz="1700" b="1" dirty="0"/>
              <a:t>ф.61</a:t>
            </a:r>
            <a:r>
              <a:rPr lang="ru-RU" sz="1700" b="1" dirty="0" smtClean="0"/>
              <a:t>, таб.1000, </a:t>
            </a:r>
            <a:r>
              <a:rPr lang="ru-RU" sz="1700" b="1" dirty="0" smtClean="0">
                <a:solidFill>
                  <a:srgbClr val="C00000"/>
                </a:solidFill>
              </a:rPr>
              <a:t>стр.52</a:t>
            </a:r>
            <a:r>
              <a:rPr lang="ru-RU" sz="1700" b="1" dirty="0" smtClean="0"/>
              <a:t>, гр.05:15</a:t>
            </a:r>
            <a:endParaRPr lang="ru-RU" sz="1700" b="1" dirty="0"/>
          </a:p>
          <a:p>
            <a:pPr algn="just"/>
            <a:endParaRPr lang="ru-RU" sz="1700" b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700" b="1" u="sng" dirty="0"/>
              <a:t>Для иностранных граждан, имеющих вид на жительство и разрешение на </a:t>
            </a:r>
          </a:p>
          <a:p>
            <a:pPr algn="just"/>
            <a:r>
              <a:rPr lang="ru-RU" sz="1700" b="1" u="sng" dirty="0"/>
              <a:t>временное проживание (мужчины) (В20-В24):</a:t>
            </a:r>
          </a:p>
          <a:p>
            <a:pPr algn="just"/>
            <a:r>
              <a:rPr lang="ru-RU" sz="1700" b="1" dirty="0"/>
              <a:t>Строка ф.61</a:t>
            </a:r>
            <a:r>
              <a:rPr lang="ru-RU" sz="1700" b="1" dirty="0" smtClean="0"/>
              <a:t>, таб.1000, </a:t>
            </a:r>
            <a:r>
              <a:rPr lang="ru-RU" sz="1700" b="1" dirty="0" smtClean="0">
                <a:solidFill>
                  <a:srgbClr val="C00000"/>
                </a:solidFill>
              </a:rPr>
              <a:t>стр.51, </a:t>
            </a:r>
            <a:r>
              <a:rPr lang="ru-RU" sz="1700" b="1" dirty="0" smtClean="0"/>
              <a:t>гр.05:15</a:t>
            </a:r>
            <a:r>
              <a:rPr lang="ru-RU" sz="1700" b="1" dirty="0" smtClean="0">
                <a:solidFill>
                  <a:srgbClr val="C00000"/>
                </a:solidFill>
              </a:rPr>
              <a:t> </a:t>
            </a:r>
            <a:r>
              <a:rPr lang="ru-RU" sz="1700" b="1" dirty="0"/>
              <a:t>должна быть </a:t>
            </a:r>
            <a:r>
              <a:rPr lang="ru-RU" sz="1700" b="1" u="sng" dirty="0"/>
              <a:t>больше или равна </a:t>
            </a:r>
            <a:r>
              <a:rPr lang="ru-RU" sz="1700" b="1" dirty="0"/>
              <a:t>строки </a:t>
            </a:r>
            <a:endParaRPr lang="ru-RU" sz="1700" b="1" dirty="0" smtClean="0"/>
          </a:p>
          <a:p>
            <a:pPr algn="just"/>
            <a:r>
              <a:rPr lang="ru-RU" sz="1700" b="1" dirty="0" smtClean="0"/>
              <a:t>         из </a:t>
            </a:r>
            <a:r>
              <a:rPr lang="ru-RU" sz="1700" b="1" dirty="0"/>
              <a:t>ф.61</a:t>
            </a:r>
            <a:r>
              <a:rPr lang="ru-RU" sz="1700" b="1" dirty="0" smtClean="0"/>
              <a:t>, таб.1000, </a:t>
            </a:r>
            <a:r>
              <a:rPr lang="ru-RU" sz="1700" b="1" dirty="0" smtClean="0">
                <a:solidFill>
                  <a:srgbClr val="C00000"/>
                </a:solidFill>
              </a:rPr>
              <a:t>стр.53+55</a:t>
            </a:r>
            <a:r>
              <a:rPr lang="ru-RU" sz="1700" b="1" dirty="0" smtClean="0"/>
              <a:t>, гр.05:15</a:t>
            </a:r>
            <a:endParaRPr lang="ru-RU" sz="1700" b="1" dirty="0"/>
          </a:p>
          <a:p>
            <a:pPr algn="just"/>
            <a:endParaRPr lang="ru-RU" sz="1700" b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700" b="1" u="sng" dirty="0"/>
              <a:t>Для иностранных граждан, имеющих вид на жительство и разрешение на </a:t>
            </a:r>
          </a:p>
          <a:p>
            <a:pPr algn="just"/>
            <a:r>
              <a:rPr lang="ru-RU" sz="1700" b="1" u="sng" dirty="0"/>
              <a:t>временное проживание (женщины) (В20-В24):</a:t>
            </a:r>
          </a:p>
          <a:p>
            <a:pPr algn="just"/>
            <a:r>
              <a:rPr lang="ru-RU" sz="1700" b="1" dirty="0"/>
              <a:t>Строка ф.61</a:t>
            </a:r>
            <a:r>
              <a:rPr lang="ru-RU" sz="1700" b="1" dirty="0" smtClean="0"/>
              <a:t>, таб.1000, </a:t>
            </a:r>
            <a:r>
              <a:rPr lang="ru-RU" sz="1700" b="1" dirty="0" smtClean="0">
                <a:solidFill>
                  <a:srgbClr val="C00000"/>
                </a:solidFill>
              </a:rPr>
              <a:t>стр.52, </a:t>
            </a:r>
            <a:r>
              <a:rPr lang="ru-RU" sz="1700" b="1" dirty="0" smtClean="0"/>
              <a:t>гр.05:15</a:t>
            </a:r>
            <a:r>
              <a:rPr lang="ru-RU" sz="1700" b="1" dirty="0" smtClean="0">
                <a:solidFill>
                  <a:srgbClr val="C00000"/>
                </a:solidFill>
              </a:rPr>
              <a:t> </a:t>
            </a:r>
            <a:r>
              <a:rPr lang="ru-RU" sz="1700" b="1" dirty="0"/>
              <a:t>должна быть </a:t>
            </a:r>
            <a:r>
              <a:rPr lang="ru-RU" sz="1700" b="1" u="sng" dirty="0"/>
              <a:t>больше или равна</a:t>
            </a:r>
            <a:r>
              <a:rPr lang="ru-RU" sz="1700" b="1" dirty="0"/>
              <a:t> строки </a:t>
            </a:r>
            <a:endParaRPr lang="ru-RU" sz="1700" b="1" dirty="0" smtClean="0"/>
          </a:p>
          <a:p>
            <a:pPr algn="just"/>
            <a:r>
              <a:rPr lang="ru-RU" sz="1700" b="1" dirty="0"/>
              <a:t> </a:t>
            </a:r>
            <a:r>
              <a:rPr lang="ru-RU" sz="1700" b="1" dirty="0" smtClean="0"/>
              <a:t>       из </a:t>
            </a:r>
            <a:r>
              <a:rPr lang="ru-RU" sz="1700" b="1" dirty="0"/>
              <a:t>ф.61</a:t>
            </a:r>
            <a:r>
              <a:rPr lang="ru-RU" sz="1700" b="1" dirty="0" smtClean="0"/>
              <a:t>, таб.1000, </a:t>
            </a:r>
            <a:r>
              <a:rPr lang="ru-RU" sz="1700" b="1" dirty="0" smtClean="0">
                <a:solidFill>
                  <a:srgbClr val="C00000"/>
                </a:solidFill>
              </a:rPr>
              <a:t>стр.54+56</a:t>
            </a:r>
            <a:r>
              <a:rPr lang="ru-RU" sz="1700" b="1" dirty="0" smtClean="0"/>
              <a:t>, гр.05:15</a:t>
            </a:r>
            <a:endParaRPr lang="ru-RU" sz="1700" b="1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078070-8EDD-4CBE-BA1D-D4E3024E180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5488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49071" y="917817"/>
            <a:ext cx="8558369" cy="539150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13"/>
          <p:cNvSpPr txBox="1">
            <a:spLocks noChangeArrowheads="1"/>
          </p:cNvSpPr>
          <p:nvPr/>
        </p:nvSpPr>
        <p:spPr bwMode="auto">
          <a:xfrm>
            <a:off x="1" y="0"/>
            <a:ext cx="9162562" cy="70028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b="1" dirty="0">
                <a:solidFill>
                  <a:schemeClr val="bg1"/>
                </a:solidFill>
              </a:rPr>
              <a:t>Форма федерального статистического наблюдения № 61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b="1" dirty="0">
                <a:solidFill>
                  <a:schemeClr val="bg1"/>
                </a:solidFill>
              </a:rPr>
              <a:t> «Сведения о болезни, вызванной вирусом  иммунодефицита человека»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04157" y="947575"/>
            <a:ext cx="855424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b="1" dirty="0">
                <a:solidFill>
                  <a:srgbClr val="0033CC"/>
                </a:solidFill>
              </a:rPr>
              <a:t>НЕКОТОРЫЕ УСЛОВИЯ ВНУТРИТАБЛИЧНОГО КОНТРОЛЯ ДЛЯ ТАБЛИЦЫ 1000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04157" y="1314940"/>
            <a:ext cx="8228283" cy="45397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700" b="1" u="sng" dirty="0"/>
              <a:t>Для иностранных граждан, имеющих вид на жительство (мужчины) (В20-В24):</a:t>
            </a:r>
          </a:p>
          <a:p>
            <a:pPr algn="just"/>
            <a:r>
              <a:rPr lang="ru-RU" sz="1700" b="1" dirty="0"/>
              <a:t>Строка ф.61</a:t>
            </a:r>
            <a:r>
              <a:rPr lang="ru-RU" sz="1700" b="1" dirty="0" smtClean="0"/>
              <a:t>, таб.1000, </a:t>
            </a:r>
            <a:r>
              <a:rPr lang="ru-RU" sz="1700" b="1" dirty="0" smtClean="0">
                <a:solidFill>
                  <a:srgbClr val="C00000"/>
                </a:solidFill>
              </a:rPr>
              <a:t>стр.51, </a:t>
            </a:r>
            <a:r>
              <a:rPr lang="ru-RU" sz="1700" b="1" dirty="0" smtClean="0"/>
              <a:t>гр.05:15</a:t>
            </a:r>
            <a:r>
              <a:rPr lang="ru-RU" sz="1700" b="1" dirty="0" smtClean="0">
                <a:solidFill>
                  <a:srgbClr val="C00000"/>
                </a:solidFill>
              </a:rPr>
              <a:t> </a:t>
            </a:r>
            <a:r>
              <a:rPr lang="ru-RU" sz="1700" b="1" dirty="0"/>
              <a:t>должна быть </a:t>
            </a:r>
            <a:r>
              <a:rPr lang="ru-RU" sz="1700" b="1" u="sng" dirty="0"/>
              <a:t>больше или равна</a:t>
            </a:r>
            <a:r>
              <a:rPr lang="ru-RU" sz="1700" b="1" dirty="0"/>
              <a:t> строки </a:t>
            </a:r>
            <a:endParaRPr lang="ru-RU" sz="1700" b="1" dirty="0" smtClean="0"/>
          </a:p>
          <a:p>
            <a:pPr algn="just"/>
            <a:r>
              <a:rPr lang="ru-RU" sz="1700" b="1" dirty="0"/>
              <a:t> </a:t>
            </a:r>
            <a:r>
              <a:rPr lang="ru-RU" sz="1700" b="1" dirty="0" smtClean="0"/>
              <a:t>        из </a:t>
            </a:r>
            <a:r>
              <a:rPr lang="ru-RU" sz="1700" b="1" dirty="0"/>
              <a:t>ф.61</a:t>
            </a:r>
            <a:r>
              <a:rPr lang="ru-RU" sz="1700" b="1" dirty="0" smtClean="0"/>
              <a:t>, таб.1000, </a:t>
            </a:r>
            <a:r>
              <a:rPr lang="ru-RU" sz="1700" b="1" dirty="0" smtClean="0">
                <a:solidFill>
                  <a:srgbClr val="C00000"/>
                </a:solidFill>
              </a:rPr>
              <a:t>стр.53</a:t>
            </a:r>
            <a:r>
              <a:rPr lang="ru-RU" sz="1700" b="1" dirty="0" smtClean="0"/>
              <a:t>, гр.05:15</a:t>
            </a:r>
            <a:endParaRPr lang="ru-RU" sz="1700" b="1" dirty="0"/>
          </a:p>
          <a:p>
            <a:pPr algn="just"/>
            <a:endParaRPr lang="ru-RU" sz="1700" b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700" b="1" u="sng" dirty="0"/>
              <a:t>Для иностранных граждан, имеющих вид на жительство (женщины) (В20-В24):</a:t>
            </a:r>
          </a:p>
          <a:p>
            <a:pPr algn="just"/>
            <a:r>
              <a:rPr lang="ru-RU" sz="1700" b="1" dirty="0"/>
              <a:t>Строка ф.61</a:t>
            </a:r>
            <a:r>
              <a:rPr lang="ru-RU" sz="1700" b="1" dirty="0" smtClean="0"/>
              <a:t>, таб.1000, </a:t>
            </a:r>
            <a:r>
              <a:rPr lang="ru-RU" sz="1700" b="1" dirty="0" smtClean="0">
                <a:solidFill>
                  <a:srgbClr val="C00000"/>
                </a:solidFill>
              </a:rPr>
              <a:t>стр.52, </a:t>
            </a:r>
            <a:r>
              <a:rPr lang="ru-RU" sz="1700" b="1" dirty="0" smtClean="0"/>
              <a:t>гр.05:15</a:t>
            </a:r>
            <a:r>
              <a:rPr lang="ru-RU" sz="1700" b="1" dirty="0" smtClean="0">
                <a:solidFill>
                  <a:srgbClr val="C00000"/>
                </a:solidFill>
              </a:rPr>
              <a:t> </a:t>
            </a:r>
            <a:r>
              <a:rPr lang="ru-RU" sz="1700" b="1" dirty="0"/>
              <a:t>должна быть </a:t>
            </a:r>
            <a:r>
              <a:rPr lang="ru-RU" sz="1700" b="1" u="sng" dirty="0"/>
              <a:t>больше или равна</a:t>
            </a:r>
            <a:r>
              <a:rPr lang="ru-RU" sz="1700" b="1" dirty="0"/>
              <a:t> строки </a:t>
            </a:r>
            <a:endParaRPr lang="ru-RU" sz="1700" b="1" dirty="0" smtClean="0"/>
          </a:p>
          <a:p>
            <a:pPr algn="just"/>
            <a:r>
              <a:rPr lang="ru-RU" sz="1700" b="1" dirty="0"/>
              <a:t> </a:t>
            </a:r>
            <a:r>
              <a:rPr lang="ru-RU" sz="1700" b="1" dirty="0" smtClean="0"/>
              <a:t>        из </a:t>
            </a:r>
            <a:r>
              <a:rPr lang="ru-RU" sz="1700" b="1" dirty="0"/>
              <a:t>ф.61</a:t>
            </a:r>
            <a:r>
              <a:rPr lang="ru-RU" sz="1700" b="1" dirty="0" smtClean="0"/>
              <a:t>, таб.1000, </a:t>
            </a:r>
            <a:r>
              <a:rPr lang="ru-RU" sz="1700" b="1" dirty="0" smtClean="0">
                <a:solidFill>
                  <a:srgbClr val="C00000"/>
                </a:solidFill>
              </a:rPr>
              <a:t>стр.54</a:t>
            </a:r>
            <a:r>
              <a:rPr lang="ru-RU" sz="1700" b="1" dirty="0" smtClean="0"/>
              <a:t>, гр.05:15</a:t>
            </a:r>
            <a:endParaRPr lang="ru-RU" sz="1700" b="1" dirty="0"/>
          </a:p>
          <a:p>
            <a:pPr algn="just"/>
            <a:endParaRPr lang="ru-RU" sz="1700" b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700" b="1" u="sng" dirty="0"/>
              <a:t>Для иностранных граждан, имеющих разрешение на временное проживание </a:t>
            </a:r>
          </a:p>
          <a:p>
            <a:pPr algn="just"/>
            <a:r>
              <a:rPr lang="ru-RU" sz="1700" b="1" u="sng" dirty="0"/>
              <a:t>(мужчины) (В20-В24):</a:t>
            </a:r>
          </a:p>
          <a:p>
            <a:pPr algn="just"/>
            <a:r>
              <a:rPr lang="ru-RU" sz="1700" b="1" dirty="0"/>
              <a:t>Строка ф.61</a:t>
            </a:r>
            <a:r>
              <a:rPr lang="ru-RU" sz="1700" b="1" dirty="0" smtClean="0"/>
              <a:t>, таб.1000, </a:t>
            </a:r>
            <a:r>
              <a:rPr lang="ru-RU" sz="1700" b="1" dirty="0" smtClean="0">
                <a:solidFill>
                  <a:srgbClr val="C00000"/>
                </a:solidFill>
              </a:rPr>
              <a:t>стр.51, </a:t>
            </a:r>
            <a:r>
              <a:rPr lang="ru-RU" sz="1700" b="1" dirty="0" smtClean="0"/>
              <a:t>гр.05:15</a:t>
            </a:r>
            <a:r>
              <a:rPr lang="ru-RU" sz="1700" b="1" dirty="0" smtClean="0">
                <a:solidFill>
                  <a:srgbClr val="C00000"/>
                </a:solidFill>
              </a:rPr>
              <a:t> </a:t>
            </a:r>
            <a:r>
              <a:rPr lang="ru-RU" sz="1700" b="1" dirty="0"/>
              <a:t>должна быть </a:t>
            </a:r>
            <a:r>
              <a:rPr lang="ru-RU" sz="1700" b="1" u="sng" dirty="0"/>
              <a:t>больше или равна</a:t>
            </a:r>
            <a:r>
              <a:rPr lang="ru-RU" sz="1700" b="1" dirty="0"/>
              <a:t> строки </a:t>
            </a:r>
            <a:endParaRPr lang="ru-RU" sz="1700" b="1" dirty="0" smtClean="0"/>
          </a:p>
          <a:p>
            <a:pPr algn="just"/>
            <a:r>
              <a:rPr lang="ru-RU" sz="1700" b="1" dirty="0"/>
              <a:t> </a:t>
            </a:r>
            <a:r>
              <a:rPr lang="ru-RU" sz="1700" b="1" dirty="0" smtClean="0"/>
              <a:t>        из </a:t>
            </a:r>
            <a:r>
              <a:rPr lang="ru-RU" sz="1700" b="1" dirty="0"/>
              <a:t>ф.61</a:t>
            </a:r>
            <a:r>
              <a:rPr lang="ru-RU" sz="1700" b="1" dirty="0" smtClean="0"/>
              <a:t>, таб.1000, </a:t>
            </a:r>
            <a:r>
              <a:rPr lang="ru-RU" sz="1700" b="1" dirty="0" smtClean="0">
                <a:solidFill>
                  <a:srgbClr val="C00000"/>
                </a:solidFill>
              </a:rPr>
              <a:t>стр.55</a:t>
            </a:r>
            <a:r>
              <a:rPr lang="ru-RU" sz="1700" b="1" dirty="0" smtClean="0"/>
              <a:t>, гр.05:15</a:t>
            </a:r>
            <a:endParaRPr lang="ru-RU" sz="1700" b="1" dirty="0"/>
          </a:p>
          <a:p>
            <a:pPr algn="just"/>
            <a:endParaRPr lang="ru-RU" sz="1700" b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700" b="1" u="sng" dirty="0"/>
              <a:t>Для иностранных граждан, имеющих разрешение на временное проживание </a:t>
            </a:r>
          </a:p>
          <a:p>
            <a:pPr algn="just"/>
            <a:r>
              <a:rPr lang="ru-RU" sz="1700" b="1" u="sng" dirty="0"/>
              <a:t>(женщины) (В20-В24):</a:t>
            </a:r>
          </a:p>
          <a:p>
            <a:pPr algn="just"/>
            <a:r>
              <a:rPr lang="ru-RU" sz="1700" b="1" dirty="0"/>
              <a:t>Строка ф.61,таб.1000</a:t>
            </a:r>
            <a:r>
              <a:rPr lang="ru-RU" sz="1700" b="1" dirty="0" smtClean="0"/>
              <a:t>, </a:t>
            </a:r>
            <a:r>
              <a:rPr lang="ru-RU" sz="1700" b="1" dirty="0" smtClean="0">
                <a:solidFill>
                  <a:srgbClr val="C00000"/>
                </a:solidFill>
              </a:rPr>
              <a:t>стр.52,</a:t>
            </a:r>
            <a:r>
              <a:rPr lang="ru-RU" sz="1700" b="1" dirty="0" smtClean="0"/>
              <a:t>гр.05:15</a:t>
            </a:r>
            <a:r>
              <a:rPr lang="ru-RU" sz="1700" b="1" dirty="0" smtClean="0">
                <a:solidFill>
                  <a:srgbClr val="C00000"/>
                </a:solidFill>
              </a:rPr>
              <a:t> </a:t>
            </a:r>
            <a:r>
              <a:rPr lang="ru-RU" sz="1700" b="1" dirty="0"/>
              <a:t>должна быть </a:t>
            </a:r>
            <a:r>
              <a:rPr lang="ru-RU" sz="1700" b="1" u="sng" dirty="0"/>
              <a:t>больше или равна</a:t>
            </a:r>
            <a:r>
              <a:rPr lang="ru-RU" sz="1700" b="1" dirty="0"/>
              <a:t> </a:t>
            </a:r>
            <a:r>
              <a:rPr lang="ru-RU" sz="1700" b="1" dirty="0" smtClean="0"/>
              <a:t>строки</a:t>
            </a:r>
          </a:p>
          <a:p>
            <a:pPr algn="just"/>
            <a:r>
              <a:rPr lang="ru-RU" sz="1700" b="1" dirty="0"/>
              <a:t> </a:t>
            </a:r>
            <a:r>
              <a:rPr lang="ru-RU" sz="1700" b="1" dirty="0" smtClean="0"/>
              <a:t>        из </a:t>
            </a:r>
            <a:r>
              <a:rPr lang="ru-RU" sz="1700" b="1" dirty="0"/>
              <a:t>ф.61,таб.1000</a:t>
            </a:r>
            <a:r>
              <a:rPr lang="ru-RU" sz="1700" b="1" dirty="0" smtClean="0"/>
              <a:t>, </a:t>
            </a:r>
            <a:r>
              <a:rPr lang="ru-RU" sz="1700" b="1" dirty="0" smtClean="0">
                <a:solidFill>
                  <a:srgbClr val="C00000"/>
                </a:solidFill>
              </a:rPr>
              <a:t>стр.56</a:t>
            </a:r>
            <a:r>
              <a:rPr lang="ru-RU" sz="1700" b="1" dirty="0" smtClean="0"/>
              <a:t>, гр.05:15</a:t>
            </a:r>
            <a:endParaRPr lang="ru-RU" sz="1700" b="1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078070-8EDD-4CBE-BA1D-D4E3024E180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1997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3"/>
          <p:cNvSpPr txBox="1">
            <a:spLocks noChangeArrowheads="1"/>
          </p:cNvSpPr>
          <p:nvPr/>
        </p:nvSpPr>
        <p:spPr bwMode="auto">
          <a:xfrm>
            <a:off x="1" y="0"/>
            <a:ext cx="9162562" cy="70028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b="1" dirty="0">
                <a:solidFill>
                  <a:schemeClr val="bg1"/>
                </a:solidFill>
              </a:rPr>
              <a:t>Форма федерального статистического наблюдения № 61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b="1" dirty="0">
                <a:solidFill>
                  <a:schemeClr val="bg1"/>
                </a:solidFill>
              </a:rPr>
              <a:t> «Сведения о болезни, вызванной вирусом  иммунодефицита человека» 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8642153"/>
              </p:ext>
            </p:extLst>
          </p:nvPr>
        </p:nvGraphicFramePr>
        <p:xfrm>
          <a:off x="107504" y="1485112"/>
          <a:ext cx="8955824" cy="47021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xmlns="" val="20012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xmlns="" val="20013"/>
                    </a:ext>
                  </a:extLst>
                </a:gridCol>
                <a:gridCol w="746912">
                  <a:extLst>
                    <a:ext uri="{9D8B030D-6E8A-4147-A177-3AD203B41FA5}">
                      <a16:colId xmlns:a16="http://schemas.microsoft.com/office/drawing/2014/main" xmlns="" val="20014"/>
                    </a:ext>
                  </a:extLst>
                </a:gridCol>
              </a:tblGrid>
              <a:tr h="239550">
                <a:tc rowSpan="4">
                  <a:txBody>
                    <a:bodyPr/>
                    <a:lstStyle/>
                    <a:p>
                      <a:pPr algn="ctr"/>
                      <a:r>
                        <a:rPr lang="ru-RU" sz="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Формы ВИЧ-инфекции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ru-RU" sz="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</a:t>
                      </a:r>
                    </a:p>
                    <a:p>
                      <a:pPr algn="ctr"/>
                      <a:r>
                        <a:rPr lang="ru-RU" sz="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ru-RU" sz="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  <a:p>
                      <a:pPr algn="ctr"/>
                      <a:r>
                        <a:rPr lang="ru-RU" sz="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МКБ-10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ru-RU" sz="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Зарегистрировано</a:t>
                      </a:r>
                      <a:r>
                        <a:rPr lang="ru-RU" sz="8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пациентов, больных ВИЧ</a:t>
                      </a:r>
                      <a:endParaRPr lang="ru-RU" sz="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ru-RU" sz="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Снято с диспансерного наблюдения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ru-RU" sz="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Состоит </a:t>
                      </a:r>
                    </a:p>
                    <a:p>
                      <a:pPr algn="ctr"/>
                      <a:r>
                        <a:rPr lang="ru-RU" sz="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 </a:t>
                      </a:r>
                    </a:p>
                    <a:p>
                      <a:pPr algn="ctr"/>
                      <a:r>
                        <a:rPr lang="ru-RU" sz="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диспансер-</a:t>
                      </a:r>
                    </a:p>
                    <a:p>
                      <a:pPr algn="ctr"/>
                      <a:r>
                        <a:rPr lang="ru-RU" sz="8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ным</a:t>
                      </a:r>
                      <a:r>
                        <a:rPr lang="ru-RU" sz="8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800" b="1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наблюде-нием</a:t>
                      </a:r>
                      <a:r>
                        <a:rPr lang="ru-RU" sz="8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 </a:t>
                      </a:r>
                    </a:p>
                    <a:p>
                      <a:pPr algn="ctr"/>
                      <a:r>
                        <a:rPr lang="ru-RU" sz="8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конец отчетного </a:t>
                      </a:r>
                    </a:p>
                    <a:p>
                      <a:pPr algn="ctr"/>
                      <a:r>
                        <a:rPr lang="ru-RU" sz="8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года</a:t>
                      </a:r>
                      <a:endParaRPr lang="ru-RU" sz="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6417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ru-RU" sz="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ru-RU" sz="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ru-RU" sz="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sz="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0140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впервые в жизни установленным  диагнозом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Переведено из  других учреждений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Прибыло из </a:t>
                      </a:r>
                    </a:p>
                    <a:p>
                      <a:pPr algn="ctr"/>
                      <a:r>
                        <a:rPr lang="ru-RU" sz="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других</a:t>
                      </a:r>
                      <a:r>
                        <a:rPr lang="ru-RU" sz="8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800" b="1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субъек</a:t>
                      </a:r>
                      <a:r>
                        <a:rPr lang="ru-RU" sz="8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  <a:p>
                      <a:pPr algn="ctr"/>
                      <a:r>
                        <a:rPr lang="ru-RU" sz="800" b="1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тов</a:t>
                      </a:r>
                      <a:r>
                        <a:rPr lang="ru-RU" sz="8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 России</a:t>
                      </a:r>
                      <a:endParaRPr lang="ru-RU" sz="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Переведено в другие учреждения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Вы-</a:t>
                      </a:r>
                    </a:p>
                    <a:p>
                      <a:pPr algn="ctr"/>
                      <a:r>
                        <a:rPr lang="ru-RU" sz="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было </a:t>
                      </a:r>
                    </a:p>
                    <a:p>
                      <a:pPr algn="ctr"/>
                      <a:r>
                        <a:rPr lang="ru-RU" sz="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</a:t>
                      </a:r>
                    </a:p>
                    <a:p>
                      <a:pPr algn="ctr"/>
                      <a:r>
                        <a:rPr lang="ru-RU" sz="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другие </a:t>
                      </a:r>
                      <a:r>
                        <a:rPr lang="ru-RU" sz="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субъек</a:t>
                      </a:r>
                      <a:r>
                        <a:rPr lang="ru-RU" sz="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  <a:p>
                      <a:pPr algn="ctr"/>
                      <a:r>
                        <a:rPr lang="ru-RU" sz="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</a:t>
                      </a:r>
                      <a:r>
                        <a:rPr lang="ru-RU" sz="8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ru-RU" sz="8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России</a:t>
                      </a:r>
                      <a:endParaRPr lang="ru-RU" sz="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  <a:r>
                        <a:rPr lang="ru-RU" sz="8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ru-RU" sz="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связи </a:t>
                      </a:r>
                    </a:p>
                    <a:p>
                      <a:pPr algn="ctr"/>
                      <a:r>
                        <a:rPr lang="ru-RU" sz="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</a:t>
                      </a:r>
                      <a:r>
                        <a:rPr lang="ru-RU" sz="8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8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смер-тью</a:t>
                      </a:r>
                      <a:endParaRPr lang="ru-RU" sz="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0668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ru-RU" sz="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 детей </a:t>
                      </a:r>
                    </a:p>
                    <a:p>
                      <a:pPr algn="ctr"/>
                      <a:r>
                        <a:rPr lang="ru-RU" sz="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</a:t>
                      </a:r>
                      <a:r>
                        <a:rPr lang="ru-RU" sz="8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возрас</a:t>
                      </a:r>
                      <a:r>
                        <a:rPr lang="ru-RU" sz="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-те</a:t>
                      </a:r>
                      <a:r>
                        <a:rPr lang="ru-RU" sz="8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ru-RU" sz="8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0-17 лет</a:t>
                      </a:r>
                      <a:endParaRPr lang="ru-RU" sz="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 из </a:t>
                      </a:r>
                      <a:r>
                        <a:rPr lang="ru-RU" sz="8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учрежде-ний</a:t>
                      </a:r>
                      <a:r>
                        <a:rPr lang="ru-RU" sz="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ru-RU" sz="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ФСИН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 в </a:t>
                      </a:r>
                      <a:r>
                        <a:rPr lang="ru-RU" sz="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учрежде</a:t>
                      </a:r>
                      <a:r>
                        <a:rPr lang="ru-RU" sz="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  <a:p>
                      <a:pPr algn="ctr"/>
                      <a:r>
                        <a:rPr lang="ru-RU" sz="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ния</a:t>
                      </a:r>
                      <a:r>
                        <a:rPr lang="ru-RU" sz="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ru-RU" sz="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ФСИН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8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8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65608"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Зарегистрировано пациентов с болезнью, вызванной ВИЧ, всего</a:t>
                      </a:r>
                      <a:endParaRPr lang="ru-RU" sz="8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В20 – В24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8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60280">
                <a:tc>
                  <a:txBody>
                    <a:bodyPr/>
                    <a:lstStyle/>
                    <a:p>
                      <a:pPr algn="just"/>
                      <a:r>
                        <a:rPr lang="ru-RU" sz="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в том числе: </a:t>
                      </a:r>
                    </a:p>
                    <a:p>
                      <a:pPr algn="just"/>
                      <a:r>
                        <a:rPr lang="ru-RU" sz="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проявляющейся в виде инфекционных и паразитарных болезней</a:t>
                      </a:r>
                      <a:endParaRPr lang="ru-RU" sz="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В20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92512">
                <a:tc>
                  <a:txBody>
                    <a:bodyPr/>
                    <a:lstStyle/>
                    <a:p>
                      <a:pPr algn="ctr"/>
                      <a:r>
                        <a:rPr lang="ru-RU" sz="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…</a:t>
                      </a:r>
                      <a:endParaRPr lang="ru-RU" sz="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…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…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…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…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…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…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92512">
                <a:tc>
                  <a:txBody>
                    <a:bodyPr/>
                    <a:lstStyle/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Из стр. 1:  мужчин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8</a:t>
                      </a:r>
                      <a:endParaRPr lang="ru-RU" sz="8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В20-В24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8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8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8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8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8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8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92512">
                <a:tc>
                  <a:txBody>
                    <a:bodyPr/>
                    <a:lstStyle/>
                    <a:p>
                      <a:pPr algn="just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Кроме того, </a:t>
                      </a:r>
                    </a:p>
                    <a:p>
                      <a:pPr algn="just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число контактных лиц с   пациентами ВИЧ-инфекцией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9</a:t>
                      </a:r>
                      <a:endParaRPr lang="ru-RU" sz="8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en-US" sz="8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Z20.6</a:t>
                      </a:r>
                      <a:endParaRPr lang="ru-RU" sz="800" b="1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8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8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8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8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8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8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92512">
                <a:tc>
                  <a:txBody>
                    <a:bodyPr/>
                    <a:lstStyle/>
                    <a:p>
                      <a:pPr marL="0"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число лиц с бессимптомным статусом, вызванным ВИЧ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8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0</a:t>
                      </a:r>
                      <a:endParaRPr lang="ru-RU" sz="8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Z21</a:t>
                      </a:r>
                      <a:endParaRPr lang="ru-RU" sz="8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8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8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8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8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8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8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71319" y="1208113"/>
            <a:ext cx="201622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1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altLang="ru-RU" sz="1100" b="1" i="0" u="none" strike="noStrike" cap="none" normalizeH="0" baseline="0" dirty="0">
                <a:ln>
                  <a:noFill/>
                </a:ln>
                <a:solidFill>
                  <a:srgbClr val="0033CC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altLang="ru-RU" sz="1100" b="1" i="0" u="none" strike="noStrike" cap="none" normalizeH="0" baseline="0" dirty="0">
                <a:ln>
                  <a:noFill/>
                </a:ln>
                <a:solidFill>
                  <a:srgbClr val="0033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2000) </a:t>
            </a:r>
            <a:r>
              <a:rPr kumimoji="0" lang="ru-RU" altLang="ru-RU" sz="1200" b="0" i="0" u="none" strike="noStrike" cap="none" normalizeH="0" baseline="0" dirty="0">
                <a:ln>
                  <a:noFill/>
                </a:ln>
                <a:solidFill>
                  <a:srgbClr val="0033CC"/>
                </a:solidFill>
                <a:effectLst/>
                <a:ea typeface="Times New Roman" pitchFamily="18" charset="0"/>
                <a:cs typeface="Arial" pitchFamily="34" charset="0"/>
              </a:rPr>
              <a:t>	</a:t>
            </a:r>
            <a:endParaRPr kumimoji="0" lang="ru-RU" altLang="ru-RU" sz="1200" b="0" i="0" u="none" strike="noStrike" cap="none" normalizeH="0" baseline="0" dirty="0">
              <a:ln>
                <a:noFill/>
              </a:ln>
              <a:solidFill>
                <a:srgbClr val="0033CC"/>
              </a:solidFill>
              <a:effectLst/>
              <a:latin typeface="Times New Roman" pitchFamily="18" charset="0"/>
              <a:ea typeface="Times New Roman" pitchFamily="18" charset="0"/>
              <a:cs typeface="Arial" pitchFamily="34" charset="0"/>
              <a:sym typeface="Symbol" pitchFamily="18" charset="2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07504" y="700282"/>
            <a:ext cx="90364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Движение пациентов, больных ВИЧ-инфекцией, контактных лиц с больными ВИЧ-инфекцией и лиц с бессимптомным статусом, состоящих под наблюдением данной медицинской организации, и клинические стадии ВИЧ-инфекции 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078070-8EDD-4CBE-BA1D-D4E3024E180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9874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13"/>
          <p:cNvSpPr txBox="1">
            <a:spLocks noChangeArrowheads="1"/>
          </p:cNvSpPr>
          <p:nvPr/>
        </p:nvSpPr>
        <p:spPr bwMode="auto">
          <a:xfrm>
            <a:off x="1" y="0"/>
            <a:ext cx="9162562" cy="70028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b="1" dirty="0">
                <a:solidFill>
                  <a:schemeClr val="bg1"/>
                </a:solidFill>
              </a:rPr>
              <a:t>Форма федерального статистического наблюдения № 61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b="1" dirty="0">
                <a:solidFill>
                  <a:schemeClr val="bg1"/>
                </a:solidFill>
              </a:rPr>
              <a:t> «Сведения о болезни, вызванной вирусом  иммунодефицита человека» 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B9A6A43D-A9A3-4BCF-B87E-C31A7022711C}"/>
              </a:ext>
            </a:extLst>
          </p:cNvPr>
          <p:cNvSpPr/>
          <p:nvPr/>
        </p:nvSpPr>
        <p:spPr>
          <a:xfrm>
            <a:off x="238587" y="860086"/>
            <a:ext cx="8725901" cy="494517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B449845A-7B56-40B1-9EE8-1810B7F93071}"/>
              </a:ext>
            </a:extLst>
          </p:cNvPr>
          <p:cNvSpPr/>
          <p:nvPr/>
        </p:nvSpPr>
        <p:spPr>
          <a:xfrm>
            <a:off x="304157" y="947575"/>
            <a:ext cx="855424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b="1" dirty="0">
                <a:solidFill>
                  <a:srgbClr val="0033CC"/>
                </a:solidFill>
              </a:rPr>
              <a:t>НЕКОТОРЫЕ УСЛОВИЯ ВНУТРИТАБЛИЧНОГО, </a:t>
            </a:r>
            <a:r>
              <a:rPr lang="ru-RU" altLang="ru-RU" b="1" dirty="0" smtClean="0">
                <a:solidFill>
                  <a:srgbClr val="0033CC"/>
                </a:solidFill>
              </a:rPr>
              <a:t> </a:t>
            </a:r>
            <a:r>
              <a:rPr lang="ru-RU" altLang="ru-RU" b="1" dirty="0">
                <a:solidFill>
                  <a:srgbClr val="0033CC"/>
                </a:solidFill>
              </a:rPr>
              <a:t>МЕЖГОДОВОГО КОНТРОЛЯ ДЛЯ ТАБЛИЦЫ 2000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80FD3927-0543-437A-9ACE-A5639B6ACE38}"/>
              </a:ext>
            </a:extLst>
          </p:cNvPr>
          <p:cNvSpPr/>
          <p:nvPr/>
        </p:nvSpPr>
        <p:spPr>
          <a:xfrm>
            <a:off x="285595" y="1563457"/>
            <a:ext cx="8572811" cy="47551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600" b="1" u="sng" dirty="0"/>
              <a:t>Состоит под диспансерным наблюдением на конец отчетного года:</a:t>
            </a:r>
          </a:p>
          <a:p>
            <a:pPr algn="just"/>
            <a:r>
              <a:rPr lang="ru-RU" sz="1400" b="1" dirty="0" smtClean="0"/>
              <a:t>  </a:t>
            </a:r>
            <a:r>
              <a:rPr lang="ru-RU" sz="1600" b="1" dirty="0" smtClean="0"/>
              <a:t>ф.61, таб.2000, </a:t>
            </a:r>
            <a:r>
              <a:rPr lang="ru-RU" sz="1600" b="1" dirty="0" smtClean="0">
                <a:solidFill>
                  <a:srgbClr val="C00000"/>
                </a:solidFill>
              </a:rPr>
              <a:t>стр.1, гр.15 </a:t>
            </a:r>
            <a:r>
              <a:rPr lang="ru-RU" sz="1600" b="1" dirty="0" smtClean="0"/>
              <a:t>должно </a:t>
            </a:r>
            <a:r>
              <a:rPr lang="ru-RU" sz="1600" b="1" dirty="0"/>
              <a:t>быть </a:t>
            </a:r>
            <a:r>
              <a:rPr lang="ru-RU" sz="1600" b="1" u="sng" dirty="0" smtClean="0"/>
              <a:t>равно</a:t>
            </a:r>
            <a:r>
              <a:rPr lang="ru-RU" sz="1600" b="1" dirty="0" smtClean="0"/>
              <a:t> </a:t>
            </a:r>
            <a:endParaRPr lang="ru-RU" sz="1600" b="1" dirty="0"/>
          </a:p>
          <a:p>
            <a:pPr algn="just"/>
            <a:r>
              <a:rPr lang="ru-RU" sz="1600" b="1" dirty="0">
                <a:solidFill>
                  <a:srgbClr val="C00000"/>
                </a:solidFill>
              </a:rPr>
              <a:t> </a:t>
            </a:r>
            <a:r>
              <a:rPr lang="ru-RU" sz="2000" b="1" dirty="0" smtClean="0">
                <a:solidFill>
                  <a:srgbClr val="C00000"/>
                </a:solidFill>
              </a:rPr>
              <a:t>(</a:t>
            </a:r>
            <a:r>
              <a:rPr lang="ru-RU" sz="1600" b="1" dirty="0" smtClean="0"/>
              <a:t>ф.61, таб.2000, </a:t>
            </a:r>
            <a:r>
              <a:rPr lang="ru-RU" sz="1600" b="1" dirty="0" smtClean="0">
                <a:solidFill>
                  <a:srgbClr val="C00000"/>
                </a:solidFill>
              </a:rPr>
              <a:t>стр.1, гр.15 </a:t>
            </a:r>
            <a:r>
              <a:rPr lang="ru-RU" sz="1600" b="1" i="1" dirty="0" smtClean="0">
                <a:solidFill>
                  <a:srgbClr val="C00000"/>
                </a:solidFill>
              </a:rPr>
              <a:t>предыдущего года </a:t>
            </a:r>
            <a:r>
              <a:rPr lang="ru-RU" sz="2000" b="1" dirty="0" smtClean="0">
                <a:solidFill>
                  <a:srgbClr val="C00000"/>
                </a:solidFill>
              </a:rPr>
              <a:t>+ </a:t>
            </a:r>
            <a:r>
              <a:rPr lang="ru-RU" sz="1600" b="1" dirty="0" smtClean="0"/>
              <a:t>ф.61,таб.2000, </a:t>
            </a:r>
            <a:r>
              <a:rPr lang="ru-RU" sz="1600" b="1" dirty="0">
                <a:solidFill>
                  <a:srgbClr val="C00000"/>
                </a:solidFill>
              </a:rPr>
              <a:t>стр.1,гр.5 </a:t>
            </a:r>
            <a:r>
              <a:rPr lang="ru-RU" b="1" dirty="0" smtClean="0">
                <a:solidFill>
                  <a:srgbClr val="C00000"/>
                </a:solidFill>
              </a:rPr>
              <a:t>+</a:t>
            </a:r>
            <a:r>
              <a:rPr lang="ru-RU" sz="1600" b="1" dirty="0" smtClean="0">
                <a:solidFill>
                  <a:srgbClr val="C00000"/>
                </a:solidFill>
              </a:rPr>
              <a:t> </a:t>
            </a:r>
            <a:r>
              <a:rPr lang="ru-RU" sz="1600" b="1" dirty="0"/>
              <a:t>ф.61</a:t>
            </a:r>
            <a:r>
              <a:rPr lang="ru-RU" sz="1600" b="1" dirty="0" smtClean="0"/>
              <a:t>, таб.2000</a:t>
            </a:r>
            <a:r>
              <a:rPr lang="ru-RU" sz="1600" b="1" dirty="0" smtClean="0">
                <a:solidFill>
                  <a:srgbClr val="C00000"/>
                </a:solidFill>
              </a:rPr>
              <a:t>, стр.1, гр.</a:t>
            </a:r>
            <a:r>
              <a:rPr lang="en-US" sz="1600" b="1" dirty="0" smtClean="0">
                <a:solidFill>
                  <a:srgbClr val="C00000"/>
                </a:solidFill>
              </a:rPr>
              <a:t>7</a:t>
            </a:r>
            <a:r>
              <a:rPr lang="ru-RU" sz="1600" b="1" dirty="0">
                <a:solidFill>
                  <a:srgbClr val="C00000"/>
                </a:solidFill>
              </a:rPr>
              <a:t> </a:t>
            </a:r>
            <a:r>
              <a:rPr lang="ru-RU" b="1" dirty="0" smtClean="0">
                <a:solidFill>
                  <a:srgbClr val="C00000"/>
                </a:solidFill>
              </a:rPr>
              <a:t>+</a:t>
            </a:r>
            <a:r>
              <a:rPr lang="ru-RU" sz="1600" b="1" dirty="0" smtClean="0">
                <a:solidFill>
                  <a:srgbClr val="C00000"/>
                </a:solidFill>
              </a:rPr>
              <a:t> </a:t>
            </a:r>
            <a:r>
              <a:rPr lang="ru-RU" sz="1600" b="1" dirty="0"/>
              <a:t>ф.61</a:t>
            </a:r>
            <a:r>
              <a:rPr lang="ru-RU" sz="1600" b="1" dirty="0" smtClean="0"/>
              <a:t>, таб.2000, </a:t>
            </a:r>
            <a:r>
              <a:rPr lang="ru-RU" sz="1600" b="1" dirty="0" smtClean="0">
                <a:solidFill>
                  <a:srgbClr val="C00000"/>
                </a:solidFill>
              </a:rPr>
              <a:t>стр.1, гр.</a:t>
            </a:r>
            <a:r>
              <a:rPr lang="en-US" sz="1600" b="1" dirty="0" smtClean="0">
                <a:solidFill>
                  <a:srgbClr val="C00000"/>
                </a:solidFill>
              </a:rPr>
              <a:t>9</a:t>
            </a:r>
            <a:r>
              <a:rPr lang="ru-RU" sz="2000" b="1" dirty="0">
                <a:solidFill>
                  <a:srgbClr val="C00000"/>
                </a:solidFill>
              </a:rPr>
              <a:t>)</a:t>
            </a:r>
            <a:r>
              <a:rPr lang="ru-RU" sz="1600" b="1" dirty="0">
                <a:solidFill>
                  <a:srgbClr val="C00000"/>
                </a:solidFill>
              </a:rPr>
              <a:t> </a:t>
            </a:r>
            <a:r>
              <a:rPr lang="en-US" sz="2800" b="1" dirty="0" smtClean="0">
                <a:solidFill>
                  <a:srgbClr val="C00000"/>
                </a:solidFill>
              </a:rPr>
              <a:t>-</a:t>
            </a:r>
            <a:r>
              <a:rPr lang="ru-RU" sz="1600" b="1" dirty="0" smtClean="0">
                <a:solidFill>
                  <a:srgbClr val="C00000"/>
                </a:solidFill>
              </a:rPr>
              <a:t> </a:t>
            </a:r>
            <a:r>
              <a:rPr lang="ru-RU" sz="1600" b="1" dirty="0" smtClean="0"/>
              <a:t>ф.61,таб.2000</a:t>
            </a:r>
            <a:r>
              <a:rPr lang="ru-RU" sz="1600" b="1" dirty="0" smtClean="0">
                <a:solidFill>
                  <a:srgbClr val="C00000"/>
                </a:solidFill>
              </a:rPr>
              <a:t>, стр.1, гр.</a:t>
            </a:r>
            <a:r>
              <a:rPr lang="en-US" sz="1600" b="1" dirty="0">
                <a:solidFill>
                  <a:srgbClr val="C00000"/>
                </a:solidFill>
              </a:rPr>
              <a:t>10</a:t>
            </a:r>
            <a:r>
              <a:rPr lang="ru-RU" sz="1600" b="1" dirty="0">
                <a:solidFill>
                  <a:srgbClr val="C00000"/>
                </a:solidFill>
              </a:rPr>
              <a:t> </a:t>
            </a:r>
            <a:r>
              <a:rPr lang="ru-RU" sz="1600" b="1" dirty="0"/>
              <a:t>текущего года</a:t>
            </a:r>
          </a:p>
          <a:p>
            <a:pPr algn="just"/>
            <a:endParaRPr lang="ru-RU" sz="1700" b="1" dirty="0">
              <a:solidFill>
                <a:srgbClr val="C00000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600" b="1" u="sng" dirty="0"/>
              <a:t>Состоит под диспансерным наблюдением на конец отчетного года (мужчины):</a:t>
            </a:r>
          </a:p>
          <a:p>
            <a:pPr algn="just"/>
            <a:r>
              <a:rPr lang="ru-RU" sz="1600" b="1" dirty="0"/>
              <a:t>ф.61,таб.2000</a:t>
            </a:r>
            <a:r>
              <a:rPr lang="ru-RU" sz="1600" b="1" dirty="0" smtClean="0"/>
              <a:t>, </a:t>
            </a:r>
            <a:r>
              <a:rPr lang="ru-RU" sz="1600" b="1" dirty="0" smtClean="0">
                <a:solidFill>
                  <a:srgbClr val="C00000"/>
                </a:solidFill>
              </a:rPr>
              <a:t>стр.8,гр.15 </a:t>
            </a:r>
            <a:r>
              <a:rPr lang="ru-RU" sz="1600" b="1" dirty="0" smtClean="0"/>
              <a:t>должно </a:t>
            </a:r>
            <a:r>
              <a:rPr lang="ru-RU" sz="1600" b="1" dirty="0"/>
              <a:t>быть </a:t>
            </a:r>
            <a:r>
              <a:rPr lang="ru-RU" sz="1600" b="1" u="sng" dirty="0" smtClean="0"/>
              <a:t>равно</a:t>
            </a:r>
            <a:r>
              <a:rPr lang="ru-RU" sz="1600" b="1" dirty="0" smtClean="0"/>
              <a:t> </a:t>
            </a:r>
          </a:p>
          <a:p>
            <a:pPr algn="just"/>
            <a:r>
              <a:rPr lang="ru-RU" b="1" dirty="0" smtClean="0">
                <a:solidFill>
                  <a:srgbClr val="C00000"/>
                </a:solidFill>
              </a:rPr>
              <a:t>(</a:t>
            </a:r>
            <a:r>
              <a:rPr lang="ru-RU" sz="1600" b="1" dirty="0" smtClean="0"/>
              <a:t>ф.61,таб.2000,</a:t>
            </a:r>
            <a:r>
              <a:rPr lang="ru-RU" sz="1600" b="1" dirty="0" smtClean="0">
                <a:solidFill>
                  <a:srgbClr val="C00000"/>
                </a:solidFill>
              </a:rPr>
              <a:t>стр.8,гр.15 </a:t>
            </a:r>
            <a:r>
              <a:rPr lang="ru-RU" sz="1600" b="1" i="1" dirty="0" smtClean="0">
                <a:solidFill>
                  <a:srgbClr val="C00000"/>
                </a:solidFill>
              </a:rPr>
              <a:t>предыдущего года </a:t>
            </a:r>
            <a:r>
              <a:rPr lang="ru-RU" b="1" dirty="0" smtClean="0">
                <a:solidFill>
                  <a:srgbClr val="C00000"/>
                </a:solidFill>
              </a:rPr>
              <a:t>+</a:t>
            </a:r>
            <a:r>
              <a:rPr lang="ru-RU" sz="1600" b="1" dirty="0" smtClean="0">
                <a:solidFill>
                  <a:srgbClr val="C00000"/>
                </a:solidFill>
              </a:rPr>
              <a:t> </a:t>
            </a:r>
            <a:r>
              <a:rPr lang="ru-RU" sz="1600" b="1" dirty="0" smtClean="0"/>
              <a:t>ф.61,таб.2000</a:t>
            </a:r>
            <a:r>
              <a:rPr lang="ru-RU" sz="1600" b="1" dirty="0" smtClean="0">
                <a:solidFill>
                  <a:srgbClr val="C00000"/>
                </a:solidFill>
              </a:rPr>
              <a:t>, стр.8,гр.5 </a:t>
            </a:r>
            <a:r>
              <a:rPr lang="en-US" sz="1600" b="1" dirty="0" smtClean="0">
                <a:solidFill>
                  <a:srgbClr val="C00000"/>
                </a:solidFill>
              </a:rPr>
              <a:t>+</a:t>
            </a:r>
            <a:r>
              <a:rPr lang="ru-RU" sz="1600" b="1" dirty="0" smtClean="0">
                <a:solidFill>
                  <a:srgbClr val="C00000"/>
                </a:solidFill>
              </a:rPr>
              <a:t> </a:t>
            </a:r>
            <a:r>
              <a:rPr lang="ru-RU" sz="1600" b="1" dirty="0" smtClean="0"/>
              <a:t>ф.61,таб.2000, </a:t>
            </a:r>
            <a:r>
              <a:rPr lang="ru-RU" sz="1600" b="1" dirty="0" smtClean="0">
                <a:solidFill>
                  <a:srgbClr val="C00000"/>
                </a:solidFill>
              </a:rPr>
              <a:t>стр.8,гр.</a:t>
            </a:r>
            <a:r>
              <a:rPr lang="en-US" sz="1600" b="1" dirty="0" smtClean="0">
                <a:solidFill>
                  <a:srgbClr val="C00000"/>
                </a:solidFill>
              </a:rPr>
              <a:t>7</a:t>
            </a:r>
            <a:r>
              <a:rPr lang="ru-RU" sz="1600" b="1" dirty="0" smtClean="0">
                <a:solidFill>
                  <a:srgbClr val="C00000"/>
                </a:solidFill>
              </a:rPr>
              <a:t> </a:t>
            </a:r>
            <a:r>
              <a:rPr lang="en-US" b="1" dirty="0" smtClean="0">
                <a:solidFill>
                  <a:srgbClr val="C00000"/>
                </a:solidFill>
              </a:rPr>
              <a:t>+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sz="1600" b="1" dirty="0" smtClean="0">
                <a:solidFill>
                  <a:srgbClr val="C00000"/>
                </a:solidFill>
              </a:rPr>
              <a:t>ф.61,таб.2000,стр.8,гр.</a:t>
            </a:r>
            <a:r>
              <a:rPr lang="en-US" sz="1600" b="1" dirty="0" smtClean="0">
                <a:solidFill>
                  <a:srgbClr val="C00000"/>
                </a:solidFill>
              </a:rPr>
              <a:t>9</a:t>
            </a:r>
            <a:r>
              <a:rPr lang="ru-RU" sz="1600" b="1" dirty="0" smtClean="0">
                <a:solidFill>
                  <a:srgbClr val="C00000"/>
                </a:solidFill>
              </a:rPr>
              <a:t>) </a:t>
            </a:r>
            <a:r>
              <a:rPr lang="en-US" sz="2000" b="1" dirty="0" smtClean="0">
                <a:solidFill>
                  <a:srgbClr val="C00000"/>
                </a:solidFill>
              </a:rPr>
              <a:t>-</a:t>
            </a:r>
            <a:r>
              <a:rPr lang="ru-RU" sz="1600" b="1" dirty="0" smtClean="0">
                <a:solidFill>
                  <a:srgbClr val="C00000"/>
                </a:solidFill>
              </a:rPr>
              <a:t> </a:t>
            </a:r>
            <a:r>
              <a:rPr lang="ru-RU" sz="1600" b="1" dirty="0" smtClean="0"/>
              <a:t>ф.61,таб.2000, </a:t>
            </a:r>
            <a:r>
              <a:rPr lang="ru-RU" sz="1600" b="1" dirty="0" smtClean="0">
                <a:solidFill>
                  <a:srgbClr val="C00000"/>
                </a:solidFill>
              </a:rPr>
              <a:t>стр.8,гр.</a:t>
            </a:r>
            <a:r>
              <a:rPr lang="en-US" sz="1600" b="1" dirty="0">
                <a:solidFill>
                  <a:srgbClr val="C00000"/>
                </a:solidFill>
              </a:rPr>
              <a:t>10</a:t>
            </a:r>
            <a:r>
              <a:rPr lang="ru-RU" sz="1600" b="1" dirty="0">
                <a:solidFill>
                  <a:srgbClr val="C00000"/>
                </a:solidFill>
              </a:rPr>
              <a:t> </a:t>
            </a:r>
            <a:r>
              <a:rPr lang="ru-RU" sz="1600" b="1" dirty="0"/>
              <a:t>текущего года</a:t>
            </a:r>
          </a:p>
          <a:p>
            <a:pPr algn="just"/>
            <a:endParaRPr lang="ru-RU" sz="1700" b="1" dirty="0">
              <a:solidFill>
                <a:srgbClr val="C00000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700" b="1" u="sng" dirty="0"/>
              <a:t>Для зарегистрированных пациентов</a:t>
            </a:r>
            <a:r>
              <a:rPr lang="ru-RU" sz="1700" b="1" u="sng" dirty="0">
                <a:solidFill>
                  <a:schemeClr val="dk1"/>
                </a:solidFill>
              </a:rPr>
              <a:t> с болезнью, вызванной ВИЧ, всего (</a:t>
            </a:r>
            <a:r>
              <a:rPr lang="ru-RU" sz="1700" b="1" u="sng" dirty="0">
                <a:ea typeface="Times New Roman"/>
              </a:rPr>
              <a:t>В20 </a:t>
            </a:r>
            <a:r>
              <a:rPr lang="ru-RU" sz="1700" b="1" u="sng" dirty="0" smtClean="0">
                <a:ea typeface="Times New Roman"/>
              </a:rPr>
              <a:t>–В24</a:t>
            </a:r>
            <a:r>
              <a:rPr lang="ru-RU" sz="1700" b="1" u="sng" dirty="0">
                <a:ea typeface="Times New Roman"/>
              </a:rPr>
              <a:t>)</a:t>
            </a:r>
            <a:r>
              <a:rPr lang="ru-RU" sz="1700" b="1" u="sng" dirty="0"/>
              <a:t>:</a:t>
            </a:r>
          </a:p>
          <a:p>
            <a:pPr algn="just"/>
            <a:r>
              <a:rPr lang="ru-RU" sz="1700" b="1" dirty="0" smtClean="0"/>
              <a:t>     ф.61,таб.2000, </a:t>
            </a:r>
            <a:r>
              <a:rPr lang="ru-RU" sz="1700" b="1" dirty="0" smtClean="0">
                <a:solidFill>
                  <a:srgbClr val="C00000"/>
                </a:solidFill>
              </a:rPr>
              <a:t>стр.1, гр. 04:15 </a:t>
            </a:r>
            <a:r>
              <a:rPr lang="ru-RU" sz="1700" b="1" dirty="0" smtClean="0"/>
              <a:t>должно </a:t>
            </a:r>
            <a:r>
              <a:rPr lang="ru-RU" sz="1700" b="1" dirty="0"/>
              <a:t>быть </a:t>
            </a:r>
            <a:r>
              <a:rPr lang="ru-RU" sz="1700" b="1" u="sng" dirty="0" smtClean="0"/>
              <a:t>равно</a:t>
            </a:r>
            <a:r>
              <a:rPr lang="ru-RU" sz="1700" b="1" dirty="0" smtClean="0"/>
              <a:t> </a:t>
            </a:r>
          </a:p>
          <a:p>
            <a:pPr algn="just"/>
            <a:r>
              <a:rPr lang="ru-RU" sz="1700" b="1" dirty="0"/>
              <a:t> </a:t>
            </a:r>
            <a:r>
              <a:rPr lang="ru-RU" sz="1700" b="1" dirty="0" smtClean="0"/>
              <a:t>    ф.61,таб.2000, </a:t>
            </a:r>
            <a:r>
              <a:rPr lang="ru-RU" sz="1700" b="1" dirty="0" smtClean="0">
                <a:solidFill>
                  <a:srgbClr val="C00000"/>
                </a:solidFill>
              </a:rPr>
              <a:t>стр.2:6, гр.04:15</a:t>
            </a:r>
            <a:endParaRPr lang="ru-RU" sz="1700" b="1" dirty="0">
              <a:solidFill>
                <a:srgbClr val="C00000"/>
              </a:solidFill>
            </a:endParaRPr>
          </a:p>
          <a:p>
            <a:pPr algn="just"/>
            <a:endParaRPr lang="ru-RU" sz="1700" b="1" dirty="0">
              <a:solidFill>
                <a:srgbClr val="C00000"/>
              </a:solidFill>
            </a:endParaRPr>
          </a:p>
          <a:p>
            <a:pPr algn="just"/>
            <a:endParaRPr lang="ru-RU" sz="1700" b="1" dirty="0">
              <a:solidFill>
                <a:srgbClr val="C00000"/>
              </a:solidFill>
            </a:endParaRPr>
          </a:p>
          <a:p>
            <a:pPr algn="just"/>
            <a:endParaRPr lang="ru-RU" sz="1700" b="1" dirty="0">
              <a:solidFill>
                <a:srgbClr val="C00000"/>
              </a:solidFill>
            </a:endParaRPr>
          </a:p>
          <a:p>
            <a:pPr algn="just"/>
            <a:endParaRPr lang="ru-RU" sz="1700" b="1" dirty="0">
              <a:solidFill>
                <a:srgbClr val="C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pPr>
              <a:defRPr/>
            </a:pPr>
            <a:fld id="{EE078070-8EDD-4CBE-BA1D-D4E3024E180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7770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13"/>
          <p:cNvSpPr txBox="1">
            <a:spLocks noChangeArrowheads="1"/>
          </p:cNvSpPr>
          <p:nvPr/>
        </p:nvSpPr>
        <p:spPr bwMode="auto">
          <a:xfrm>
            <a:off x="1" y="0"/>
            <a:ext cx="9162562" cy="70028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b="1" dirty="0">
                <a:solidFill>
                  <a:schemeClr val="bg1"/>
                </a:solidFill>
              </a:rPr>
              <a:t>Форма федерального статистического наблюдения № 61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b="1" dirty="0">
                <a:solidFill>
                  <a:schemeClr val="bg1"/>
                </a:solidFill>
              </a:rPr>
              <a:t> «Сведения о болезни, вызванной вирусом  иммунодефицита человека» 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B9A6A43D-A9A3-4BCF-B87E-C31A7022711C}"/>
              </a:ext>
            </a:extLst>
          </p:cNvPr>
          <p:cNvSpPr/>
          <p:nvPr/>
        </p:nvSpPr>
        <p:spPr>
          <a:xfrm>
            <a:off x="238588" y="700282"/>
            <a:ext cx="8558369" cy="560903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B449845A-7B56-40B1-9EE8-1810B7F93071}"/>
              </a:ext>
            </a:extLst>
          </p:cNvPr>
          <p:cNvSpPr/>
          <p:nvPr/>
        </p:nvSpPr>
        <p:spPr>
          <a:xfrm>
            <a:off x="264151" y="700282"/>
            <a:ext cx="855424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b="1" dirty="0">
                <a:solidFill>
                  <a:srgbClr val="0033CC"/>
                </a:solidFill>
              </a:rPr>
              <a:t>НЕКОТОРЫЕ УСЛОВИЯ ВНУТРИТАБЛИЧНОГО </a:t>
            </a:r>
            <a:r>
              <a:rPr lang="ru-RU" altLang="ru-RU" b="1" dirty="0" smtClean="0">
                <a:solidFill>
                  <a:srgbClr val="0033CC"/>
                </a:solidFill>
              </a:rPr>
              <a:t>КОНТРОЛЯ </a:t>
            </a:r>
            <a:r>
              <a:rPr lang="ru-RU" altLang="ru-RU" b="1" dirty="0">
                <a:solidFill>
                  <a:srgbClr val="0033CC"/>
                </a:solidFill>
              </a:rPr>
              <a:t>ДЛЯ ТАБЛИЦЫ </a:t>
            </a:r>
            <a:r>
              <a:rPr lang="ru-RU" altLang="ru-RU" b="1" dirty="0" smtClean="0">
                <a:solidFill>
                  <a:srgbClr val="0033CC"/>
                </a:solidFill>
              </a:rPr>
              <a:t>2000</a:t>
            </a:r>
            <a:endParaRPr lang="ru-RU" altLang="ru-RU" b="1" dirty="0">
              <a:solidFill>
                <a:srgbClr val="0033CC"/>
              </a:solidFill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80FD3927-0543-437A-9ACE-A5639B6ACE38}"/>
              </a:ext>
            </a:extLst>
          </p:cNvPr>
          <p:cNvSpPr/>
          <p:nvPr/>
        </p:nvSpPr>
        <p:spPr>
          <a:xfrm>
            <a:off x="259111" y="1196752"/>
            <a:ext cx="8417345" cy="60324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ru-RU" sz="1600" b="1" u="sng" dirty="0"/>
              <a:t>Для состоящих под наблюдением данной медицинской организации </a:t>
            </a:r>
          </a:p>
          <a:p>
            <a:pPr algn="just"/>
            <a:r>
              <a:rPr lang="ru-RU" sz="1600" b="1" u="sng" dirty="0"/>
              <a:t>лиц, с впервые в жизни установленным  диагнозом:</a:t>
            </a:r>
          </a:p>
          <a:p>
            <a:pPr algn="just"/>
            <a:r>
              <a:rPr lang="ru-RU" sz="1600" b="1" dirty="0" smtClean="0"/>
              <a:t>  ф.61,таб.2000, </a:t>
            </a:r>
            <a:r>
              <a:rPr lang="ru-RU" sz="1600" b="1" dirty="0" smtClean="0">
                <a:solidFill>
                  <a:srgbClr val="C00000"/>
                </a:solidFill>
              </a:rPr>
              <a:t>стр.1:10,гр.05 </a:t>
            </a:r>
            <a:r>
              <a:rPr lang="ru-RU" sz="1600" b="1" dirty="0" smtClean="0"/>
              <a:t>должно </a:t>
            </a:r>
            <a:r>
              <a:rPr lang="ru-RU" sz="1600" b="1" dirty="0"/>
              <a:t>быть </a:t>
            </a:r>
            <a:r>
              <a:rPr lang="ru-RU" sz="1600" b="1" u="sng" dirty="0"/>
              <a:t>больше</a:t>
            </a:r>
            <a:r>
              <a:rPr lang="ru-RU" sz="1600" b="1" dirty="0"/>
              <a:t> </a:t>
            </a:r>
            <a:endParaRPr lang="ru-RU" sz="1600" b="1" dirty="0" smtClean="0"/>
          </a:p>
          <a:p>
            <a:pPr algn="just"/>
            <a:r>
              <a:rPr lang="ru-RU" sz="1600" b="1" dirty="0" smtClean="0"/>
              <a:t>   ф.61,таб.2000</a:t>
            </a:r>
            <a:r>
              <a:rPr lang="ru-RU" sz="1600" b="1" dirty="0" smtClean="0">
                <a:solidFill>
                  <a:srgbClr val="C00000"/>
                </a:solidFill>
              </a:rPr>
              <a:t>, стр.1:10,гр.06 </a:t>
            </a:r>
            <a:endParaRPr lang="ru-RU" sz="1600" b="1" dirty="0">
              <a:solidFill>
                <a:srgbClr val="C00000"/>
              </a:solidFill>
            </a:endParaRPr>
          </a:p>
          <a:p>
            <a:pPr algn="just"/>
            <a:endParaRPr lang="ru-RU" sz="1600" b="1" dirty="0">
              <a:solidFill>
                <a:srgbClr val="C00000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600" b="1" u="sng" dirty="0"/>
              <a:t>Для состоящих под наблюдением данной медицинской организации </a:t>
            </a:r>
          </a:p>
          <a:p>
            <a:pPr algn="just"/>
            <a:r>
              <a:rPr lang="ru-RU" sz="1600" b="1" u="sng" dirty="0"/>
              <a:t>лиц, переведенных из  других учреждений:</a:t>
            </a:r>
          </a:p>
          <a:p>
            <a:pPr algn="just"/>
            <a:r>
              <a:rPr lang="ru-RU" sz="1600" b="1" dirty="0"/>
              <a:t>ф.61,таб.2000</a:t>
            </a:r>
            <a:r>
              <a:rPr lang="ru-RU" sz="1600" b="1" dirty="0" smtClean="0"/>
              <a:t>, </a:t>
            </a:r>
            <a:r>
              <a:rPr lang="ru-RU" sz="1600" b="1" dirty="0" smtClean="0">
                <a:solidFill>
                  <a:srgbClr val="C00000"/>
                </a:solidFill>
              </a:rPr>
              <a:t>стр.1:10, гр.07 </a:t>
            </a:r>
            <a:r>
              <a:rPr lang="ru-RU" sz="1600" b="1" dirty="0" smtClean="0"/>
              <a:t>должно </a:t>
            </a:r>
            <a:r>
              <a:rPr lang="ru-RU" sz="1600" b="1" dirty="0"/>
              <a:t>быть </a:t>
            </a:r>
            <a:r>
              <a:rPr lang="ru-RU" sz="1600" b="1" u="sng" dirty="0"/>
              <a:t>больше или </a:t>
            </a:r>
            <a:r>
              <a:rPr lang="ru-RU" sz="1600" b="1" u="sng" dirty="0" smtClean="0"/>
              <a:t>равно</a:t>
            </a:r>
          </a:p>
          <a:p>
            <a:pPr algn="just"/>
            <a:r>
              <a:rPr lang="ru-RU" sz="1600" b="1" dirty="0" smtClean="0"/>
              <a:t> ф.61,таб.2000, </a:t>
            </a:r>
            <a:r>
              <a:rPr lang="ru-RU" sz="1600" b="1" dirty="0" smtClean="0">
                <a:solidFill>
                  <a:srgbClr val="C00000"/>
                </a:solidFill>
              </a:rPr>
              <a:t>стр.1:10, гр.08 </a:t>
            </a:r>
            <a:endParaRPr lang="ru-RU" sz="1600" b="1" dirty="0">
              <a:solidFill>
                <a:srgbClr val="C00000"/>
              </a:solidFill>
            </a:endParaRPr>
          </a:p>
          <a:p>
            <a:pPr algn="just"/>
            <a:endParaRPr lang="ru-RU" sz="1600" b="1" dirty="0">
              <a:solidFill>
                <a:srgbClr val="C00000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600" b="1" u="sng" dirty="0"/>
              <a:t>Для снятых с диспансерного наблюдения пациентов:</a:t>
            </a:r>
          </a:p>
          <a:p>
            <a:pPr algn="just"/>
            <a:r>
              <a:rPr lang="ru-RU" sz="1600" b="1" dirty="0" smtClean="0"/>
              <a:t> ф.61, таб.2000, </a:t>
            </a:r>
            <a:r>
              <a:rPr lang="ru-RU" sz="1600" b="1" dirty="0" smtClean="0">
                <a:solidFill>
                  <a:srgbClr val="C00000"/>
                </a:solidFill>
              </a:rPr>
              <a:t>стр.1:8, гр.10 </a:t>
            </a:r>
            <a:r>
              <a:rPr lang="ru-RU" sz="1600" b="1" dirty="0" smtClean="0"/>
              <a:t>должно </a:t>
            </a:r>
            <a:r>
              <a:rPr lang="ru-RU" sz="1600" b="1" dirty="0"/>
              <a:t>быть </a:t>
            </a:r>
            <a:r>
              <a:rPr lang="ru-RU" sz="1600" b="1" u="sng" dirty="0" smtClean="0"/>
              <a:t>равно</a:t>
            </a:r>
            <a:r>
              <a:rPr lang="ru-RU" sz="1600" b="1" dirty="0" smtClean="0"/>
              <a:t> </a:t>
            </a:r>
          </a:p>
          <a:p>
            <a:pPr algn="just"/>
            <a:r>
              <a:rPr lang="ru-RU" sz="1600" b="1" dirty="0" smtClean="0">
                <a:solidFill>
                  <a:srgbClr val="C00000"/>
                </a:solidFill>
              </a:rPr>
              <a:t>    </a:t>
            </a:r>
            <a:r>
              <a:rPr lang="ru-RU" sz="2000" b="1" dirty="0" smtClean="0">
                <a:solidFill>
                  <a:srgbClr val="C00000"/>
                </a:solidFill>
              </a:rPr>
              <a:t>(</a:t>
            </a:r>
            <a:r>
              <a:rPr lang="ru-RU" sz="1600" b="1" dirty="0" smtClean="0"/>
              <a:t>ф.61, таб.2000, </a:t>
            </a:r>
            <a:r>
              <a:rPr lang="ru-RU" sz="1600" b="1" dirty="0" smtClean="0">
                <a:solidFill>
                  <a:srgbClr val="C00000"/>
                </a:solidFill>
              </a:rPr>
              <a:t>стр.1:8, гр.11 </a:t>
            </a:r>
            <a:r>
              <a:rPr lang="ru-RU" sz="2000" b="1" dirty="0" smtClean="0">
                <a:solidFill>
                  <a:srgbClr val="C00000"/>
                </a:solidFill>
              </a:rPr>
              <a:t>+ </a:t>
            </a:r>
            <a:r>
              <a:rPr lang="ru-RU" sz="1600" b="1" dirty="0" smtClean="0"/>
              <a:t>ф.61, таб.2000, </a:t>
            </a:r>
            <a:r>
              <a:rPr lang="ru-RU" sz="1600" b="1" dirty="0" smtClean="0">
                <a:solidFill>
                  <a:srgbClr val="C00000"/>
                </a:solidFill>
              </a:rPr>
              <a:t>стр.1:8, гр.13 </a:t>
            </a:r>
            <a:r>
              <a:rPr lang="ru-RU" b="1" dirty="0" smtClean="0">
                <a:solidFill>
                  <a:srgbClr val="C00000"/>
                </a:solidFill>
              </a:rPr>
              <a:t>+</a:t>
            </a:r>
            <a:r>
              <a:rPr lang="ru-RU" sz="1600" b="1" dirty="0" smtClean="0">
                <a:solidFill>
                  <a:srgbClr val="C00000"/>
                </a:solidFill>
              </a:rPr>
              <a:t> </a:t>
            </a:r>
            <a:r>
              <a:rPr lang="ru-RU" sz="1600" b="1" dirty="0"/>
              <a:t>ф.61,таб.2000</a:t>
            </a:r>
            <a:r>
              <a:rPr lang="ru-RU" sz="1600" b="1" dirty="0" smtClean="0"/>
              <a:t>, </a:t>
            </a:r>
            <a:r>
              <a:rPr lang="ru-RU" sz="1600" b="1" dirty="0" smtClean="0">
                <a:solidFill>
                  <a:srgbClr val="C00000"/>
                </a:solidFill>
              </a:rPr>
              <a:t>стр.1:8, гр.14</a:t>
            </a:r>
            <a:r>
              <a:rPr lang="ru-RU" sz="2000" b="1" dirty="0" smtClean="0">
                <a:solidFill>
                  <a:srgbClr val="C00000"/>
                </a:solidFill>
              </a:rPr>
              <a:t>)</a:t>
            </a:r>
            <a:endParaRPr lang="ru-RU" sz="1600" b="1" dirty="0">
              <a:solidFill>
                <a:srgbClr val="C00000"/>
              </a:solidFill>
            </a:endParaRPr>
          </a:p>
          <a:p>
            <a:pPr algn="just"/>
            <a:endParaRPr lang="ru-RU" b="1" dirty="0">
              <a:solidFill>
                <a:srgbClr val="C00000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600" b="1" u="sng" dirty="0"/>
              <a:t>Для снятых с диспансерного наблюдения лиц и </a:t>
            </a:r>
            <a:r>
              <a:rPr lang="ru-RU" sz="1600" b="1" u="sng" dirty="0" err="1"/>
              <a:t>переведеных</a:t>
            </a:r>
            <a:r>
              <a:rPr lang="ru-RU" sz="1600" b="1" u="sng" dirty="0"/>
              <a:t> в </a:t>
            </a:r>
            <a:r>
              <a:rPr lang="ru-RU" sz="1600" b="1" u="sng" dirty="0" smtClean="0"/>
              <a:t>другие  учреждения</a:t>
            </a:r>
            <a:r>
              <a:rPr lang="ru-RU" sz="1600" b="1" u="sng" dirty="0"/>
              <a:t>:</a:t>
            </a:r>
          </a:p>
          <a:p>
            <a:pPr algn="just"/>
            <a:r>
              <a:rPr lang="ru-RU" sz="1600" b="1" dirty="0" smtClean="0"/>
              <a:t>  ф.61, таб.2000, </a:t>
            </a:r>
            <a:r>
              <a:rPr lang="ru-RU" sz="1600" b="1" dirty="0" smtClean="0">
                <a:solidFill>
                  <a:srgbClr val="C00000"/>
                </a:solidFill>
              </a:rPr>
              <a:t>стр.1:10, гр.11 </a:t>
            </a:r>
            <a:r>
              <a:rPr lang="ru-RU" sz="1600" b="1" dirty="0" smtClean="0"/>
              <a:t>должно </a:t>
            </a:r>
            <a:r>
              <a:rPr lang="ru-RU" sz="1600" b="1" dirty="0"/>
              <a:t>быть </a:t>
            </a:r>
            <a:r>
              <a:rPr lang="ru-RU" sz="1600" b="1" u="sng" dirty="0"/>
              <a:t>больше или </a:t>
            </a:r>
            <a:r>
              <a:rPr lang="ru-RU" sz="1600" b="1" u="sng" dirty="0" smtClean="0"/>
              <a:t>равно</a:t>
            </a:r>
          </a:p>
          <a:p>
            <a:pPr algn="just"/>
            <a:r>
              <a:rPr lang="ru-RU" sz="1600" b="1" dirty="0" smtClean="0"/>
              <a:t>  ф.61, таб.2000, </a:t>
            </a:r>
            <a:r>
              <a:rPr lang="ru-RU" sz="1600" b="1" dirty="0" smtClean="0">
                <a:solidFill>
                  <a:srgbClr val="C00000"/>
                </a:solidFill>
              </a:rPr>
              <a:t>стр.1:10, гр.12</a:t>
            </a:r>
            <a:endParaRPr lang="ru-RU" sz="1600" b="1" dirty="0">
              <a:solidFill>
                <a:srgbClr val="C00000"/>
              </a:solidFill>
            </a:endParaRPr>
          </a:p>
          <a:p>
            <a:pPr algn="just"/>
            <a:endParaRPr lang="ru-RU" b="1" dirty="0">
              <a:solidFill>
                <a:srgbClr val="C00000"/>
              </a:solidFill>
            </a:endParaRPr>
          </a:p>
          <a:p>
            <a:pPr algn="just"/>
            <a:r>
              <a:rPr lang="ru-RU" b="1" dirty="0">
                <a:solidFill>
                  <a:srgbClr val="C00000"/>
                </a:solidFill>
              </a:rPr>
              <a:t> </a:t>
            </a:r>
          </a:p>
          <a:p>
            <a:pPr algn="just"/>
            <a:endParaRPr lang="ru-RU" b="1" dirty="0">
              <a:solidFill>
                <a:srgbClr val="C00000"/>
              </a:solidFill>
            </a:endParaRPr>
          </a:p>
          <a:p>
            <a:pPr algn="just"/>
            <a:endParaRPr lang="ru-RU" b="1" dirty="0">
              <a:solidFill>
                <a:srgbClr val="C00000"/>
              </a:solidFill>
            </a:endParaRPr>
          </a:p>
          <a:p>
            <a:pPr algn="just"/>
            <a:endParaRPr lang="ru-RU" b="1" dirty="0">
              <a:solidFill>
                <a:srgbClr val="C00000"/>
              </a:solidFill>
            </a:endParaRPr>
          </a:p>
          <a:p>
            <a:pPr algn="just"/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078070-8EDD-4CBE-BA1D-D4E3024E180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8784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3"/>
          <p:cNvSpPr txBox="1">
            <a:spLocks noChangeArrowheads="1"/>
          </p:cNvSpPr>
          <p:nvPr/>
        </p:nvSpPr>
        <p:spPr bwMode="auto">
          <a:xfrm>
            <a:off x="1" y="0"/>
            <a:ext cx="9162562" cy="70028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b="1" dirty="0">
                <a:solidFill>
                  <a:schemeClr val="bg1"/>
                </a:solidFill>
              </a:rPr>
              <a:t>Форма федерального статистического наблюдения № 61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b="1" dirty="0">
                <a:solidFill>
                  <a:schemeClr val="bg1"/>
                </a:solidFill>
              </a:rPr>
              <a:t> «Сведения о болезни, вызванной вирусом  иммунодефицита человека»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07504" y="700282"/>
            <a:ext cx="90364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Движение пациентов, больных ВИЧ-инфекцией, контактных лиц с больными ВИЧ-инфекцией и лиц с бессимптомным статусом, состоящих под наблюдением данной медицинской организации, и клинические стадии ВИЧ-инфекции 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71319" y="1192724"/>
            <a:ext cx="2016224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(2000</a:t>
            </a:r>
            <a:r>
              <a:rPr kumimoji="0" lang="ru-RU" altLang="ru-RU" sz="1200" b="1" i="0" u="none" strike="noStrike" cap="none" normalizeH="0" baseline="0" dirty="0">
                <a:ln>
                  <a:noFill/>
                </a:ln>
                <a:solidFill>
                  <a:srgbClr val="0033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rgbClr val="0033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kumimoji="0" lang="ru-RU" altLang="ru-RU" sz="1400" b="0" i="0" u="none" strike="noStrike" cap="none" normalizeH="0" baseline="0" dirty="0">
              <a:ln>
                <a:noFill/>
              </a:ln>
              <a:solidFill>
                <a:srgbClr val="0033CC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  <a:sym typeface="Symbol" pitchFamily="18" charset="2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2175263"/>
              </p:ext>
            </p:extLst>
          </p:nvPr>
        </p:nvGraphicFramePr>
        <p:xfrm>
          <a:off x="107504" y="1485112"/>
          <a:ext cx="8856983" cy="42763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647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6189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9284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61586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61586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15864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615864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53888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538880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478405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792087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</a:tblGrid>
              <a:tr h="239550">
                <a:tc rowSpan="2">
                  <a:txBody>
                    <a:bodyPr/>
                    <a:lstStyle/>
                    <a:p>
                      <a:pPr algn="ctr"/>
                      <a:r>
                        <a:rPr lang="ru-RU" sz="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Формы ВИЧ-инфекции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</a:t>
                      </a:r>
                    </a:p>
                    <a:p>
                      <a:pPr algn="ctr"/>
                      <a:r>
                        <a:rPr lang="ru-RU" sz="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  <a:p>
                      <a:pPr algn="ctr"/>
                      <a:r>
                        <a:rPr lang="ru-RU" sz="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МКБ-10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9">
                  <a:txBody>
                    <a:bodyPr/>
                    <a:lstStyle/>
                    <a:p>
                      <a:pPr algn="ctr"/>
                      <a:r>
                        <a:rPr lang="ru-RU" sz="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общего числа зарегистрированных пациентов, больных ВИЧ-инфекцией  (гр. 4) имели клиническую стадию заболевания: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63237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2Б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2В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3Б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3В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Стадия</a:t>
                      </a:r>
                      <a:r>
                        <a:rPr lang="ru-RU" sz="8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не установлена</a:t>
                      </a:r>
                      <a:endParaRPr lang="ru-RU" sz="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65608"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Зарегистрировано пациентов с болезнью, вызванной ВИЧ, всего</a:t>
                      </a:r>
                      <a:endParaRPr lang="ru-RU" sz="8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В20 – В24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60280">
                <a:tc>
                  <a:txBody>
                    <a:bodyPr/>
                    <a:lstStyle/>
                    <a:p>
                      <a:pPr algn="just"/>
                      <a:r>
                        <a:rPr lang="ru-RU" sz="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в том числе: </a:t>
                      </a:r>
                    </a:p>
                    <a:p>
                      <a:pPr algn="just"/>
                      <a:r>
                        <a:rPr lang="ru-RU" sz="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проявляющейся в виде инфекционных и паразитарных болезней</a:t>
                      </a:r>
                      <a:endParaRPr lang="ru-RU" sz="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В20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92512">
                <a:tc>
                  <a:txBody>
                    <a:bodyPr/>
                    <a:lstStyle/>
                    <a:p>
                      <a:pPr algn="ctr"/>
                      <a:r>
                        <a:rPr lang="ru-RU" sz="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…</a:t>
                      </a:r>
                      <a:endParaRPr lang="ru-RU" sz="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…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…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…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…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…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…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92512">
                <a:tc>
                  <a:txBody>
                    <a:bodyPr/>
                    <a:lstStyle/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Из стр. 1:  мужчин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8</a:t>
                      </a:r>
                      <a:endParaRPr lang="ru-RU" sz="8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В20-В24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8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8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8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8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8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8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92512">
                <a:tc>
                  <a:txBody>
                    <a:bodyPr/>
                    <a:lstStyle/>
                    <a:p>
                      <a:pPr algn="just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Кроме того, </a:t>
                      </a:r>
                    </a:p>
                    <a:p>
                      <a:pPr algn="just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число контактных лиц с   пациентами ВИЧ-инфекцией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9</a:t>
                      </a:r>
                      <a:endParaRPr lang="ru-RU" sz="8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en-US" sz="8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Z20.6</a:t>
                      </a:r>
                      <a:endParaRPr lang="ru-RU" sz="800" b="1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8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8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8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8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8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8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92512">
                <a:tc>
                  <a:txBody>
                    <a:bodyPr/>
                    <a:lstStyle/>
                    <a:p>
                      <a:pPr marL="0"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число лиц с бессимптомным статусом, вызванным ВИЧ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8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0</a:t>
                      </a:r>
                      <a:endParaRPr lang="ru-RU" sz="8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Z21</a:t>
                      </a:r>
                      <a:endParaRPr lang="ru-RU" sz="8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8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8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8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8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8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8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078070-8EDD-4CBE-BA1D-D4E3024E180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3530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930C406D-CFAA-4A1F-A8DD-746CD24EAA75}"/>
              </a:ext>
            </a:extLst>
          </p:cNvPr>
          <p:cNvSpPr/>
          <p:nvPr/>
        </p:nvSpPr>
        <p:spPr>
          <a:xfrm>
            <a:off x="249071" y="917817"/>
            <a:ext cx="8558369" cy="550126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Прямоугольник 13"/>
          <p:cNvSpPr txBox="1">
            <a:spLocks noChangeArrowheads="1"/>
          </p:cNvSpPr>
          <p:nvPr/>
        </p:nvSpPr>
        <p:spPr bwMode="auto">
          <a:xfrm>
            <a:off x="1" y="0"/>
            <a:ext cx="9162562" cy="70028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b="1" dirty="0">
                <a:solidFill>
                  <a:schemeClr val="bg1"/>
                </a:solidFill>
              </a:rPr>
              <a:t>Форма федерального статистического наблюдения № 61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b="1" dirty="0">
                <a:solidFill>
                  <a:schemeClr val="bg1"/>
                </a:solidFill>
              </a:rPr>
              <a:t> «Сведения о болезни, вызванной вирусом  иммунодефицита человека» 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EFCF7FFB-9C71-4663-8FB2-B35FB49DDE04}"/>
              </a:ext>
            </a:extLst>
          </p:cNvPr>
          <p:cNvSpPr/>
          <p:nvPr/>
        </p:nvSpPr>
        <p:spPr>
          <a:xfrm>
            <a:off x="311063" y="898238"/>
            <a:ext cx="832989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1600" b="1" dirty="0">
                <a:solidFill>
                  <a:srgbClr val="0033CC"/>
                </a:solidFill>
              </a:rPr>
              <a:t>НЕКОТОРЫЕ УСЛОВИЯ ВНУТРИТАБЛИЧНОГО </a:t>
            </a:r>
            <a:r>
              <a:rPr lang="ru-RU" altLang="ru-RU" sz="1600" b="1" dirty="0" smtClean="0">
                <a:solidFill>
                  <a:srgbClr val="0033CC"/>
                </a:solidFill>
              </a:rPr>
              <a:t>КОНТРОЛЯ </a:t>
            </a:r>
            <a:r>
              <a:rPr lang="ru-RU" altLang="ru-RU" sz="1600" b="1" dirty="0">
                <a:solidFill>
                  <a:srgbClr val="0033CC"/>
                </a:solidFill>
              </a:rPr>
              <a:t>ДЛЯ ТАБЛИЦЫ 2000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AA35560B-1966-48E8-ABCB-C770CBEE41A9}"/>
              </a:ext>
            </a:extLst>
          </p:cNvPr>
          <p:cNvSpPr/>
          <p:nvPr/>
        </p:nvSpPr>
        <p:spPr>
          <a:xfrm>
            <a:off x="311062" y="1340768"/>
            <a:ext cx="8496378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600" b="1" u="sng" dirty="0"/>
              <a:t>Для зарегистрированных пациентов</a:t>
            </a:r>
            <a:r>
              <a:rPr lang="ru-RU" sz="1600" b="1" u="sng" dirty="0">
                <a:solidFill>
                  <a:schemeClr val="dk1"/>
                </a:solidFill>
              </a:rPr>
              <a:t> с болезнью, вызванной ВИЧ, </a:t>
            </a:r>
            <a:r>
              <a:rPr lang="ru-RU" sz="1600" b="1" u="sng" dirty="0" smtClean="0">
                <a:solidFill>
                  <a:schemeClr val="dk1"/>
                </a:solidFill>
              </a:rPr>
              <a:t>проявляющейся </a:t>
            </a:r>
            <a:r>
              <a:rPr lang="ru-RU" sz="1600" b="1" u="sng" dirty="0">
                <a:solidFill>
                  <a:schemeClr val="dk1"/>
                </a:solidFill>
              </a:rPr>
              <a:t>в виде инфекционных и паразитарных болезней</a:t>
            </a:r>
            <a:r>
              <a:rPr lang="ru-RU" sz="1600" b="1" u="sng" dirty="0"/>
              <a:t> </a:t>
            </a:r>
            <a:r>
              <a:rPr lang="ru-RU" sz="1600" b="1" u="sng" dirty="0">
                <a:solidFill>
                  <a:schemeClr val="dk1"/>
                </a:solidFill>
              </a:rPr>
              <a:t>(</a:t>
            </a:r>
            <a:r>
              <a:rPr lang="ru-RU" sz="1600" b="1" u="sng" dirty="0">
                <a:ea typeface="Times New Roman"/>
              </a:rPr>
              <a:t>В20)</a:t>
            </a:r>
            <a:r>
              <a:rPr lang="ru-RU" sz="1600" b="1" u="sng" dirty="0"/>
              <a:t>:</a:t>
            </a:r>
          </a:p>
          <a:p>
            <a:pPr algn="just"/>
            <a:r>
              <a:rPr lang="ru-RU" sz="1600" b="1" dirty="0" smtClean="0"/>
              <a:t>  ф.61,таб.2000,</a:t>
            </a:r>
            <a:r>
              <a:rPr lang="ru-RU" sz="1600" b="1" dirty="0" smtClean="0">
                <a:solidFill>
                  <a:srgbClr val="C00000"/>
                </a:solidFill>
              </a:rPr>
              <a:t>стр.2, гр.04:24 </a:t>
            </a:r>
            <a:r>
              <a:rPr lang="ru-RU" sz="1600" b="1" dirty="0" smtClean="0"/>
              <a:t>должно </a:t>
            </a:r>
            <a:r>
              <a:rPr lang="ru-RU" sz="1600" b="1" dirty="0"/>
              <a:t>быть </a:t>
            </a:r>
            <a:r>
              <a:rPr lang="ru-RU" sz="1600" b="1" u="sng" dirty="0"/>
              <a:t>больше</a:t>
            </a:r>
            <a:r>
              <a:rPr lang="ru-RU" sz="1600" b="1" dirty="0"/>
              <a:t> </a:t>
            </a:r>
            <a:endParaRPr lang="ru-RU" sz="1600" b="1" dirty="0" smtClean="0"/>
          </a:p>
          <a:p>
            <a:pPr algn="just"/>
            <a:r>
              <a:rPr lang="ru-RU" sz="1600" b="1" dirty="0"/>
              <a:t> </a:t>
            </a:r>
            <a:r>
              <a:rPr lang="ru-RU" sz="1600" b="1" dirty="0" smtClean="0"/>
              <a:t> ф.61,таб.2000, </a:t>
            </a:r>
            <a:r>
              <a:rPr lang="ru-RU" sz="1600" b="1" dirty="0" smtClean="0">
                <a:solidFill>
                  <a:srgbClr val="C00000"/>
                </a:solidFill>
              </a:rPr>
              <a:t>стр.2.1+2.2, гр. 04:24</a:t>
            </a:r>
            <a:endParaRPr lang="ru-RU" sz="1600" b="1" dirty="0">
              <a:solidFill>
                <a:srgbClr val="C00000"/>
              </a:solidFill>
            </a:endParaRPr>
          </a:p>
          <a:p>
            <a:pPr algn="just"/>
            <a:endParaRPr lang="ru-RU" b="1" dirty="0">
              <a:solidFill>
                <a:srgbClr val="C0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b="1" dirty="0"/>
              <a:t> </a:t>
            </a:r>
            <a:r>
              <a:rPr lang="ru-RU" sz="1600" b="1" u="sng" dirty="0"/>
              <a:t>Для зарегистрированных пациентов</a:t>
            </a:r>
            <a:r>
              <a:rPr lang="ru-RU" sz="1600" b="1" u="sng" dirty="0">
                <a:solidFill>
                  <a:schemeClr val="dk1"/>
                </a:solidFill>
              </a:rPr>
              <a:t> с болезнью, вызванной ВИЧ, </a:t>
            </a:r>
            <a:r>
              <a:rPr lang="ru-RU" sz="1600" b="1" u="sng" dirty="0" smtClean="0">
                <a:solidFill>
                  <a:schemeClr val="dk1"/>
                </a:solidFill>
              </a:rPr>
              <a:t>проявляющейся </a:t>
            </a:r>
            <a:r>
              <a:rPr lang="ru-RU" sz="1600" b="1" u="sng" dirty="0"/>
              <a:t>в виде других уточненных заболеваний</a:t>
            </a:r>
            <a:r>
              <a:rPr lang="ru-RU" sz="1600" u="sng" dirty="0"/>
              <a:t> </a:t>
            </a:r>
            <a:r>
              <a:rPr lang="ru-RU" sz="1600" b="1" u="sng" dirty="0">
                <a:solidFill>
                  <a:schemeClr val="dk1"/>
                </a:solidFill>
              </a:rPr>
              <a:t>(</a:t>
            </a:r>
            <a:r>
              <a:rPr lang="ru-RU" sz="1600" b="1" u="sng" dirty="0">
                <a:ea typeface="Times New Roman"/>
              </a:rPr>
              <a:t>В22)</a:t>
            </a:r>
            <a:r>
              <a:rPr lang="ru-RU" sz="1600" b="1" u="sng" dirty="0"/>
              <a:t>:</a:t>
            </a:r>
          </a:p>
          <a:p>
            <a:pPr algn="just"/>
            <a:r>
              <a:rPr lang="ru-RU" sz="1600" b="1" dirty="0" smtClean="0"/>
              <a:t>  ф.61,таб.2000, </a:t>
            </a:r>
            <a:r>
              <a:rPr lang="ru-RU" sz="1600" b="1" dirty="0" smtClean="0">
                <a:solidFill>
                  <a:srgbClr val="C00000"/>
                </a:solidFill>
              </a:rPr>
              <a:t>стр.4, гр. 04:24 </a:t>
            </a:r>
            <a:r>
              <a:rPr lang="ru-RU" sz="1600" b="1" dirty="0" smtClean="0"/>
              <a:t>должно </a:t>
            </a:r>
            <a:r>
              <a:rPr lang="ru-RU" sz="1600" b="1" dirty="0"/>
              <a:t>быть </a:t>
            </a:r>
            <a:r>
              <a:rPr lang="ru-RU" sz="1600" b="1" u="sng" dirty="0"/>
              <a:t>больше</a:t>
            </a:r>
            <a:r>
              <a:rPr lang="ru-RU" sz="1600" b="1" dirty="0"/>
              <a:t> </a:t>
            </a:r>
            <a:endParaRPr lang="ru-RU" sz="1600" b="1" dirty="0" smtClean="0"/>
          </a:p>
          <a:p>
            <a:pPr algn="just"/>
            <a:r>
              <a:rPr lang="ru-RU" sz="1600" b="1" dirty="0" smtClean="0"/>
              <a:t>  ф.61,таб.2000</a:t>
            </a:r>
            <a:r>
              <a:rPr lang="ru-RU" sz="1600" b="1" dirty="0" smtClean="0">
                <a:solidFill>
                  <a:srgbClr val="C00000"/>
                </a:solidFill>
              </a:rPr>
              <a:t>,стр.4.1, гр.04:24</a:t>
            </a:r>
            <a:endParaRPr lang="ru-RU" sz="1600" b="1" dirty="0">
              <a:solidFill>
                <a:srgbClr val="C00000"/>
              </a:solidFill>
            </a:endParaRPr>
          </a:p>
          <a:p>
            <a:pPr algn="just"/>
            <a:endParaRPr lang="ru-RU" b="1" dirty="0">
              <a:solidFill>
                <a:srgbClr val="C00000"/>
              </a:solidFill>
            </a:endParaRPr>
          </a:p>
          <a:p>
            <a:pPr indent="268288" algn="just">
              <a:buFont typeface="Arial" panose="020B0604020202020204" pitchFamily="34" charset="0"/>
              <a:buChar char="•"/>
            </a:pPr>
            <a:r>
              <a:rPr lang="ru-RU" sz="1600" b="1" u="sng" dirty="0"/>
              <a:t>Для зарегистрированных пациентов</a:t>
            </a:r>
            <a:r>
              <a:rPr lang="ru-RU" sz="1600" b="1" u="sng" dirty="0">
                <a:solidFill>
                  <a:schemeClr val="dk1"/>
                </a:solidFill>
              </a:rPr>
              <a:t> с болезнью, вызванной ВИЧ, всего (</a:t>
            </a:r>
            <a:r>
              <a:rPr lang="ru-RU" sz="1600" b="1" u="sng" dirty="0">
                <a:ea typeface="Times New Roman"/>
              </a:rPr>
              <a:t>В20 </a:t>
            </a:r>
            <a:r>
              <a:rPr lang="ru-RU" sz="1600" b="1" u="sng" dirty="0" smtClean="0">
                <a:ea typeface="Times New Roman"/>
              </a:rPr>
              <a:t>–В24</a:t>
            </a:r>
            <a:r>
              <a:rPr lang="ru-RU" sz="1600" b="1" u="sng" dirty="0">
                <a:ea typeface="Times New Roman"/>
              </a:rPr>
              <a:t>)</a:t>
            </a:r>
            <a:r>
              <a:rPr lang="ru-RU" sz="1600" b="1" u="sng" dirty="0"/>
              <a:t>:</a:t>
            </a:r>
          </a:p>
          <a:p>
            <a:pPr indent="268288" algn="just"/>
            <a:r>
              <a:rPr lang="ru-RU" sz="1600" b="1" dirty="0" smtClean="0"/>
              <a:t>   ф.61,таб.2000</a:t>
            </a:r>
            <a:r>
              <a:rPr lang="ru-RU" sz="1600" b="1" dirty="0" smtClean="0">
                <a:solidFill>
                  <a:srgbClr val="C00000"/>
                </a:solidFill>
              </a:rPr>
              <a:t>,стр.1,гр.04:24 </a:t>
            </a:r>
            <a:r>
              <a:rPr lang="ru-RU" sz="1600" b="1" dirty="0" smtClean="0"/>
              <a:t>должно </a:t>
            </a:r>
            <a:r>
              <a:rPr lang="ru-RU" sz="1600" b="1" dirty="0"/>
              <a:t>быть </a:t>
            </a:r>
            <a:r>
              <a:rPr lang="ru-RU" sz="1600" b="1" u="sng" dirty="0"/>
              <a:t>больше </a:t>
            </a:r>
            <a:endParaRPr lang="ru-RU" sz="1600" b="1" u="sng" dirty="0" smtClean="0"/>
          </a:p>
          <a:p>
            <a:pPr indent="268288" algn="just"/>
            <a:r>
              <a:rPr lang="ru-RU" sz="1600" b="1" dirty="0"/>
              <a:t> </a:t>
            </a:r>
            <a:r>
              <a:rPr lang="ru-RU" sz="1600" b="1" dirty="0" smtClean="0"/>
              <a:t>  ф.61,таб.2000,</a:t>
            </a:r>
            <a:r>
              <a:rPr lang="ru-RU" sz="1600" b="1" dirty="0" smtClean="0">
                <a:solidFill>
                  <a:srgbClr val="C00000"/>
                </a:solidFill>
              </a:rPr>
              <a:t>стр.7,гр.04:24</a:t>
            </a:r>
          </a:p>
          <a:p>
            <a:pPr indent="268288" algn="just"/>
            <a:endParaRPr lang="ru-RU" sz="1600" b="1" dirty="0">
              <a:solidFill>
                <a:srgbClr val="C00000"/>
              </a:solidFill>
            </a:endParaRPr>
          </a:p>
          <a:p>
            <a:pPr indent="268288" algn="just">
              <a:buFont typeface="Arial" panose="020B0604020202020204" pitchFamily="34" charset="0"/>
              <a:buChar char="•"/>
            </a:pPr>
            <a:r>
              <a:rPr lang="ru-RU" sz="1600" b="1" u="sng" dirty="0" smtClean="0"/>
              <a:t>Из общего числа     зарегистрированных пациентов,  больных ВИЧ-инфекцией имели клиническую стадию заболевания</a:t>
            </a:r>
            <a:r>
              <a:rPr lang="ru-RU" sz="1600" b="1" dirty="0" smtClean="0"/>
              <a:t>:</a:t>
            </a:r>
            <a:endParaRPr lang="ru-RU" sz="1600" b="1" dirty="0"/>
          </a:p>
          <a:p>
            <a:pPr indent="268288" algn="just"/>
            <a:r>
              <a:rPr lang="ru-RU" sz="1600" b="1" dirty="0"/>
              <a:t>Ф.61,таб.2000</a:t>
            </a:r>
            <a:r>
              <a:rPr lang="ru-RU" sz="1600" b="1" dirty="0">
                <a:solidFill>
                  <a:srgbClr val="C00000"/>
                </a:solidFill>
              </a:rPr>
              <a:t>,стр.1</a:t>
            </a:r>
            <a:r>
              <a:rPr lang="ru-RU" sz="1600" b="1" dirty="0" smtClean="0">
                <a:solidFill>
                  <a:srgbClr val="C00000"/>
                </a:solidFill>
              </a:rPr>
              <a:t>, гр.04 </a:t>
            </a:r>
            <a:r>
              <a:rPr lang="ru-RU" sz="1600" b="1" dirty="0" smtClean="0"/>
              <a:t>должно </a:t>
            </a:r>
            <a:r>
              <a:rPr lang="ru-RU" sz="1600" b="1" dirty="0"/>
              <a:t>быть </a:t>
            </a:r>
            <a:r>
              <a:rPr lang="ru-RU" sz="1600" b="1" u="sng" dirty="0" smtClean="0"/>
              <a:t>равно</a:t>
            </a:r>
            <a:r>
              <a:rPr lang="ru-RU" sz="1600" b="1" dirty="0" smtClean="0"/>
              <a:t> сумме</a:t>
            </a:r>
          </a:p>
          <a:p>
            <a:pPr indent="268288" algn="just"/>
            <a:r>
              <a:rPr lang="ru-RU" b="1" dirty="0" smtClean="0">
                <a:solidFill>
                  <a:srgbClr val="C00000"/>
                </a:solidFill>
              </a:rPr>
              <a:t>(</a:t>
            </a:r>
            <a:r>
              <a:rPr lang="ru-RU" sz="1600" b="1" dirty="0" smtClean="0"/>
              <a:t>ф.61,таб.2000</a:t>
            </a:r>
            <a:r>
              <a:rPr lang="ru-RU" sz="1600" b="1" dirty="0" smtClean="0">
                <a:solidFill>
                  <a:srgbClr val="C00000"/>
                </a:solidFill>
              </a:rPr>
              <a:t>,стр.1,гр.16 + </a:t>
            </a:r>
            <a:r>
              <a:rPr lang="ru-RU" sz="1600" b="1" dirty="0" smtClean="0"/>
              <a:t>ф.61,таб.2000,</a:t>
            </a:r>
            <a:r>
              <a:rPr lang="ru-RU" sz="1600" b="1" dirty="0" smtClean="0">
                <a:solidFill>
                  <a:srgbClr val="C00000"/>
                </a:solidFill>
              </a:rPr>
              <a:t>стр.1,гр.17 + </a:t>
            </a:r>
            <a:r>
              <a:rPr lang="ru-RU" sz="1600" b="1" dirty="0" smtClean="0"/>
              <a:t>ф.61,таб.2000</a:t>
            </a:r>
            <a:r>
              <a:rPr lang="ru-RU" sz="1600" b="1" dirty="0" smtClean="0">
                <a:solidFill>
                  <a:srgbClr val="C00000"/>
                </a:solidFill>
              </a:rPr>
              <a:t>,стр.1,гр.18  + </a:t>
            </a:r>
            <a:r>
              <a:rPr lang="ru-RU" sz="1600" b="1" dirty="0" smtClean="0"/>
              <a:t>ф.61,таб.2000, </a:t>
            </a:r>
            <a:r>
              <a:rPr lang="ru-RU" sz="1600" b="1" dirty="0" smtClean="0">
                <a:solidFill>
                  <a:srgbClr val="C00000"/>
                </a:solidFill>
              </a:rPr>
              <a:t>стр.1,гр.19 + </a:t>
            </a:r>
            <a:r>
              <a:rPr lang="ru-RU" sz="1600" b="1" dirty="0"/>
              <a:t>ф.61,таб.2000</a:t>
            </a:r>
            <a:r>
              <a:rPr lang="ru-RU" sz="1600" b="1" dirty="0" smtClean="0">
                <a:solidFill>
                  <a:srgbClr val="C00000"/>
                </a:solidFill>
              </a:rPr>
              <a:t>, стр.1,гр.20 + </a:t>
            </a:r>
            <a:r>
              <a:rPr lang="ru-RU" sz="1600" b="1" dirty="0"/>
              <a:t>ф.61,таб.2000</a:t>
            </a:r>
            <a:r>
              <a:rPr lang="ru-RU" sz="1600" b="1" dirty="0" smtClean="0">
                <a:solidFill>
                  <a:srgbClr val="C00000"/>
                </a:solidFill>
              </a:rPr>
              <a:t>, стр.1,гр.21 + </a:t>
            </a:r>
            <a:r>
              <a:rPr lang="ru-RU" sz="1600" b="1" dirty="0" smtClean="0"/>
              <a:t>ф.61,таб.2000,</a:t>
            </a:r>
            <a:r>
              <a:rPr lang="ru-RU" sz="1600" b="1" dirty="0" smtClean="0">
                <a:solidFill>
                  <a:srgbClr val="C00000"/>
                </a:solidFill>
              </a:rPr>
              <a:t>стр.1,гр.22 + </a:t>
            </a:r>
            <a:r>
              <a:rPr lang="ru-RU" sz="1600" b="1" dirty="0" smtClean="0"/>
              <a:t>ф.61,таб.2000</a:t>
            </a:r>
            <a:r>
              <a:rPr lang="ru-RU" sz="1600" b="1" dirty="0" smtClean="0">
                <a:solidFill>
                  <a:srgbClr val="C00000"/>
                </a:solidFill>
              </a:rPr>
              <a:t>,стр.1,гр.23  + </a:t>
            </a:r>
            <a:r>
              <a:rPr lang="ru-RU" sz="1600" b="1" dirty="0" smtClean="0"/>
              <a:t>ф.61,таб.2000,</a:t>
            </a:r>
            <a:r>
              <a:rPr lang="ru-RU" sz="1600" b="1" dirty="0" smtClean="0">
                <a:solidFill>
                  <a:srgbClr val="C00000"/>
                </a:solidFill>
              </a:rPr>
              <a:t>стр.1,гр.24</a:t>
            </a:r>
            <a:r>
              <a:rPr lang="ru-RU" b="1" dirty="0" smtClean="0">
                <a:solidFill>
                  <a:srgbClr val="C00000"/>
                </a:solidFill>
              </a:rPr>
              <a:t>)</a:t>
            </a:r>
            <a:endParaRPr lang="ru-RU" sz="1600" b="1" dirty="0">
              <a:solidFill>
                <a:srgbClr val="C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75586" y="6419081"/>
            <a:ext cx="2133600" cy="365125"/>
          </a:xfrm>
        </p:spPr>
        <p:txBody>
          <a:bodyPr/>
          <a:lstStyle/>
          <a:p>
            <a:pPr>
              <a:defRPr/>
            </a:pPr>
            <a:fld id="{EE078070-8EDD-4CBE-BA1D-D4E3024E180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4519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13"/>
          <p:cNvSpPr txBox="1">
            <a:spLocks noChangeArrowheads="1"/>
          </p:cNvSpPr>
          <p:nvPr/>
        </p:nvSpPr>
        <p:spPr bwMode="auto">
          <a:xfrm>
            <a:off x="1" y="0"/>
            <a:ext cx="9162562" cy="90872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sz="1600" b="1" dirty="0">
                <a:solidFill>
                  <a:schemeClr val="bg1"/>
                </a:solidFill>
              </a:rPr>
              <a:t>Форма федерального статистического наблюдения № 61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sz="1600" b="1" dirty="0">
                <a:solidFill>
                  <a:schemeClr val="bg1"/>
                </a:solidFill>
              </a:rPr>
              <a:t> «Сведения о болезни, вызванной вирусом  иммунодефицита человека</a:t>
            </a:r>
            <a:r>
              <a:rPr lang="ru-RU" altLang="ru-RU" sz="1600" b="1" dirty="0" smtClean="0">
                <a:solidFill>
                  <a:schemeClr val="bg1"/>
                </a:solidFill>
              </a:rPr>
              <a:t>»</a:t>
            </a:r>
            <a:r>
              <a:rPr lang="ru-RU" altLang="ru-RU" sz="1600" b="1" dirty="0"/>
              <a:t> </a:t>
            </a:r>
            <a:endParaRPr lang="ru-RU" altLang="ru-RU" sz="1600" b="1" dirty="0" smtClean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sz="1600" b="1" dirty="0" smtClean="0">
                <a:solidFill>
                  <a:schemeClr val="bg1"/>
                </a:solidFill>
              </a:rPr>
              <a:t>утверждена </a:t>
            </a:r>
            <a:r>
              <a:rPr lang="ru-RU" altLang="ru-RU" sz="1600" b="1" dirty="0">
                <a:solidFill>
                  <a:schemeClr val="bg1"/>
                </a:solidFill>
              </a:rPr>
              <a:t>приказом Росстата от </a:t>
            </a:r>
            <a:r>
              <a:rPr lang="ru-RU" altLang="ru-RU" sz="1600" b="1" dirty="0" smtClean="0">
                <a:solidFill>
                  <a:schemeClr val="bg1"/>
                </a:solidFill>
              </a:rPr>
              <a:t>30 декабря </a:t>
            </a:r>
            <a:r>
              <a:rPr lang="ru-RU" altLang="ru-RU" sz="1600" b="1" dirty="0">
                <a:solidFill>
                  <a:schemeClr val="bg1"/>
                </a:solidFill>
              </a:rPr>
              <a:t>2015 г. №672</a:t>
            </a:r>
            <a:r>
              <a:rPr lang="ru-RU" altLang="ru-RU" sz="1600" b="1" dirty="0" smtClean="0">
                <a:solidFill>
                  <a:schemeClr val="bg1"/>
                </a:solidFill>
              </a:rPr>
              <a:t> </a:t>
            </a:r>
            <a:endParaRPr lang="ru-RU" altLang="ru-RU" sz="1600" b="1" dirty="0">
              <a:solidFill>
                <a:schemeClr val="bg1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1213D14-E593-4B81-A867-9DE033BC1F2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075"/>
          <a:stretch/>
        </p:blipFill>
        <p:spPr bwMode="auto">
          <a:xfrm>
            <a:off x="4716014" y="974228"/>
            <a:ext cx="3677947" cy="4866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4567203" y="5034494"/>
            <a:ext cx="4572000" cy="1477328"/>
          </a:xfrm>
          <a:prstGeom prst="rect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txBody>
          <a:bodyPr>
            <a:spAutoFit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  <a:effectLst>
                  <a:glow rad="711200">
                    <a:schemeClr val="bg1"/>
                  </a:glow>
                </a:effectLst>
              </a:rPr>
              <a:t>ИНСТРУКЦИЯ по составлению </a:t>
            </a:r>
            <a:r>
              <a:rPr lang="ru-RU" b="1" dirty="0" smtClean="0">
                <a:solidFill>
                  <a:srgbClr val="FF0000"/>
                </a:solidFill>
                <a:effectLst>
                  <a:glow rad="711200">
                    <a:schemeClr val="bg1"/>
                  </a:glow>
                </a:effectLst>
              </a:rPr>
              <a:t>формы федерального </a:t>
            </a:r>
            <a:r>
              <a:rPr lang="ru-RU" b="1" dirty="0">
                <a:solidFill>
                  <a:srgbClr val="FF0000"/>
                </a:solidFill>
                <a:effectLst>
                  <a:glow rad="711200">
                    <a:schemeClr val="bg1"/>
                  </a:glow>
                </a:effectLst>
              </a:rPr>
              <a:t>статистического наблюдения № </a:t>
            </a:r>
            <a:r>
              <a:rPr lang="ru-RU" b="1" dirty="0" smtClean="0">
                <a:solidFill>
                  <a:srgbClr val="FF0000"/>
                </a:solidFill>
                <a:effectLst>
                  <a:glow rad="711200">
                    <a:schemeClr val="bg1"/>
                  </a:glow>
                </a:effectLst>
              </a:rPr>
              <a:t>61, </a:t>
            </a:r>
            <a:r>
              <a:rPr lang="ru-RU" b="1" dirty="0" smtClean="0">
                <a:solidFill>
                  <a:srgbClr val="0000FF"/>
                </a:solidFill>
                <a:effectLst>
                  <a:glow rad="711200">
                    <a:schemeClr val="bg1"/>
                  </a:glow>
                </a:effectLst>
              </a:rPr>
              <a:t>утверждена заместителем Министра здравоохранения Российской федерации С.А. Краевым </a:t>
            </a:r>
            <a:r>
              <a:rPr lang="ru-RU" altLang="ru-RU" b="1" dirty="0" smtClean="0">
                <a:solidFill>
                  <a:srgbClr val="0000FF"/>
                </a:solidFill>
                <a:effectLst>
                  <a:glow rad="711200">
                    <a:schemeClr val="bg1"/>
                  </a:glow>
                </a:effectLst>
              </a:rPr>
              <a:t> 27.12.2016</a:t>
            </a:r>
            <a:r>
              <a:rPr lang="ru-RU" b="1" dirty="0" smtClean="0">
                <a:solidFill>
                  <a:srgbClr val="0000FF"/>
                </a:solidFill>
                <a:effectLst>
                  <a:glow rad="711200">
                    <a:schemeClr val="bg1"/>
                  </a:glow>
                </a:effectLst>
              </a:rPr>
              <a:t> </a:t>
            </a:r>
            <a:endParaRPr lang="ru-RU" b="1" dirty="0">
              <a:solidFill>
                <a:srgbClr val="0000FF"/>
              </a:solidFill>
              <a:effectLst>
                <a:glow rad="711200">
                  <a:schemeClr val="bg1"/>
                </a:glow>
              </a:effectLst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217" y="1143310"/>
            <a:ext cx="3657772" cy="38747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75008" y="4437112"/>
            <a:ext cx="4355976" cy="2308324"/>
          </a:xfrm>
          <a:prstGeom prst="rect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  <a:effectLst>
                  <a:glow rad="711200">
                    <a:schemeClr val="bg1"/>
                  </a:glow>
                </a:effectLst>
              </a:rPr>
              <a:t>МЕТОДИЧЕСКИЕ РЕКОМЕНДАЦИИ </a:t>
            </a:r>
            <a:endParaRPr lang="ru-RU" b="1" dirty="0" smtClean="0">
              <a:solidFill>
                <a:srgbClr val="FF0000"/>
              </a:solidFill>
              <a:effectLst>
                <a:glow rad="711200">
                  <a:schemeClr val="bg1"/>
                </a:glow>
              </a:effectLst>
            </a:endParaRPr>
          </a:p>
          <a:p>
            <a:pPr algn="ctr"/>
            <a:r>
              <a:rPr lang="ru-RU" b="1" dirty="0" smtClean="0">
                <a:solidFill>
                  <a:srgbClr val="FF0000"/>
                </a:solidFill>
                <a:effectLst>
                  <a:glow rad="711200">
                    <a:schemeClr val="bg1"/>
                  </a:glow>
                </a:effectLst>
              </a:rPr>
              <a:t>по порядку </a:t>
            </a:r>
            <a:r>
              <a:rPr lang="ru-RU" b="1" dirty="0">
                <a:solidFill>
                  <a:srgbClr val="FF0000"/>
                </a:solidFill>
                <a:effectLst>
                  <a:glow rad="711200">
                    <a:schemeClr val="bg1"/>
                  </a:glow>
                </a:effectLst>
              </a:rPr>
              <a:t>статистического учета и кодирования болезни, вызванной вирусом иммунодефицита человека [ВИЧ] в статистике заболеваемости и </a:t>
            </a:r>
            <a:r>
              <a:rPr lang="ru-RU" b="1" dirty="0" smtClean="0">
                <a:solidFill>
                  <a:srgbClr val="FF0000"/>
                </a:solidFill>
                <a:effectLst>
                  <a:glow rad="711200">
                    <a:schemeClr val="bg1"/>
                  </a:glow>
                </a:effectLst>
              </a:rPr>
              <a:t>смертности, </a:t>
            </a:r>
            <a:r>
              <a:rPr lang="ru-RU" b="1" dirty="0" smtClean="0">
                <a:solidFill>
                  <a:srgbClr val="0000FF"/>
                </a:solidFill>
                <a:effectLst>
                  <a:glow rad="711200">
                    <a:schemeClr val="bg1"/>
                  </a:glow>
                </a:effectLst>
              </a:rPr>
              <a:t>утверждены Министром здравоохранения Российской федерации В.И. Скворцовой </a:t>
            </a:r>
            <a:r>
              <a:rPr lang="ru-RU" altLang="ru-RU" b="1" dirty="0" smtClean="0">
                <a:solidFill>
                  <a:srgbClr val="0000FF"/>
                </a:solidFill>
                <a:effectLst>
                  <a:glow rad="711200">
                    <a:schemeClr val="bg1"/>
                  </a:glow>
                </a:effectLst>
              </a:rPr>
              <a:t> 27.06.2016</a:t>
            </a:r>
            <a:r>
              <a:rPr lang="ru-RU" b="1" dirty="0" smtClean="0">
                <a:solidFill>
                  <a:srgbClr val="0000FF"/>
                </a:solidFill>
                <a:effectLst>
                  <a:glow rad="711200">
                    <a:schemeClr val="bg1"/>
                  </a:glow>
                </a:effectLst>
              </a:rPr>
              <a:t> </a:t>
            </a:r>
            <a:endParaRPr lang="ru-RU" b="1" dirty="0">
              <a:solidFill>
                <a:srgbClr val="0000FF"/>
              </a:solidFill>
              <a:effectLst>
                <a:glow rad="711200">
                  <a:schemeClr val="bg1"/>
                </a:glow>
              </a:effectLst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5155D76C-9AC6-47F5-B3FF-A559BB445680}"/>
              </a:ext>
            </a:extLst>
          </p:cNvPr>
          <p:cNvSpPr/>
          <p:nvPr/>
        </p:nvSpPr>
        <p:spPr>
          <a:xfrm>
            <a:off x="107504" y="996697"/>
            <a:ext cx="237626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Нормативная база:</a:t>
            </a:r>
            <a:endParaRPr lang="ru-RU" sz="2000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05814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930C406D-CFAA-4A1F-A8DD-746CD24EAA75}"/>
              </a:ext>
            </a:extLst>
          </p:cNvPr>
          <p:cNvSpPr/>
          <p:nvPr/>
        </p:nvSpPr>
        <p:spPr>
          <a:xfrm>
            <a:off x="249071" y="750591"/>
            <a:ext cx="8558369" cy="53566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Прямоугольник 13"/>
          <p:cNvSpPr txBox="1">
            <a:spLocks noChangeArrowheads="1"/>
          </p:cNvSpPr>
          <p:nvPr/>
        </p:nvSpPr>
        <p:spPr bwMode="auto">
          <a:xfrm>
            <a:off x="1" y="0"/>
            <a:ext cx="9162562" cy="70028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b="1" dirty="0">
                <a:solidFill>
                  <a:schemeClr val="bg1"/>
                </a:solidFill>
              </a:rPr>
              <a:t>Форма федерального статистического наблюдения № 61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b="1" dirty="0">
                <a:solidFill>
                  <a:schemeClr val="bg1"/>
                </a:solidFill>
              </a:rPr>
              <a:t> «Сведения о болезни, вызванной вирусом  иммунодефицита человека» 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EFCF7FFB-9C71-4663-8FB2-B35FB49DDE04}"/>
              </a:ext>
            </a:extLst>
          </p:cNvPr>
          <p:cNvSpPr/>
          <p:nvPr/>
        </p:nvSpPr>
        <p:spPr>
          <a:xfrm>
            <a:off x="294875" y="750592"/>
            <a:ext cx="855424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b="1" dirty="0">
                <a:solidFill>
                  <a:srgbClr val="0033CC"/>
                </a:solidFill>
              </a:rPr>
              <a:t>НЕКОТОРЫЕ УСЛОВИЯ ВНУТРИТАБЛИЧНОГО </a:t>
            </a:r>
            <a:r>
              <a:rPr lang="ru-RU" altLang="ru-RU" b="1" dirty="0" smtClean="0">
                <a:solidFill>
                  <a:srgbClr val="0033CC"/>
                </a:solidFill>
              </a:rPr>
              <a:t>КОНТРОЛЯ </a:t>
            </a:r>
            <a:r>
              <a:rPr lang="ru-RU" altLang="ru-RU" b="1" dirty="0">
                <a:solidFill>
                  <a:srgbClr val="0033CC"/>
                </a:solidFill>
              </a:rPr>
              <a:t>ДЛЯ ТАБЛИЦЫ 2000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AA35560B-1966-48E8-ABCB-C770CBEE41A9}"/>
              </a:ext>
            </a:extLst>
          </p:cNvPr>
          <p:cNvSpPr/>
          <p:nvPr/>
        </p:nvSpPr>
        <p:spPr>
          <a:xfrm>
            <a:off x="269913" y="1305903"/>
            <a:ext cx="8579211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600" b="1" u="sng" dirty="0"/>
              <a:t>Для зарегистрированных пациентов - иностранных граждан,</a:t>
            </a:r>
            <a:r>
              <a:rPr lang="ru-RU" sz="1600" b="1" u="sng" dirty="0">
                <a:solidFill>
                  <a:schemeClr val="dk1"/>
                </a:solidFill>
              </a:rPr>
              <a:t> с </a:t>
            </a:r>
            <a:r>
              <a:rPr lang="ru-RU" sz="1600" b="1" u="sng" dirty="0" smtClean="0">
                <a:solidFill>
                  <a:schemeClr val="dk1"/>
                </a:solidFill>
              </a:rPr>
              <a:t>болезнью, вызванной </a:t>
            </a:r>
            <a:r>
              <a:rPr lang="ru-RU" sz="1600" b="1" u="sng" dirty="0">
                <a:solidFill>
                  <a:schemeClr val="dk1"/>
                </a:solidFill>
              </a:rPr>
              <a:t>ВИЧ, (</a:t>
            </a:r>
            <a:r>
              <a:rPr lang="ru-RU" sz="1600" b="1" u="sng" dirty="0">
                <a:ea typeface="Times New Roman"/>
              </a:rPr>
              <a:t>В20–В24)</a:t>
            </a:r>
            <a:r>
              <a:rPr lang="ru-RU" sz="1600" b="1" u="sng" dirty="0"/>
              <a:t>:</a:t>
            </a:r>
          </a:p>
          <a:p>
            <a:pPr algn="just"/>
            <a:r>
              <a:rPr lang="ru-RU" sz="1600" b="1" dirty="0"/>
              <a:t>ф.61,таб.2000,</a:t>
            </a:r>
            <a:r>
              <a:rPr lang="ru-RU" sz="1600" b="1" dirty="0">
                <a:solidFill>
                  <a:srgbClr val="C00000"/>
                </a:solidFill>
              </a:rPr>
              <a:t>стр.7,гр.04:24 </a:t>
            </a:r>
            <a:r>
              <a:rPr lang="ru-RU" sz="1600" b="1" dirty="0" smtClean="0"/>
              <a:t>должно </a:t>
            </a:r>
            <a:r>
              <a:rPr lang="ru-RU" sz="1600" b="1" dirty="0"/>
              <a:t>быть </a:t>
            </a:r>
            <a:r>
              <a:rPr lang="ru-RU" sz="1600" b="1" u="sng" dirty="0"/>
              <a:t>больше или </a:t>
            </a:r>
            <a:r>
              <a:rPr lang="ru-RU" sz="1600" b="1" u="sng" dirty="0" smtClean="0"/>
              <a:t>равно </a:t>
            </a:r>
          </a:p>
          <a:p>
            <a:pPr algn="just"/>
            <a:r>
              <a:rPr lang="ru-RU" sz="1600" b="1" dirty="0" smtClean="0"/>
              <a:t>ф.61,таб.2000</a:t>
            </a:r>
            <a:r>
              <a:rPr lang="ru-RU" sz="1600" b="1" dirty="0" smtClean="0">
                <a:solidFill>
                  <a:srgbClr val="C00000"/>
                </a:solidFill>
              </a:rPr>
              <a:t>, стр.7.1+7.2, гр.04:24</a:t>
            </a:r>
            <a:endParaRPr lang="ru-RU" sz="1600" b="1" dirty="0">
              <a:solidFill>
                <a:srgbClr val="C00000"/>
              </a:solidFill>
            </a:endParaRPr>
          </a:p>
          <a:p>
            <a:pPr algn="just"/>
            <a:endParaRPr lang="ru-RU" sz="1600" b="1" dirty="0">
              <a:solidFill>
                <a:srgbClr val="C00000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600" b="1" u="sng" dirty="0"/>
              <a:t>Для зарегистрированных пациентов - иностранных граждан,</a:t>
            </a:r>
            <a:r>
              <a:rPr lang="ru-RU" sz="1600" b="1" u="sng" dirty="0">
                <a:solidFill>
                  <a:schemeClr val="dk1"/>
                </a:solidFill>
              </a:rPr>
              <a:t> с болезнью, </a:t>
            </a:r>
            <a:r>
              <a:rPr lang="ru-RU" sz="1600" b="1" u="sng" dirty="0" smtClean="0">
                <a:solidFill>
                  <a:schemeClr val="dk1"/>
                </a:solidFill>
              </a:rPr>
              <a:t>вызванной </a:t>
            </a:r>
            <a:r>
              <a:rPr lang="ru-RU" sz="1600" b="1" u="sng" dirty="0">
                <a:solidFill>
                  <a:schemeClr val="dk1"/>
                </a:solidFill>
              </a:rPr>
              <a:t>ВИЧ, (</a:t>
            </a:r>
            <a:r>
              <a:rPr lang="ru-RU" sz="1600" b="1" u="sng" dirty="0">
                <a:ea typeface="Times New Roman"/>
              </a:rPr>
              <a:t>В20–В24)</a:t>
            </a:r>
            <a:r>
              <a:rPr lang="ru-RU" sz="1600" b="1" u="sng" dirty="0"/>
              <a:t>:</a:t>
            </a:r>
          </a:p>
          <a:p>
            <a:pPr algn="just"/>
            <a:r>
              <a:rPr lang="ru-RU" sz="1600" b="1" dirty="0"/>
              <a:t>ф.61,таб.2000</a:t>
            </a:r>
            <a:r>
              <a:rPr lang="ru-RU" sz="1600" b="1" dirty="0" smtClean="0"/>
              <a:t>, </a:t>
            </a:r>
            <a:r>
              <a:rPr lang="ru-RU" sz="1600" b="1" dirty="0" smtClean="0">
                <a:solidFill>
                  <a:srgbClr val="C00000"/>
                </a:solidFill>
              </a:rPr>
              <a:t>стр.7, гр.04:24 </a:t>
            </a:r>
            <a:r>
              <a:rPr lang="ru-RU" sz="1600" b="1" dirty="0" smtClean="0"/>
              <a:t>должно </a:t>
            </a:r>
            <a:r>
              <a:rPr lang="ru-RU" sz="1600" b="1" dirty="0"/>
              <a:t>быть </a:t>
            </a:r>
            <a:r>
              <a:rPr lang="ru-RU" sz="1600" b="1" u="sng" dirty="0"/>
              <a:t>больше или </a:t>
            </a:r>
            <a:r>
              <a:rPr lang="ru-RU" sz="1600" b="1" u="sng" dirty="0" smtClean="0"/>
              <a:t>равно </a:t>
            </a:r>
          </a:p>
          <a:p>
            <a:pPr algn="just"/>
            <a:r>
              <a:rPr lang="ru-RU" sz="1600" b="1" dirty="0" smtClean="0"/>
              <a:t>ф.61,таб.2000, </a:t>
            </a:r>
            <a:r>
              <a:rPr lang="ru-RU" sz="1600" b="1" dirty="0" smtClean="0">
                <a:solidFill>
                  <a:srgbClr val="C00000"/>
                </a:solidFill>
              </a:rPr>
              <a:t>стр.7.1, гр.04:24</a:t>
            </a:r>
            <a:endParaRPr lang="ru-RU" sz="1600" b="1" dirty="0">
              <a:solidFill>
                <a:srgbClr val="C00000"/>
              </a:solidFill>
            </a:endParaRPr>
          </a:p>
          <a:p>
            <a:pPr algn="just"/>
            <a:endParaRPr lang="ru-RU" sz="1600" b="1" dirty="0">
              <a:solidFill>
                <a:srgbClr val="C00000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600" b="1" u="sng" dirty="0"/>
              <a:t>Для зарегистрированных пациентов - иностранных граждан,</a:t>
            </a:r>
            <a:r>
              <a:rPr lang="ru-RU" sz="1600" b="1" u="sng" dirty="0">
                <a:solidFill>
                  <a:schemeClr val="dk1"/>
                </a:solidFill>
              </a:rPr>
              <a:t> с болезнью, </a:t>
            </a:r>
            <a:r>
              <a:rPr lang="ru-RU" sz="1600" b="1" u="sng" dirty="0" smtClean="0">
                <a:solidFill>
                  <a:schemeClr val="dk1"/>
                </a:solidFill>
              </a:rPr>
              <a:t>вызванной </a:t>
            </a:r>
            <a:r>
              <a:rPr lang="ru-RU" sz="1600" b="1" u="sng" dirty="0">
                <a:solidFill>
                  <a:schemeClr val="dk1"/>
                </a:solidFill>
              </a:rPr>
              <a:t>ВИЧ, (</a:t>
            </a:r>
            <a:r>
              <a:rPr lang="ru-RU" sz="1600" b="1" u="sng" dirty="0">
                <a:ea typeface="Times New Roman"/>
              </a:rPr>
              <a:t>В20–В24)</a:t>
            </a:r>
            <a:r>
              <a:rPr lang="ru-RU" sz="1600" b="1" u="sng" dirty="0"/>
              <a:t>:</a:t>
            </a:r>
          </a:p>
          <a:p>
            <a:pPr algn="just"/>
            <a:r>
              <a:rPr lang="ru-RU" sz="1600" b="1" dirty="0"/>
              <a:t>ф.61,таб.2000</a:t>
            </a:r>
            <a:r>
              <a:rPr lang="ru-RU" sz="1600" b="1" dirty="0" smtClean="0"/>
              <a:t>, </a:t>
            </a:r>
            <a:r>
              <a:rPr lang="ru-RU" sz="1600" b="1" dirty="0" smtClean="0">
                <a:solidFill>
                  <a:srgbClr val="C00000"/>
                </a:solidFill>
              </a:rPr>
              <a:t>стр.7, гр.04:24 </a:t>
            </a:r>
            <a:r>
              <a:rPr lang="ru-RU" sz="1600" b="1" dirty="0" smtClean="0"/>
              <a:t>должно </a:t>
            </a:r>
            <a:r>
              <a:rPr lang="ru-RU" sz="1600" b="1" dirty="0"/>
              <a:t>быть </a:t>
            </a:r>
            <a:r>
              <a:rPr lang="ru-RU" sz="1600" b="1" u="sng" dirty="0"/>
              <a:t>больше или </a:t>
            </a:r>
            <a:r>
              <a:rPr lang="ru-RU" sz="1600" b="1" u="sng" dirty="0" smtClean="0"/>
              <a:t>равно</a:t>
            </a:r>
          </a:p>
          <a:p>
            <a:pPr algn="just"/>
            <a:r>
              <a:rPr lang="ru-RU" sz="1600" b="1" dirty="0" smtClean="0"/>
              <a:t>ф.61,таб.2000, </a:t>
            </a:r>
            <a:r>
              <a:rPr lang="ru-RU" sz="1600" b="1" dirty="0" smtClean="0">
                <a:solidFill>
                  <a:srgbClr val="C00000"/>
                </a:solidFill>
              </a:rPr>
              <a:t>стр.7.2, гр.04:24</a:t>
            </a:r>
            <a:endParaRPr lang="ru-RU" sz="1600" b="1" dirty="0">
              <a:solidFill>
                <a:srgbClr val="C00000"/>
              </a:solidFill>
            </a:endParaRPr>
          </a:p>
          <a:p>
            <a:pPr algn="just"/>
            <a:endParaRPr lang="ru-RU" b="1" dirty="0">
              <a:solidFill>
                <a:srgbClr val="C00000"/>
              </a:solidFill>
            </a:endParaRPr>
          </a:p>
          <a:p>
            <a:pPr algn="just"/>
            <a:endParaRPr lang="ru-RU" b="1" dirty="0">
              <a:solidFill>
                <a:srgbClr val="C00000"/>
              </a:solidFill>
            </a:endParaRPr>
          </a:p>
          <a:p>
            <a:pPr algn="just"/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078070-8EDD-4CBE-BA1D-D4E3024E180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8036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13"/>
          <p:cNvSpPr txBox="1">
            <a:spLocks noChangeArrowheads="1"/>
          </p:cNvSpPr>
          <p:nvPr/>
        </p:nvSpPr>
        <p:spPr bwMode="auto">
          <a:xfrm>
            <a:off x="1" y="0"/>
            <a:ext cx="9162562" cy="70028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b="1" dirty="0">
                <a:solidFill>
                  <a:schemeClr val="bg1"/>
                </a:solidFill>
              </a:rPr>
              <a:t>Форма федерального статистического наблюдения № 61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b="1" dirty="0">
                <a:solidFill>
                  <a:schemeClr val="bg1"/>
                </a:solidFill>
              </a:rPr>
              <a:t> «Сведения о болезни, вызванной вирусом  иммунодефицита человека» </a:t>
            </a: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xmlns="" id="{8EA2B6DF-7875-4972-889C-9CA6F82F9F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8427621"/>
              </p:ext>
            </p:extLst>
          </p:nvPr>
        </p:nvGraphicFramePr>
        <p:xfrm>
          <a:off x="271319" y="1346613"/>
          <a:ext cx="8602901" cy="4718959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917506">
                  <a:extLst>
                    <a:ext uri="{9D8B030D-6E8A-4147-A177-3AD203B41FA5}">
                      <a16:colId xmlns:a16="http://schemas.microsoft.com/office/drawing/2014/main" xmlns="" val="892942449"/>
                    </a:ext>
                  </a:extLst>
                </a:gridCol>
                <a:gridCol w="897695">
                  <a:extLst>
                    <a:ext uri="{9D8B030D-6E8A-4147-A177-3AD203B41FA5}">
                      <a16:colId xmlns:a16="http://schemas.microsoft.com/office/drawing/2014/main" xmlns="" val="2666187313"/>
                    </a:ext>
                  </a:extLst>
                </a:gridCol>
                <a:gridCol w="822886">
                  <a:extLst>
                    <a:ext uri="{9D8B030D-6E8A-4147-A177-3AD203B41FA5}">
                      <a16:colId xmlns:a16="http://schemas.microsoft.com/office/drawing/2014/main" xmlns="" val="3081621743"/>
                    </a:ext>
                  </a:extLst>
                </a:gridCol>
                <a:gridCol w="822886">
                  <a:extLst>
                    <a:ext uri="{9D8B030D-6E8A-4147-A177-3AD203B41FA5}">
                      <a16:colId xmlns:a16="http://schemas.microsoft.com/office/drawing/2014/main" xmlns="" val="3797827469"/>
                    </a:ext>
                  </a:extLst>
                </a:gridCol>
                <a:gridCol w="822886">
                  <a:extLst>
                    <a:ext uri="{9D8B030D-6E8A-4147-A177-3AD203B41FA5}">
                      <a16:colId xmlns:a16="http://schemas.microsoft.com/office/drawing/2014/main" xmlns="" val="10705946"/>
                    </a:ext>
                  </a:extLst>
                </a:gridCol>
                <a:gridCol w="822886">
                  <a:extLst>
                    <a:ext uri="{9D8B030D-6E8A-4147-A177-3AD203B41FA5}">
                      <a16:colId xmlns:a16="http://schemas.microsoft.com/office/drawing/2014/main" xmlns="" val="3809665237"/>
                    </a:ext>
                  </a:extLst>
                </a:gridCol>
                <a:gridCol w="748079">
                  <a:extLst>
                    <a:ext uri="{9D8B030D-6E8A-4147-A177-3AD203B41FA5}">
                      <a16:colId xmlns:a16="http://schemas.microsoft.com/office/drawing/2014/main" xmlns="" val="2318444486"/>
                    </a:ext>
                  </a:extLst>
                </a:gridCol>
                <a:gridCol w="748077">
                  <a:extLst>
                    <a:ext uri="{9D8B030D-6E8A-4147-A177-3AD203B41FA5}">
                      <a16:colId xmlns:a16="http://schemas.microsoft.com/office/drawing/2014/main" xmlns="" val="1176299167"/>
                    </a:ext>
                  </a:extLst>
                </a:gridCol>
              </a:tblGrid>
              <a:tr h="121488">
                <a:tc rowSpan="3">
                  <a:txBody>
                    <a:bodyPr/>
                    <a:lstStyle/>
                    <a:p>
                      <a:pPr algn="ctr"/>
                      <a:r>
                        <a:rPr lang="ru-RU" sz="11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Наименование контингентов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ru-RU" sz="11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№</a:t>
                      </a:r>
                    </a:p>
                    <a:p>
                      <a:pPr algn="ctr"/>
                      <a:r>
                        <a:rPr lang="ru-RU" sz="11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строки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Число обследованных пациентов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Выявлено из числа обследованных пациентов </a:t>
                      </a:r>
                    </a:p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867300656"/>
                  </a:ext>
                </a:extLst>
              </a:tr>
              <a:tr h="509886">
                <a:tc vMerge="1">
                  <a:txBody>
                    <a:bodyPr/>
                    <a:lstStyle/>
                    <a:p>
                      <a:pPr algn="ctr"/>
                      <a:endParaRPr lang="ru-RU" sz="1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1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 детей в возрасте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 детей в возрасте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327557704"/>
                  </a:ext>
                </a:extLst>
              </a:tr>
              <a:tr h="525454">
                <a:tc vMerge="1">
                  <a:txBody>
                    <a:bodyPr/>
                    <a:lstStyle/>
                    <a:p>
                      <a:pPr algn="ctr"/>
                      <a:endParaRPr lang="ru-RU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endParaRPr lang="ru-RU" sz="16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0-14 лет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15-17 лет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endParaRPr lang="ru-RU" sz="1600" b="1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0-14 лет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15-17 лет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02770971"/>
                  </a:ext>
                </a:extLst>
              </a:tr>
              <a:tr h="304604"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08811187"/>
                  </a:ext>
                </a:extLst>
              </a:tr>
              <a:tr h="7820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Пациенты, больные ВИЧ-инфекцией (код МКБ </a:t>
                      </a: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</a:t>
                      </a: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10 В20-В24) (таб.2000, стр.1, гр.15), обследованные в отчетном году, всего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56419880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indent="201295"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 обследовано:</a:t>
                      </a: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для выявления:    туберкулеза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1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1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1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65844217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ru-RU" sz="11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из них: методом флюорографии</a:t>
                      </a:r>
                      <a:endParaRPr lang="ru-RU" sz="1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1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1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28039571"/>
                  </a:ext>
                </a:extLst>
              </a:tr>
              <a:tr h="260308"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...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...</a:t>
                      </a:r>
                      <a:endParaRPr kumimoji="0" lang="ru-RU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...</a:t>
                      </a:r>
                      <a:endParaRPr kumimoji="0" lang="ru-RU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...</a:t>
                      </a:r>
                      <a:endParaRPr kumimoji="0" lang="ru-RU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...</a:t>
                      </a:r>
                      <a:endParaRPr kumimoji="0" lang="ru-RU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...</a:t>
                      </a:r>
                      <a:endParaRPr kumimoji="0" lang="ru-RU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...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...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77062798"/>
                  </a:ext>
                </a:extLst>
              </a:tr>
              <a:tr h="4104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для определения: CD4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696011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indent="0"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вирусной нагрузки ВИЧ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1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1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573315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indent="0"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резистентности ВИЧ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1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1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1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41796113"/>
                  </a:ext>
                </a:extLst>
              </a:tr>
            </a:tbl>
          </a:graphicData>
        </a:graphic>
      </p:graphicFrame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35DEF6FB-0022-4525-9BB7-E51676A55824}"/>
              </a:ext>
            </a:extLst>
          </p:cNvPr>
          <p:cNvSpPr/>
          <p:nvPr/>
        </p:nvSpPr>
        <p:spPr>
          <a:xfrm>
            <a:off x="107504" y="700282"/>
            <a:ext cx="90364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обследования пациентов, больных ВИЧ-инфекцией в отчетном году</a:t>
            </a:r>
            <a:endParaRPr lang="ru-RU" sz="1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xmlns="" id="{DCFCAD55-F34D-4AEC-BFD5-FE271C1DDF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1319" y="1069614"/>
            <a:ext cx="201622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1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1100" b="1" i="0" u="none" strike="noStrike" cap="none" normalizeH="0" baseline="0" dirty="0">
                <a:ln>
                  <a:noFill/>
                </a:ln>
                <a:solidFill>
                  <a:srgbClr val="0033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(3000</a:t>
            </a:r>
            <a:r>
              <a:rPr kumimoji="0" lang="ru-RU" altLang="ru-RU" sz="1100" b="1" i="0" u="none" strike="noStrike" cap="none" normalizeH="0" baseline="0" dirty="0">
                <a:ln>
                  <a:noFill/>
                </a:ln>
                <a:solidFill>
                  <a:srgbClr val="0033CC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 </a:t>
            </a:r>
            <a:r>
              <a:rPr kumimoji="0" lang="ru-RU" altLang="ru-RU" sz="1200" b="0" i="0" u="none" strike="noStrike" cap="none" normalizeH="0" baseline="0" dirty="0">
                <a:ln>
                  <a:noFill/>
                </a:ln>
                <a:solidFill>
                  <a:srgbClr val="0033CC"/>
                </a:solidFill>
                <a:effectLst/>
                <a:ea typeface="Times New Roman" pitchFamily="18" charset="0"/>
                <a:cs typeface="Arial" pitchFamily="34" charset="0"/>
              </a:rPr>
              <a:t>	</a:t>
            </a:r>
            <a:endParaRPr kumimoji="0" lang="ru-RU" altLang="ru-RU" sz="1200" b="0" i="0" u="none" strike="noStrike" cap="none" normalizeH="0" baseline="0" dirty="0">
              <a:ln>
                <a:noFill/>
              </a:ln>
              <a:solidFill>
                <a:srgbClr val="0033CC"/>
              </a:solidFill>
              <a:effectLst/>
              <a:latin typeface="Times New Roman" pitchFamily="18" charset="0"/>
              <a:ea typeface="Times New Roman" pitchFamily="18" charset="0"/>
              <a:cs typeface="Arial" pitchFamily="34" charset="0"/>
              <a:sym typeface="Symbol" pitchFamily="18" charset="2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078070-8EDD-4CBE-BA1D-D4E3024E180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79167" y="6093296"/>
            <a:ext cx="8693169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b="1" dirty="0"/>
              <a:t> ф.61,таб.</a:t>
            </a:r>
            <a:r>
              <a:rPr lang="ru-RU" b="1" dirty="0">
                <a:solidFill>
                  <a:srgbClr val="C00000"/>
                </a:solidFill>
              </a:rPr>
              <a:t>2000, стр.1, гр.04 </a:t>
            </a:r>
            <a:r>
              <a:rPr lang="ru-RU" b="1" dirty="0"/>
              <a:t>должна быть </a:t>
            </a:r>
            <a:r>
              <a:rPr lang="ru-RU" b="1" u="sng" dirty="0"/>
              <a:t>больше или равно</a:t>
            </a:r>
            <a:r>
              <a:rPr lang="ru-RU" b="1" dirty="0"/>
              <a:t> </a:t>
            </a:r>
          </a:p>
          <a:p>
            <a:pPr algn="just"/>
            <a:r>
              <a:rPr lang="ru-RU" b="1" dirty="0"/>
              <a:t>    ф.61,таб.</a:t>
            </a:r>
            <a:r>
              <a:rPr lang="ru-RU" b="1" dirty="0">
                <a:solidFill>
                  <a:srgbClr val="C00000"/>
                </a:solidFill>
              </a:rPr>
              <a:t>3000, стр.1, гр.03 </a:t>
            </a:r>
            <a:r>
              <a:rPr lang="ru-RU" b="1" dirty="0"/>
              <a:t>(«Число обследованных пациентов в отчетном году»)</a:t>
            </a:r>
          </a:p>
        </p:txBody>
      </p:sp>
      <p:sp>
        <p:nvSpPr>
          <p:cNvPr id="8" name="Овал 7"/>
          <p:cNvSpPr/>
          <p:nvPr/>
        </p:nvSpPr>
        <p:spPr>
          <a:xfrm>
            <a:off x="4067944" y="3212976"/>
            <a:ext cx="842392" cy="792088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7909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71BC50BE-3A37-432D-867A-17DBCB38DB60}"/>
              </a:ext>
            </a:extLst>
          </p:cNvPr>
          <p:cNvSpPr/>
          <p:nvPr/>
        </p:nvSpPr>
        <p:spPr>
          <a:xfrm>
            <a:off x="290369" y="763886"/>
            <a:ext cx="8715417" cy="60651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Прямоугольник 13"/>
          <p:cNvSpPr txBox="1">
            <a:spLocks noChangeArrowheads="1"/>
          </p:cNvSpPr>
          <p:nvPr/>
        </p:nvSpPr>
        <p:spPr bwMode="auto">
          <a:xfrm>
            <a:off x="1" y="0"/>
            <a:ext cx="9162562" cy="70028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b="1" dirty="0">
                <a:solidFill>
                  <a:schemeClr val="bg1"/>
                </a:solidFill>
              </a:rPr>
              <a:t>Форма федерального статистического наблюдения № 61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b="1" dirty="0">
                <a:solidFill>
                  <a:schemeClr val="bg1"/>
                </a:solidFill>
              </a:rPr>
              <a:t> «Сведения о болезни, вызванной вирусом  иммунодефицита человека» 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2D443266-EFE9-4E39-B419-586AA2FBA151}"/>
              </a:ext>
            </a:extLst>
          </p:cNvPr>
          <p:cNvSpPr/>
          <p:nvPr/>
        </p:nvSpPr>
        <p:spPr>
          <a:xfrm>
            <a:off x="271351" y="750592"/>
            <a:ext cx="852559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1600" b="1" dirty="0">
                <a:solidFill>
                  <a:srgbClr val="0033CC"/>
                </a:solidFill>
              </a:rPr>
              <a:t>НЕКОТОРЫЕ УСЛОВИЯ ВНУТРИТАБЛИЧНОГО </a:t>
            </a:r>
            <a:r>
              <a:rPr lang="ru-RU" altLang="ru-RU" sz="1600" b="1" dirty="0" smtClean="0">
                <a:solidFill>
                  <a:srgbClr val="0033CC"/>
                </a:solidFill>
              </a:rPr>
              <a:t>КОНТРОЛЯ </a:t>
            </a:r>
            <a:r>
              <a:rPr lang="ru-RU" altLang="ru-RU" sz="1600" b="1" dirty="0">
                <a:solidFill>
                  <a:srgbClr val="0033CC"/>
                </a:solidFill>
              </a:rPr>
              <a:t>ДЛЯ ТАБЛИЦЫ 3000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AA35560B-1966-48E8-ABCB-C770CBEE41A9}"/>
              </a:ext>
            </a:extLst>
          </p:cNvPr>
          <p:cNvSpPr/>
          <p:nvPr/>
        </p:nvSpPr>
        <p:spPr>
          <a:xfrm>
            <a:off x="294875" y="1196752"/>
            <a:ext cx="8597605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 smtClean="0"/>
              <a:t>Ф.61, таб. 3000, </a:t>
            </a:r>
            <a:r>
              <a:rPr lang="ru-RU" sz="1600" b="1" dirty="0" smtClean="0">
                <a:solidFill>
                  <a:srgbClr val="C00000"/>
                </a:solidFill>
              </a:rPr>
              <a:t>стр.1:13, гр.03 </a:t>
            </a:r>
            <a:r>
              <a:rPr lang="ru-RU" sz="1600" b="1" u="sng" dirty="0" smtClean="0"/>
              <a:t>больше</a:t>
            </a:r>
            <a:r>
              <a:rPr lang="ru-RU" sz="1600" b="1" dirty="0" smtClean="0"/>
              <a:t> (ф.61,таб.3000, </a:t>
            </a:r>
            <a:r>
              <a:rPr lang="ru-RU" sz="1600" b="1" dirty="0" smtClean="0">
                <a:solidFill>
                  <a:srgbClr val="C00000"/>
                </a:solidFill>
              </a:rPr>
              <a:t>стр.1:13, гр. 04</a:t>
            </a:r>
            <a:r>
              <a:rPr lang="ru-RU" sz="1600" b="1" dirty="0" smtClean="0"/>
              <a:t> </a:t>
            </a:r>
            <a:r>
              <a:rPr lang="ru-RU" b="1" dirty="0" smtClean="0">
                <a:solidFill>
                  <a:srgbClr val="C00000"/>
                </a:solidFill>
              </a:rPr>
              <a:t>+</a:t>
            </a:r>
            <a:r>
              <a:rPr lang="ru-RU" sz="1600" b="1" dirty="0" smtClean="0"/>
              <a:t> </a:t>
            </a:r>
          </a:p>
          <a:p>
            <a:pPr algn="just"/>
            <a:r>
              <a:rPr lang="ru-RU" sz="1600" b="1" dirty="0"/>
              <a:t> </a:t>
            </a:r>
            <a:r>
              <a:rPr lang="ru-RU" sz="1600" b="1" dirty="0" smtClean="0"/>
              <a:t>                                                                          ф.61, таб. 3000, </a:t>
            </a:r>
            <a:r>
              <a:rPr lang="ru-RU" sz="1600" b="1" dirty="0" smtClean="0">
                <a:solidFill>
                  <a:srgbClr val="C00000"/>
                </a:solidFill>
              </a:rPr>
              <a:t>стр.1:13,гр.05</a:t>
            </a:r>
            <a:r>
              <a:rPr lang="ru-RU" sz="1600" b="1" dirty="0" smtClean="0"/>
              <a:t>*)</a:t>
            </a:r>
            <a:endParaRPr lang="ru-RU" sz="1600" b="1" dirty="0"/>
          </a:p>
          <a:p>
            <a:pPr algn="just"/>
            <a:r>
              <a:rPr lang="ru-RU" sz="1600" b="1" dirty="0"/>
              <a:t>Ф.61, таб. </a:t>
            </a:r>
            <a:r>
              <a:rPr lang="ru-RU" sz="1600" b="1" dirty="0" smtClean="0"/>
              <a:t>3000,</a:t>
            </a:r>
            <a:r>
              <a:rPr lang="ru-RU" sz="1600" b="1" dirty="0"/>
              <a:t> </a:t>
            </a:r>
            <a:r>
              <a:rPr lang="ru-RU" sz="1600" b="1" dirty="0" smtClean="0">
                <a:solidFill>
                  <a:srgbClr val="C00000"/>
                </a:solidFill>
              </a:rPr>
              <a:t>стр.1:10.13,гр.03</a:t>
            </a:r>
            <a:r>
              <a:rPr lang="ru-RU" sz="1600" b="1" u="sng" dirty="0" smtClean="0"/>
              <a:t> </a:t>
            </a:r>
            <a:r>
              <a:rPr lang="ru-RU" sz="1600" b="1" u="sng" dirty="0"/>
              <a:t>больше</a:t>
            </a:r>
            <a:r>
              <a:rPr lang="ru-RU" sz="1600" b="1" dirty="0" smtClean="0"/>
              <a:t> </a:t>
            </a:r>
            <a:r>
              <a:rPr lang="ru-RU" sz="1600" b="1" dirty="0"/>
              <a:t>ф.61, таб. 3000</a:t>
            </a:r>
            <a:r>
              <a:rPr lang="ru-RU" sz="1600" b="1" dirty="0" smtClean="0"/>
              <a:t>,</a:t>
            </a:r>
            <a:r>
              <a:rPr lang="ru-RU" sz="1600" b="1" dirty="0"/>
              <a:t> </a:t>
            </a:r>
            <a:r>
              <a:rPr lang="ru-RU" sz="1600" b="1" dirty="0">
                <a:solidFill>
                  <a:srgbClr val="C00000"/>
                </a:solidFill>
              </a:rPr>
              <a:t>стр.</a:t>
            </a:r>
            <a:r>
              <a:rPr lang="ru-RU" sz="1600" b="1" dirty="0" smtClean="0">
                <a:solidFill>
                  <a:srgbClr val="C00000"/>
                </a:solidFill>
              </a:rPr>
              <a:t>1:10.13, гр.06</a:t>
            </a:r>
            <a:r>
              <a:rPr lang="ru-RU" sz="1600" b="1" dirty="0" smtClean="0"/>
              <a:t>*</a:t>
            </a:r>
          </a:p>
          <a:p>
            <a:pPr algn="just"/>
            <a:r>
              <a:rPr lang="ru-RU" sz="1600" b="1" dirty="0"/>
              <a:t>Ф.61, таб. </a:t>
            </a:r>
            <a:r>
              <a:rPr lang="ru-RU" sz="1600" b="1" dirty="0" smtClean="0"/>
              <a:t>3000,</a:t>
            </a:r>
            <a:r>
              <a:rPr lang="ru-RU" sz="1600" b="1" dirty="0"/>
              <a:t> </a:t>
            </a:r>
            <a:r>
              <a:rPr lang="ru-RU" sz="1600" b="1" dirty="0">
                <a:solidFill>
                  <a:srgbClr val="C00000"/>
                </a:solidFill>
              </a:rPr>
              <a:t>стр.</a:t>
            </a:r>
            <a:r>
              <a:rPr lang="ru-RU" sz="1600" b="1" dirty="0" smtClean="0">
                <a:solidFill>
                  <a:srgbClr val="C00000"/>
                </a:solidFill>
              </a:rPr>
              <a:t>1:10.13, гр.06</a:t>
            </a:r>
            <a:r>
              <a:rPr lang="ru-RU" sz="1600" b="1" u="sng" dirty="0" smtClean="0"/>
              <a:t> </a:t>
            </a:r>
            <a:r>
              <a:rPr lang="ru-RU" sz="1600" b="1" u="sng" dirty="0"/>
              <a:t>больше</a:t>
            </a:r>
            <a:r>
              <a:rPr lang="ru-RU" sz="1600" b="1" dirty="0" smtClean="0"/>
              <a:t> </a:t>
            </a:r>
            <a:r>
              <a:rPr lang="ru-RU" b="1" dirty="0" smtClean="0">
                <a:solidFill>
                  <a:srgbClr val="C00000"/>
                </a:solidFill>
              </a:rPr>
              <a:t>(</a:t>
            </a:r>
            <a:r>
              <a:rPr lang="ru-RU" sz="1600" b="1" dirty="0" smtClean="0"/>
              <a:t>ф.61</a:t>
            </a:r>
            <a:r>
              <a:rPr lang="ru-RU" sz="1600" b="1" dirty="0"/>
              <a:t>, таб. 3000</a:t>
            </a:r>
            <a:r>
              <a:rPr lang="ru-RU" sz="1600" b="1" dirty="0" smtClean="0"/>
              <a:t>,</a:t>
            </a:r>
            <a:r>
              <a:rPr lang="ru-RU" sz="1600" b="1" dirty="0"/>
              <a:t> </a:t>
            </a:r>
            <a:r>
              <a:rPr lang="ru-RU" sz="1600" b="1" dirty="0">
                <a:solidFill>
                  <a:srgbClr val="C00000"/>
                </a:solidFill>
              </a:rPr>
              <a:t>стр.</a:t>
            </a:r>
            <a:r>
              <a:rPr lang="ru-RU" sz="1600" b="1" dirty="0" smtClean="0">
                <a:solidFill>
                  <a:srgbClr val="C00000"/>
                </a:solidFill>
              </a:rPr>
              <a:t>1:10.13, гр. 07</a:t>
            </a:r>
            <a:r>
              <a:rPr lang="ru-RU" sz="1600" b="1" dirty="0" smtClean="0"/>
              <a:t> </a:t>
            </a:r>
            <a:r>
              <a:rPr lang="ru-RU" b="1" dirty="0" smtClean="0">
                <a:solidFill>
                  <a:srgbClr val="C00000"/>
                </a:solidFill>
              </a:rPr>
              <a:t>+</a:t>
            </a:r>
            <a:r>
              <a:rPr lang="ru-RU" sz="1600" b="1" dirty="0"/>
              <a:t> </a:t>
            </a:r>
            <a:endParaRPr lang="ru-RU" sz="1600" b="1" dirty="0" smtClean="0"/>
          </a:p>
          <a:p>
            <a:pPr algn="just"/>
            <a:r>
              <a:rPr lang="ru-RU" sz="1600" b="1" dirty="0"/>
              <a:t> </a:t>
            </a:r>
            <a:r>
              <a:rPr lang="ru-RU" sz="1600" b="1" dirty="0" smtClean="0"/>
              <a:t>                                                                                ф.61</a:t>
            </a:r>
            <a:r>
              <a:rPr lang="ru-RU" sz="1600" b="1" dirty="0"/>
              <a:t>, таб. 3000</a:t>
            </a:r>
            <a:r>
              <a:rPr lang="ru-RU" sz="1600" b="1" dirty="0" smtClean="0"/>
              <a:t>, </a:t>
            </a:r>
            <a:r>
              <a:rPr lang="ru-RU" sz="1600" b="1" dirty="0">
                <a:solidFill>
                  <a:srgbClr val="C00000"/>
                </a:solidFill>
              </a:rPr>
              <a:t>стр.</a:t>
            </a:r>
            <a:r>
              <a:rPr lang="ru-RU" sz="1600" b="1" dirty="0" smtClean="0">
                <a:solidFill>
                  <a:srgbClr val="C00000"/>
                </a:solidFill>
              </a:rPr>
              <a:t>1:10.13, гр.08</a:t>
            </a:r>
            <a:r>
              <a:rPr lang="ru-RU" sz="1600" b="1" dirty="0" smtClean="0"/>
              <a:t>*</a:t>
            </a:r>
            <a:r>
              <a:rPr lang="ru-RU" b="1" dirty="0" smtClean="0">
                <a:solidFill>
                  <a:srgbClr val="C00000"/>
                </a:solidFill>
              </a:rPr>
              <a:t>)</a:t>
            </a:r>
            <a:endParaRPr lang="ru-RU" b="1" dirty="0">
              <a:solidFill>
                <a:srgbClr val="C00000"/>
              </a:solidFill>
            </a:endParaRPr>
          </a:p>
          <a:p>
            <a:pPr algn="just"/>
            <a:r>
              <a:rPr lang="ru-RU" sz="1600" b="1" dirty="0"/>
              <a:t>Ф.61, таб. </a:t>
            </a:r>
            <a:r>
              <a:rPr lang="ru-RU" sz="1600" b="1" dirty="0" smtClean="0"/>
              <a:t>3000,</a:t>
            </a:r>
            <a:r>
              <a:rPr lang="ru-RU" sz="1600" b="1" dirty="0"/>
              <a:t> </a:t>
            </a:r>
            <a:r>
              <a:rPr lang="ru-RU" sz="1600" b="1" dirty="0" smtClean="0">
                <a:solidFill>
                  <a:srgbClr val="C00000"/>
                </a:solidFill>
              </a:rPr>
              <a:t>стр.1:10.13,гр.04</a:t>
            </a:r>
            <a:r>
              <a:rPr lang="ru-RU" sz="1600" b="1" u="sng" dirty="0" smtClean="0"/>
              <a:t> </a:t>
            </a:r>
            <a:r>
              <a:rPr lang="ru-RU" sz="1600" b="1" u="sng" dirty="0"/>
              <a:t>больше</a:t>
            </a:r>
            <a:r>
              <a:rPr lang="ru-RU" sz="1600" b="1" dirty="0" smtClean="0"/>
              <a:t> </a:t>
            </a:r>
            <a:r>
              <a:rPr lang="ru-RU" sz="1600" b="1" dirty="0"/>
              <a:t>ф.61, таб. </a:t>
            </a:r>
            <a:r>
              <a:rPr lang="ru-RU" sz="1600" b="1" dirty="0" smtClean="0"/>
              <a:t>3000, </a:t>
            </a:r>
            <a:r>
              <a:rPr lang="ru-RU" sz="1600" b="1" dirty="0" smtClean="0">
                <a:solidFill>
                  <a:srgbClr val="C00000"/>
                </a:solidFill>
              </a:rPr>
              <a:t>стр.1:10.13, гр.07</a:t>
            </a:r>
            <a:r>
              <a:rPr lang="ru-RU" sz="1600" b="1" dirty="0"/>
              <a:t>*</a:t>
            </a:r>
          </a:p>
          <a:p>
            <a:pPr algn="just"/>
            <a:r>
              <a:rPr lang="ru-RU" sz="1600" b="1" dirty="0"/>
              <a:t>Ф.61, таб. </a:t>
            </a:r>
            <a:r>
              <a:rPr lang="ru-RU" sz="1600" b="1" dirty="0" smtClean="0"/>
              <a:t>3000, </a:t>
            </a:r>
            <a:r>
              <a:rPr lang="ru-RU" sz="1600" b="1" dirty="0">
                <a:solidFill>
                  <a:srgbClr val="C00000"/>
                </a:solidFill>
              </a:rPr>
              <a:t>стр.</a:t>
            </a:r>
            <a:r>
              <a:rPr lang="ru-RU" sz="1600" b="1" dirty="0" smtClean="0">
                <a:solidFill>
                  <a:srgbClr val="C00000"/>
                </a:solidFill>
              </a:rPr>
              <a:t>1:10.13,</a:t>
            </a:r>
            <a:r>
              <a:rPr lang="ru-RU" sz="1600" b="1" dirty="0">
                <a:solidFill>
                  <a:srgbClr val="C00000"/>
                </a:solidFill>
              </a:rPr>
              <a:t> </a:t>
            </a:r>
            <a:r>
              <a:rPr lang="ru-RU" sz="1600" b="1" dirty="0" smtClean="0">
                <a:solidFill>
                  <a:srgbClr val="C00000"/>
                </a:solidFill>
              </a:rPr>
              <a:t>гр.05</a:t>
            </a:r>
            <a:r>
              <a:rPr lang="ru-RU" sz="1600" b="1" u="sng" dirty="0" smtClean="0">
                <a:solidFill>
                  <a:srgbClr val="C00000"/>
                </a:solidFill>
              </a:rPr>
              <a:t>  </a:t>
            </a:r>
            <a:r>
              <a:rPr lang="ru-RU" sz="1600" b="1" u="sng" dirty="0" smtClean="0"/>
              <a:t>больше  </a:t>
            </a:r>
            <a:r>
              <a:rPr lang="ru-RU" sz="1600" b="1" dirty="0" smtClean="0"/>
              <a:t>ф.61</a:t>
            </a:r>
            <a:r>
              <a:rPr lang="ru-RU" sz="1600" b="1" dirty="0"/>
              <a:t>, таб. </a:t>
            </a:r>
            <a:r>
              <a:rPr lang="ru-RU" sz="1600" b="1" dirty="0" smtClean="0"/>
              <a:t>3000, </a:t>
            </a:r>
            <a:r>
              <a:rPr lang="ru-RU" sz="1600" b="1" dirty="0" smtClean="0">
                <a:solidFill>
                  <a:srgbClr val="C00000"/>
                </a:solidFill>
              </a:rPr>
              <a:t>стр.1:10.13,</a:t>
            </a:r>
            <a:r>
              <a:rPr lang="ru-RU" sz="1600" b="1" dirty="0">
                <a:solidFill>
                  <a:srgbClr val="C00000"/>
                </a:solidFill>
              </a:rPr>
              <a:t> </a:t>
            </a:r>
            <a:r>
              <a:rPr lang="ru-RU" sz="1600" b="1" dirty="0" smtClean="0">
                <a:solidFill>
                  <a:srgbClr val="C00000"/>
                </a:solidFill>
              </a:rPr>
              <a:t>гр.08</a:t>
            </a:r>
            <a:r>
              <a:rPr lang="ru-RU" sz="1600" b="1" dirty="0"/>
              <a:t>*</a:t>
            </a:r>
          </a:p>
          <a:p>
            <a:pPr algn="just"/>
            <a:r>
              <a:rPr lang="ru-RU" sz="1600" b="1" dirty="0"/>
              <a:t>Ф.61, таб. 3000</a:t>
            </a:r>
            <a:r>
              <a:rPr lang="ru-RU" sz="1600" b="1" dirty="0" smtClean="0"/>
              <a:t>, </a:t>
            </a:r>
            <a:r>
              <a:rPr lang="ru-RU" sz="1600" b="1" dirty="0" smtClean="0">
                <a:solidFill>
                  <a:srgbClr val="C00000"/>
                </a:solidFill>
              </a:rPr>
              <a:t>стр.1,гр. 03:08 </a:t>
            </a:r>
            <a:r>
              <a:rPr lang="ru-RU" sz="1600" b="1" u="sng" dirty="0" smtClean="0"/>
              <a:t>больше или равно </a:t>
            </a:r>
            <a:r>
              <a:rPr lang="ru-RU" sz="1600" b="1" dirty="0"/>
              <a:t>ф.61, таб. </a:t>
            </a:r>
            <a:r>
              <a:rPr lang="ru-RU" sz="1600" b="1" dirty="0" smtClean="0"/>
              <a:t>3000,</a:t>
            </a:r>
            <a:r>
              <a:rPr lang="ru-RU" sz="1600" b="1" dirty="0" smtClean="0">
                <a:solidFill>
                  <a:srgbClr val="C00000"/>
                </a:solidFill>
              </a:rPr>
              <a:t>стр.2,гр.03:08</a:t>
            </a:r>
            <a:r>
              <a:rPr lang="ru-RU" sz="1600" b="1" dirty="0" smtClean="0"/>
              <a:t>*</a:t>
            </a:r>
          </a:p>
          <a:p>
            <a:pPr algn="just"/>
            <a:r>
              <a:rPr lang="ru-RU" sz="1600" b="1" dirty="0" smtClean="0"/>
              <a:t>Ф.61, таб. 3000</a:t>
            </a:r>
            <a:r>
              <a:rPr lang="ru-RU" sz="1600" b="1" dirty="0" smtClean="0">
                <a:solidFill>
                  <a:srgbClr val="C00000"/>
                </a:solidFill>
              </a:rPr>
              <a:t>, стр. 2, гр.03.05.06.08 </a:t>
            </a:r>
            <a:r>
              <a:rPr lang="ru-RU" sz="1600" b="1" u="sng" dirty="0" smtClean="0"/>
              <a:t>больше или равно </a:t>
            </a:r>
            <a:r>
              <a:rPr lang="ru-RU" sz="1600" b="1" dirty="0" smtClean="0"/>
              <a:t>ф.61,таб.3000</a:t>
            </a:r>
            <a:r>
              <a:rPr lang="ru-RU" sz="1600" b="1" dirty="0" smtClean="0">
                <a:solidFill>
                  <a:srgbClr val="C00000"/>
                </a:solidFill>
              </a:rPr>
              <a:t>, стр.2.1,03.05.06.08*</a:t>
            </a:r>
            <a:r>
              <a:rPr lang="en-US" sz="1600" b="1" dirty="0" smtClean="0">
                <a:solidFill>
                  <a:srgbClr val="C00000"/>
                </a:solidFill>
              </a:rPr>
              <a:t> </a:t>
            </a:r>
            <a:endParaRPr lang="ru-RU" sz="1600" b="1" dirty="0" smtClean="0">
              <a:solidFill>
                <a:srgbClr val="C00000"/>
              </a:solidFill>
            </a:endParaRPr>
          </a:p>
          <a:p>
            <a:pPr algn="just"/>
            <a:r>
              <a:rPr lang="ru-RU" sz="1600" b="1" dirty="0">
                <a:solidFill>
                  <a:srgbClr val="C00000"/>
                </a:solidFill>
              </a:rPr>
              <a:t> </a:t>
            </a:r>
            <a:r>
              <a:rPr lang="ru-RU" sz="1600" b="1" dirty="0" smtClean="0">
                <a:solidFill>
                  <a:srgbClr val="C00000"/>
                </a:solidFill>
              </a:rPr>
              <a:t>                                                                       </a:t>
            </a:r>
            <a:r>
              <a:rPr lang="en-US" sz="1600" b="1" dirty="0" smtClean="0"/>
              <a:t>(</a:t>
            </a:r>
            <a:r>
              <a:rPr lang="ru-RU" sz="1600" b="1" dirty="0" smtClean="0"/>
              <a:t>для выявления туберкулеза методом флюорографии)</a:t>
            </a:r>
          </a:p>
          <a:p>
            <a:pPr algn="just"/>
            <a:r>
              <a:rPr lang="ru-RU" sz="1600" b="1" dirty="0" smtClean="0"/>
              <a:t>Ф.61,таб.3000</a:t>
            </a:r>
            <a:r>
              <a:rPr lang="ru-RU" sz="1600" b="1" dirty="0" smtClean="0">
                <a:solidFill>
                  <a:srgbClr val="C00000"/>
                </a:solidFill>
              </a:rPr>
              <a:t>, стр.2, гр. 04.07</a:t>
            </a:r>
            <a:r>
              <a:rPr lang="ru-RU" sz="1600" b="1" u="sng" dirty="0"/>
              <a:t> больше или равно </a:t>
            </a:r>
            <a:r>
              <a:rPr lang="ru-RU" sz="1600" b="1" dirty="0" smtClean="0"/>
              <a:t>ф.61, таб.3000</a:t>
            </a:r>
            <a:r>
              <a:rPr lang="ru-RU" sz="1600" b="1" dirty="0" smtClean="0">
                <a:solidFill>
                  <a:srgbClr val="C00000"/>
                </a:solidFill>
              </a:rPr>
              <a:t>, стр.22, гр.04.07* </a:t>
            </a:r>
          </a:p>
          <a:p>
            <a:pPr algn="just"/>
            <a:r>
              <a:rPr lang="ru-RU" sz="1600" b="1" dirty="0">
                <a:solidFill>
                  <a:srgbClr val="C00000"/>
                </a:solidFill>
              </a:rPr>
              <a:t> </a:t>
            </a:r>
            <a:r>
              <a:rPr lang="ru-RU" sz="1600" b="1" dirty="0" smtClean="0">
                <a:solidFill>
                  <a:srgbClr val="C00000"/>
                </a:solidFill>
              </a:rPr>
              <a:t>                                                            </a:t>
            </a:r>
            <a:r>
              <a:rPr lang="en-US" sz="1600" b="1" dirty="0" smtClean="0"/>
              <a:t>(</a:t>
            </a:r>
            <a:r>
              <a:rPr lang="ru-RU" sz="1600" b="1" dirty="0"/>
              <a:t>для выявления туберкулеза </a:t>
            </a:r>
            <a:r>
              <a:rPr lang="ru-RU" sz="1600" b="1" dirty="0" smtClean="0"/>
              <a:t>бактериологическими методами)</a:t>
            </a:r>
            <a:endParaRPr lang="ru-RU" sz="1600" b="1" dirty="0" smtClean="0">
              <a:solidFill>
                <a:srgbClr val="C00000"/>
              </a:solidFill>
            </a:endParaRPr>
          </a:p>
          <a:p>
            <a:pPr algn="just"/>
            <a:r>
              <a:rPr lang="ru-RU" sz="1600" b="1" dirty="0"/>
              <a:t>Ф.61, таб. </a:t>
            </a:r>
            <a:r>
              <a:rPr lang="ru-RU" sz="1600" b="1" dirty="0" smtClean="0"/>
              <a:t>3000, </a:t>
            </a:r>
            <a:r>
              <a:rPr lang="ru-RU" sz="1600" b="1" dirty="0" smtClean="0">
                <a:solidFill>
                  <a:srgbClr val="C00000"/>
                </a:solidFill>
              </a:rPr>
              <a:t>стр.1, гр.03:08</a:t>
            </a:r>
            <a:r>
              <a:rPr lang="ru-RU" sz="1600" b="1" u="sng" dirty="0" smtClean="0"/>
              <a:t> </a:t>
            </a:r>
            <a:r>
              <a:rPr lang="ru-RU" sz="1600" b="1" u="sng" dirty="0"/>
              <a:t>больше</a:t>
            </a:r>
            <a:r>
              <a:rPr lang="ru-RU" sz="1600" b="1" dirty="0" smtClean="0"/>
              <a:t> </a:t>
            </a:r>
            <a:r>
              <a:rPr lang="ru-RU" sz="1600" b="1" dirty="0"/>
              <a:t>ф.61, таб. 3000</a:t>
            </a:r>
            <a:r>
              <a:rPr lang="ru-RU" sz="1600" b="1" dirty="0" smtClean="0"/>
              <a:t>,</a:t>
            </a:r>
            <a:r>
              <a:rPr lang="ru-RU" sz="1600" b="1" dirty="0">
                <a:solidFill>
                  <a:srgbClr val="C00000"/>
                </a:solidFill>
              </a:rPr>
              <a:t> </a:t>
            </a:r>
            <a:r>
              <a:rPr lang="ru-RU" sz="1600" b="1" dirty="0" smtClean="0">
                <a:solidFill>
                  <a:srgbClr val="C00000"/>
                </a:solidFill>
              </a:rPr>
              <a:t>стр.3,</a:t>
            </a:r>
            <a:r>
              <a:rPr lang="ru-RU" sz="1600" b="1" dirty="0">
                <a:solidFill>
                  <a:srgbClr val="C00000"/>
                </a:solidFill>
              </a:rPr>
              <a:t> гр.</a:t>
            </a:r>
            <a:r>
              <a:rPr lang="ru-RU" sz="1600" b="1" dirty="0" smtClean="0">
                <a:solidFill>
                  <a:srgbClr val="C00000"/>
                </a:solidFill>
              </a:rPr>
              <a:t>03:08</a:t>
            </a:r>
            <a:r>
              <a:rPr lang="ru-RU" sz="1600" b="1" dirty="0" smtClean="0"/>
              <a:t>*</a:t>
            </a:r>
          </a:p>
          <a:p>
            <a:pPr algn="just"/>
            <a:r>
              <a:rPr lang="ru-RU" sz="1600" b="1" dirty="0"/>
              <a:t>Ф.61, таб. </a:t>
            </a:r>
            <a:r>
              <a:rPr lang="ru-RU" sz="1600" b="1" dirty="0" smtClean="0"/>
              <a:t>3000,</a:t>
            </a:r>
            <a:r>
              <a:rPr lang="ru-RU" sz="1600" b="1" dirty="0"/>
              <a:t> </a:t>
            </a:r>
            <a:r>
              <a:rPr lang="ru-RU" sz="1600" b="1" dirty="0" smtClean="0">
                <a:solidFill>
                  <a:srgbClr val="C00000"/>
                </a:solidFill>
              </a:rPr>
              <a:t>стр.1,гр.03:08</a:t>
            </a:r>
            <a:r>
              <a:rPr lang="ru-RU" sz="1600" b="1" u="sng" dirty="0" smtClean="0"/>
              <a:t> </a:t>
            </a:r>
            <a:r>
              <a:rPr lang="ru-RU" sz="1600" b="1" u="sng" dirty="0"/>
              <a:t>больше</a:t>
            </a:r>
            <a:r>
              <a:rPr lang="ru-RU" sz="1600" b="1" dirty="0" smtClean="0"/>
              <a:t> </a:t>
            </a:r>
            <a:r>
              <a:rPr lang="ru-RU" sz="1600" b="1" dirty="0"/>
              <a:t>ф.61, таб. 3000</a:t>
            </a:r>
            <a:r>
              <a:rPr lang="ru-RU" sz="1600" b="1" dirty="0" smtClean="0"/>
              <a:t>,</a:t>
            </a:r>
            <a:r>
              <a:rPr lang="ru-RU" sz="1600" b="1" dirty="0">
                <a:solidFill>
                  <a:srgbClr val="C00000"/>
                </a:solidFill>
              </a:rPr>
              <a:t> </a:t>
            </a:r>
            <a:r>
              <a:rPr lang="ru-RU" sz="1600" b="1" dirty="0" smtClean="0">
                <a:solidFill>
                  <a:srgbClr val="C00000"/>
                </a:solidFill>
              </a:rPr>
              <a:t>стр.4,</a:t>
            </a:r>
            <a:r>
              <a:rPr lang="ru-RU" sz="1600" b="1" dirty="0">
                <a:solidFill>
                  <a:srgbClr val="C00000"/>
                </a:solidFill>
              </a:rPr>
              <a:t> гр.</a:t>
            </a:r>
            <a:r>
              <a:rPr lang="ru-RU" sz="1600" b="1" dirty="0" smtClean="0">
                <a:solidFill>
                  <a:srgbClr val="C00000"/>
                </a:solidFill>
              </a:rPr>
              <a:t>03:08</a:t>
            </a:r>
            <a:r>
              <a:rPr lang="ru-RU" sz="1600" b="1" dirty="0" smtClean="0"/>
              <a:t>*</a:t>
            </a:r>
          </a:p>
          <a:p>
            <a:pPr algn="just"/>
            <a:r>
              <a:rPr lang="ru-RU" sz="1600" b="1" dirty="0"/>
              <a:t>Ф.61, таб. </a:t>
            </a:r>
            <a:r>
              <a:rPr lang="ru-RU" sz="1600" b="1" dirty="0" smtClean="0"/>
              <a:t>3000,</a:t>
            </a:r>
            <a:r>
              <a:rPr lang="ru-RU" sz="1600" b="1" dirty="0"/>
              <a:t> </a:t>
            </a:r>
            <a:r>
              <a:rPr lang="ru-RU" sz="1600" b="1" dirty="0">
                <a:solidFill>
                  <a:srgbClr val="C00000"/>
                </a:solidFill>
              </a:rPr>
              <a:t>стр.</a:t>
            </a:r>
            <a:r>
              <a:rPr lang="ru-RU" sz="1600" b="1" dirty="0" smtClean="0">
                <a:solidFill>
                  <a:srgbClr val="C00000"/>
                </a:solidFill>
              </a:rPr>
              <a:t>1,</a:t>
            </a:r>
            <a:r>
              <a:rPr lang="ru-RU" sz="1600" b="1" dirty="0">
                <a:solidFill>
                  <a:srgbClr val="C00000"/>
                </a:solidFill>
              </a:rPr>
              <a:t> гр.</a:t>
            </a:r>
            <a:r>
              <a:rPr lang="ru-RU" sz="1600" b="1" dirty="0" smtClean="0">
                <a:solidFill>
                  <a:srgbClr val="C00000"/>
                </a:solidFill>
              </a:rPr>
              <a:t>03:08</a:t>
            </a:r>
            <a:r>
              <a:rPr lang="ru-RU" sz="1600" b="1" u="sng" dirty="0" smtClean="0">
                <a:solidFill>
                  <a:srgbClr val="C00000"/>
                </a:solidFill>
              </a:rPr>
              <a:t> </a:t>
            </a:r>
            <a:r>
              <a:rPr lang="ru-RU" sz="1600" b="1" u="sng" dirty="0"/>
              <a:t>больше</a:t>
            </a:r>
            <a:r>
              <a:rPr lang="ru-RU" sz="1600" b="1" dirty="0" smtClean="0"/>
              <a:t> </a:t>
            </a:r>
            <a:r>
              <a:rPr lang="ru-RU" sz="1600" b="1" dirty="0"/>
              <a:t>ф.61, таб. 3000</a:t>
            </a:r>
            <a:r>
              <a:rPr lang="ru-RU" sz="1600" b="1" dirty="0" smtClean="0"/>
              <a:t>,</a:t>
            </a:r>
            <a:r>
              <a:rPr lang="ru-RU" sz="1600" b="1" dirty="0">
                <a:solidFill>
                  <a:srgbClr val="C00000"/>
                </a:solidFill>
              </a:rPr>
              <a:t> </a:t>
            </a:r>
            <a:r>
              <a:rPr lang="ru-RU" sz="1600" b="1" dirty="0" smtClean="0">
                <a:solidFill>
                  <a:srgbClr val="C00000"/>
                </a:solidFill>
              </a:rPr>
              <a:t>стр.5,</a:t>
            </a:r>
            <a:r>
              <a:rPr lang="ru-RU" sz="1600" b="1" dirty="0">
                <a:solidFill>
                  <a:srgbClr val="C00000"/>
                </a:solidFill>
              </a:rPr>
              <a:t> гр.</a:t>
            </a:r>
            <a:r>
              <a:rPr lang="ru-RU" sz="1600" b="1" dirty="0" smtClean="0">
                <a:solidFill>
                  <a:srgbClr val="C00000"/>
                </a:solidFill>
              </a:rPr>
              <a:t>03:08</a:t>
            </a:r>
            <a:r>
              <a:rPr lang="ru-RU" sz="1600" b="1" dirty="0"/>
              <a:t>*</a:t>
            </a:r>
          </a:p>
          <a:p>
            <a:pPr algn="just"/>
            <a:r>
              <a:rPr lang="ru-RU" sz="1600" b="1" dirty="0"/>
              <a:t>Ф.61, таб. </a:t>
            </a:r>
            <a:r>
              <a:rPr lang="ru-RU" sz="1600" b="1" dirty="0" smtClean="0"/>
              <a:t>3000,</a:t>
            </a:r>
            <a:r>
              <a:rPr lang="ru-RU" sz="1600" b="1" dirty="0"/>
              <a:t> </a:t>
            </a:r>
            <a:r>
              <a:rPr lang="ru-RU" sz="1600" b="1" dirty="0">
                <a:solidFill>
                  <a:srgbClr val="C00000"/>
                </a:solidFill>
              </a:rPr>
              <a:t>стр</a:t>
            </a:r>
            <a:r>
              <a:rPr lang="ru-RU" sz="1600" b="1" dirty="0" smtClean="0">
                <a:solidFill>
                  <a:srgbClr val="C00000"/>
                </a:solidFill>
              </a:rPr>
              <a:t>.,</a:t>
            </a:r>
            <a:r>
              <a:rPr lang="ru-RU" sz="1600" b="1" dirty="0">
                <a:solidFill>
                  <a:srgbClr val="C00000"/>
                </a:solidFill>
              </a:rPr>
              <a:t> гр.</a:t>
            </a:r>
            <a:r>
              <a:rPr lang="ru-RU" sz="1600" b="1" dirty="0" smtClean="0">
                <a:solidFill>
                  <a:srgbClr val="C00000"/>
                </a:solidFill>
              </a:rPr>
              <a:t>03:08</a:t>
            </a:r>
            <a:r>
              <a:rPr lang="ru-RU" sz="1600" b="1" u="sng" dirty="0" smtClean="0">
                <a:solidFill>
                  <a:srgbClr val="C00000"/>
                </a:solidFill>
              </a:rPr>
              <a:t> </a:t>
            </a:r>
            <a:r>
              <a:rPr lang="ru-RU" sz="1600" b="1" u="sng" dirty="0"/>
              <a:t>больше</a:t>
            </a:r>
            <a:r>
              <a:rPr lang="ru-RU" sz="1600" b="1" dirty="0" smtClean="0"/>
              <a:t> </a:t>
            </a:r>
            <a:r>
              <a:rPr lang="ru-RU" sz="1600" b="1" dirty="0"/>
              <a:t>ф.61, таб. 3000</a:t>
            </a:r>
            <a:r>
              <a:rPr lang="ru-RU" sz="1600" b="1" dirty="0" smtClean="0"/>
              <a:t>,</a:t>
            </a:r>
            <a:r>
              <a:rPr lang="ru-RU" sz="1600" b="1" dirty="0">
                <a:solidFill>
                  <a:srgbClr val="C00000"/>
                </a:solidFill>
              </a:rPr>
              <a:t> </a:t>
            </a:r>
            <a:r>
              <a:rPr lang="ru-RU" sz="1600" b="1" dirty="0" smtClean="0">
                <a:solidFill>
                  <a:srgbClr val="C00000"/>
                </a:solidFill>
              </a:rPr>
              <a:t>стр.6,</a:t>
            </a:r>
            <a:r>
              <a:rPr lang="ru-RU" sz="1600" b="1" dirty="0">
                <a:solidFill>
                  <a:srgbClr val="C00000"/>
                </a:solidFill>
              </a:rPr>
              <a:t> гр.</a:t>
            </a:r>
            <a:r>
              <a:rPr lang="ru-RU" sz="1600" b="1" dirty="0" smtClean="0">
                <a:solidFill>
                  <a:srgbClr val="C00000"/>
                </a:solidFill>
              </a:rPr>
              <a:t>03:08</a:t>
            </a:r>
            <a:r>
              <a:rPr lang="ru-RU" sz="1600" b="1" dirty="0"/>
              <a:t>*</a:t>
            </a:r>
          </a:p>
          <a:p>
            <a:pPr algn="just"/>
            <a:r>
              <a:rPr lang="ru-RU" sz="1600" b="1" dirty="0"/>
              <a:t>Ф.61, таб. </a:t>
            </a:r>
            <a:r>
              <a:rPr lang="ru-RU" sz="1600" b="1" dirty="0" smtClean="0"/>
              <a:t>3000,</a:t>
            </a:r>
            <a:r>
              <a:rPr lang="ru-RU" sz="1600" b="1" dirty="0"/>
              <a:t> </a:t>
            </a:r>
            <a:r>
              <a:rPr lang="ru-RU" sz="1600" b="1" dirty="0">
                <a:solidFill>
                  <a:srgbClr val="C00000"/>
                </a:solidFill>
              </a:rPr>
              <a:t>стр.</a:t>
            </a:r>
            <a:r>
              <a:rPr lang="ru-RU" sz="1600" b="1" dirty="0" smtClean="0">
                <a:solidFill>
                  <a:srgbClr val="C00000"/>
                </a:solidFill>
              </a:rPr>
              <a:t>1,</a:t>
            </a:r>
            <a:r>
              <a:rPr lang="ru-RU" sz="1600" b="1" dirty="0">
                <a:solidFill>
                  <a:srgbClr val="C00000"/>
                </a:solidFill>
              </a:rPr>
              <a:t> гр.</a:t>
            </a:r>
            <a:r>
              <a:rPr lang="ru-RU" sz="1600" b="1" dirty="0" smtClean="0">
                <a:solidFill>
                  <a:srgbClr val="C00000"/>
                </a:solidFill>
              </a:rPr>
              <a:t>03:08</a:t>
            </a:r>
            <a:r>
              <a:rPr lang="ru-RU" sz="1600" b="1" u="sng" dirty="0" smtClean="0">
                <a:solidFill>
                  <a:srgbClr val="C00000"/>
                </a:solidFill>
              </a:rPr>
              <a:t> </a:t>
            </a:r>
            <a:r>
              <a:rPr lang="ru-RU" sz="1600" b="1" u="sng" dirty="0"/>
              <a:t>больше</a:t>
            </a:r>
            <a:r>
              <a:rPr lang="ru-RU" sz="1600" b="1" dirty="0" smtClean="0"/>
              <a:t> </a:t>
            </a:r>
            <a:r>
              <a:rPr lang="ru-RU" sz="1600" b="1" dirty="0"/>
              <a:t>ф.61, таб. 3000</a:t>
            </a:r>
            <a:r>
              <a:rPr lang="ru-RU" sz="1600" b="1" dirty="0" smtClean="0"/>
              <a:t>,</a:t>
            </a:r>
            <a:r>
              <a:rPr lang="ru-RU" sz="1600" b="1" dirty="0">
                <a:solidFill>
                  <a:srgbClr val="C00000"/>
                </a:solidFill>
              </a:rPr>
              <a:t> </a:t>
            </a:r>
            <a:r>
              <a:rPr lang="ru-RU" sz="1600" b="1" dirty="0" smtClean="0">
                <a:solidFill>
                  <a:srgbClr val="C00000"/>
                </a:solidFill>
              </a:rPr>
              <a:t>стр.7,</a:t>
            </a:r>
            <a:r>
              <a:rPr lang="ru-RU" sz="1600" b="1" dirty="0">
                <a:solidFill>
                  <a:srgbClr val="C00000"/>
                </a:solidFill>
              </a:rPr>
              <a:t> гр.</a:t>
            </a:r>
            <a:r>
              <a:rPr lang="ru-RU" sz="1600" b="1" dirty="0" smtClean="0">
                <a:solidFill>
                  <a:srgbClr val="C00000"/>
                </a:solidFill>
              </a:rPr>
              <a:t>03:08</a:t>
            </a:r>
            <a:r>
              <a:rPr lang="ru-RU" sz="1600" b="1" dirty="0"/>
              <a:t>*</a:t>
            </a:r>
          </a:p>
          <a:p>
            <a:pPr algn="just"/>
            <a:r>
              <a:rPr lang="ru-RU" sz="1600" b="1" dirty="0"/>
              <a:t>Ф.61, таб. 3000 </a:t>
            </a:r>
            <a:r>
              <a:rPr lang="ru-RU" sz="1600" b="1" dirty="0" smtClean="0"/>
              <a:t>,</a:t>
            </a:r>
            <a:r>
              <a:rPr lang="ru-RU" sz="1600" b="1" dirty="0"/>
              <a:t> </a:t>
            </a:r>
            <a:r>
              <a:rPr lang="ru-RU" sz="1600" b="1" dirty="0">
                <a:solidFill>
                  <a:srgbClr val="C00000"/>
                </a:solidFill>
              </a:rPr>
              <a:t>стр.</a:t>
            </a:r>
            <a:r>
              <a:rPr lang="ru-RU" sz="1600" b="1" dirty="0" smtClean="0">
                <a:solidFill>
                  <a:srgbClr val="C00000"/>
                </a:solidFill>
              </a:rPr>
              <a:t>1,</a:t>
            </a:r>
            <a:r>
              <a:rPr lang="ru-RU" sz="1600" b="1" dirty="0">
                <a:solidFill>
                  <a:srgbClr val="C00000"/>
                </a:solidFill>
              </a:rPr>
              <a:t> гр.</a:t>
            </a:r>
            <a:r>
              <a:rPr lang="ru-RU" sz="1600" b="1" dirty="0" smtClean="0">
                <a:solidFill>
                  <a:srgbClr val="C00000"/>
                </a:solidFill>
              </a:rPr>
              <a:t>03:08</a:t>
            </a:r>
            <a:r>
              <a:rPr lang="ru-RU" sz="1600" b="1" u="sng" dirty="0" smtClean="0">
                <a:solidFill>
                  <a:srgbClr val="C00000"/>
                </a:solidFill>
              </a:rPr>
              <a:t> </a:t>
            </a:r>
            <a:r>
              <a:rPr lang="ru-RU" sz="1600" b="1" u="sng" dirty="0"/>
              <a:t>больше</a:t>
            </a:r>
            <a:r>
              <a:rPr lang="ru-RU" sz="1600" b="1" dirty="0" smtClean="0"/>
              <a:t> </a:t>
            </a:r>
            <a:r>
              <a:rPr lang="ru-RU" sz="1600" b="1" dirty="0"/>
              <a:t>ф.61, таб. 3000</a:t>
            </a:r>
            <a:r>
              <a:rPr lang="ru-RU" sz="1600" b="1" dirty="0" smtClean="0"/>
              <a:t>,</a:t>
            </a:r>
            <a:r>
              <a:rPr lang="ru-RU" sz="1600" b="1" dirty="0">
                <a:solidFill>
                  <a:srgbClr val="C00000"/>
                </a:solidFill>
              </a:rPr>
              <a:t> </a:t>
            </a:r>
            <a:r>
              <a:rPr lang="ru-RU" sz="1600" b="1" dirty="0" smtClean="0">
                <a:solidFill>
                  <a:srgbClr val="C00000"/>
                </a:solidFill>
              </a:rPr>
              <a:t>стр.8,</a:t>
            </a:r>
            <a:r>
              <a:rPr lang="ru-RU" sz="1600" b="1" dirty="0">
                <a:solidFill>
                  <a:srgbClr val="C00000"/>
                </a:solidFill>
              </a:rPr>
              <a:t> гр.</a:t>
            </a:r>
            <a:r>
              <a:rPr lang="ru-RU" sz="1600" b="1" dirty="0" smtClean="0">
                <a:solidFill>
                  <a:srgbClr val="C00000"/>
                </a:solidFill>
              </a:rPr>
              <a:t>03:08</a:t>
            </a:r>
            <a:r>
              <a:rPr lang="ru-RU" sz="1600" b="1" dirty="0"/>
              <a:t>*</a:t>
            </a:r>
          </a:p>
          <a:p>
            <a:pPr algn="just"/>
            <a:r>
              <a:rPr lang="ru-RU" sz="1600" b="1" dirty="0"/>
              <a:t>Ф.61, таб. </a:t>
            </a:r>
            <a:r>
              <a:rPr lang="ru-RU" sz="1600" b="1" dirty="0" smtClean="0"/>
              <a:t>3000,</a:t>
            </a:r>
            <a:r>
              <a:rPr lang="ru-RU" sz="1600" b="1" dirty="0"/>
              <a:t> </a:t>
            </a:r>
            <a:r>
              <a:rPr lang="ru-RU" sz="1600" b="1" dirty="0">
                <a:solidFill>
                  <a:srgbClr val="C00000"/>
                </a:solidFill>
              </a:rPr>
              <a:t>стр.</a:t>
            </a:r>
            <a:r>
              <a:rPr lang="ru-RU" sz="1600" b="1" dirty="0" smtClean="0">
                <a:solidFill>
                  <a:srgbClr val="C00000"/>
                </a:solidFill>
              </a:rPr>
              <a:t>1,</a:t>
            </a:r>
            <a:r>
              <a:rPr lang="ru-RU" sz="1600" b="1" dirty="0">
                <a:solidFill>
                  <a:srgbClr val="C00000"/>
                </a:solidFill>
              </a:rPr>
              <a:t> гр.</a:t>
            </a:r>
            <a:r>
              <a:rPr lang="ru-RU" sz="1600" b="1" dirty="0" smtClean="0">
                <a:solidFill>
                  <a:srgbClr val="C00000"/>
                </a:solidFill>
              </a:rPr>
              <a:t>03:08</a:t>
            </a:r>
            <a:r>
              <a:rPr lang="ru-RU" sz="1600" b="1" u="sng" dirty="0" smtClean="0">
                <a:solidFill>
                  <a:srgbClr val="C00000"/>
                </a:solidFill>
              </a:rPr>
              <a:t> </a:t>
            </a:r>
            <a:r>
              <a:rPr lang="ru-RU" sz="1600" b="1" u="sng" dirty="0"/>
              <a:t>больше</a:t>
            </a:r>
            <a:r>
              <a:rPr lang="ru-RU" sz="1600" b="1" dirty="0" smtClean="0"/>
              <a:t> </a:t>
            </a:r>
            <a:r>
              <a:rPr lang="ru-RU" sz="1600" b="1" dirty="0"/>
              <a:t>ф.61, таб. 3000</a:t>
            </a:r>
            <a:r>
              <a:rPr lang="ru-RU" sz="1600" b="1" dirty="0" smtClean="0"/>
              <a:t>,</a:t>
            </a:r>
            <a:r>
              <a:rPr lang="ru-RU" sz="1600" b="1" dirty="0">
                <a:solidFill>
                  <a:srgbClr val="C00000"/>
                </a:solidFill>
              </a:rPr>
              <a:t> </a:t>
            </a:r>
            <a:r>
              <a:rPr lang="ru-RU" sz="1600" b="1" dirty="0" smtClean="0">
                <a:solidFill>
                  <a:srgbClr val="C00000"/>
                </a:solidFill>
              </a:rPr>
              <a:t>стр.9,</a:t>
            </a:r>
            <a:r>
              <a:rPr lang="ru-RU" sz="1600" b="1" dirty="0">
                <a:solidFill>
                  <a:srgbClr val="C00000"/>
                </a:solidFill>
              </a:rPr>
              <a:t> гр.</a:t>
            </a:r>
            <a:r>
              <a:rPr lang="ru-RU" sz="1600" b="1" dirty="0" smtClean="0">
                <a:solidFill>
                  <a:srgbClr val="C00000"/>
                </a:solidFill>
              </a:rPr>
              <a:t>03:08</a:t>
            </a:r>
            <a:r>
              <a:rPr lang="ru-RU" sz="1600" b="1" dirty="0"/>
              <a:t>*</a:t>
            </a:r>
          </a:p>
          <a:p>
            <a:pPr algn="just"/>
            <a:r>
              <a:rPr lang="ru-RU" sz="1600" b="1" dirty="0"/>
              <a:t>Ф.61, таб. </a:t>
            </a:r>
            <a:r>
              <a:rPr lang="ru-RU" sz="1600" b="1" dirty="0" smtClean="0"/>
              <a:t>3000,</a:t>
            </a:r>
            <a:r>
              <a:rPr lang="ru-RU" sz="1600" b="1" dirty="0"/>
              <a:t> </a:t>
            </a:r>
            <a:r>
              <a:rPr lang="ru-RU" sz="1600" b="1" dirty="0">
                <a:solidFill>
                  <a:srgbClr val="C00000"/>
                </a:solidFill>
              </a:rPr>
              <a:t>стр.</a:t>
            </a:r>
            <a:r>
              <a:rPr lang="ru-RU" sz="1600" b="1" dirty="0" smtClean="0">
                <a:solidFill>
                  <a:srgbClr val="C00000"/>
                </a:solidFill>
              </a:rPr>
              <a:t>1,</a:t>
            </a:r>
            <a:r>
              <a:rPr lang="ru-RU" sz="1600" b="1" dirty="0">
                <a:solidFill>
                  <a:srgbClr val="C00000"/>
                </a:solidFill>
              </a:rPr>
              <a:t> гр.</a:t>
            </a:r>
            <a:r>
              <a:rPr lang="ru-RU" sz="1600" b="1" dirty="0" smtClean="0">
                <a:solidFill>
                  <a:srgbClr val="C00000"/>
                </a:solidFill>
              </a:rPr>
              <a:t>03:08</a:t>
            </a:r>
            <a:r>
              <a:rPr lang="ru-RU" sz="1600" b="1" u="sng" dirty="0" smtClean="0">
                <a:solidFill>
                  <a:srgbClr val="C00000"/>
                </a:solidFill>
              </a:rPr>
              <a:t> </a:t>
            </a:r>
            <a:r>
              <a:rPr lang="ru-RU" sz="1600" b="1" u="sng" dirty="0"/>
              <a:t>больше</a:t>
            </a:r>
            <a:r>
              <a:rPr lang="ru-RU" sz="1600" b="1" dirty="0" smtClean="0"/>
              <a:t> </a:t>
            </a:r>
            <a:r>
              <a:rPr lang="ru-RU" sz="1600" b="1" dirty="0"/>
              <a:t>ф.61, таб. 3000</a:t>
            </a:r>
            <a:r>
              <a:rPr lang="ru-RU" sz="1600" b="1" dirty="0" smtClean="0"/>
              <a:t>,</a:t>
            </a:r>
            <a:r>
              <a:rPr lang="ru-RU" sz="1600" b="1" dirty="0">
                <a:solidFill>
                  <a:srgbClr val="C00000"/>
                </a:solidFill>
              </a:rPr>
              <a:t> </a:t>
            </a:r>
            <a:r>
              <a:rPr lang="ru-RU" sz="1600" b="1" dirty="0" smtClean="0">
                <a:solidFill>
                  <a:srgbClr val="C00000"/>
                </a:solidFill>
              </a:rPr>
              <a:t>стр.10,</a:t>
            </a:r>
            <a:r>
              <a:rPr lang="ru-RU" sz="1600" b="1" dirty="0">
                <a:solidFill>
                  <a:srgbClr val="C00000"/>
                </a:solidFill>
              </a:rPr>
              <a:t> гр.</a:t>
            </a:r>
            <a:r>
              <a:rPr lang="ru-RU" sz="1600" b="1" dirty="0" smtClean="0">
                <a:solidFill>
                  <a:srgbClr val="C00000"/>
                </a:solidFill>
              </a:rPr>
              <a:t>03:08</a:t>
            </a:r>
            <a:r>
              <a:rPr lang="ru-RU" sz="1600" b="1" dirty="0" smtClean="0"/>
              <a:t>*</a:t>
            </a:r>
            <a:endParaRPr lang="en-US" sz="1600" b="1" dirty="0" smtClean="0"/>
          </a:p>
          <a:p>
            <a:pPr algn="just"/>
            <a:r>
              <a:rPr lang="ru-RU" sz="1600" b="1" dirty="0"/>
              <a:t>Ф.61, таб. </a:t>
            </a:r>
            <a:r>
              <a:rPr lang="ru-RU" sz="1600" b="1" dirty="0" smtClean="0"/>
              <a:t>3000,</a:t>
            </a:r>
            <a:r>
              <a:rPr lang="ru-RU" sz="1600" b="1" dirty="0"/>
              <a:t> </a:t>
            </a:r>
            <a:r>
              <a:rPr lang="ru-RU" sz="1600" b="1" dirty="0">
                <a:solidFill>
                  <a:srgbClr val="C00000"/>
                </a:solidFill>
              </a:rPr>
              <a:t>стр.</a:t>
            </a:r>
            <a:r>
              <a:rPr lang="ru-RU" sz="1600" b="1" dirty="0" smtClean="0">
                <a:solidFill>
                  <a:srgbClr val="C00000"/>
                </a:solidFill>
              </a:rPr>
              <a:t>1,</a:t>
            </a:r>
            <a:r>
              <a:rPr lang="ru-RU" sz="1600" b="1" dirty="0">
                <a:solidFill>
                  <a:srgbClr val="C00000"/>
                </a:solidFill>
              </a:rPr>
              <a:t> гр.</a:t>
            </a:r>
            <a:r>
              <a:rPr lang="ru-RU" sz="1600" b="1" dirty="0" smtClean="0">
                <a:solidFill>
                  <a:srgbClr val="C00000"/>
                </a:solidFill>
              </a:rPr>
              <a:t>03:08</a:t>
            </a:r>
            <a:r>
              <a:rPr lang="ru-RU" sz="1600" b="1" u="sng" dirty="0" smtClean="0">
                <a:solidFill>
                  <a:srgbClr val="C00000"/>
                </a:solidFill>
              </a:rPr>
              <a:t> </a:t>
            </a:r>
            <a:r>
              <a:rPr lang="ru-RU" sz="1600" b="1" u="sng" dirty="0"/>
              <a:t>больше</a:t>
            </a:r>
            <a:r>
              <a:rPr lang="ru-RU" sz="1600" b="1" dirty="0" smtClean="0"/>
              <a:t> </a:t>
            </a:r>
            <a:r>
              <a:rPr lang="ru-RU" sz="1600" b="1" dirty="0"/>
              <a:t>ф.61, таб. 3000</a:t>
            </a:r>
            <a:r>
              <a:rPr lang="ru-RU" sz="1600" b="1" dirty="0" smtClean="0"/>
              <a:t>,</a:t>
            </a:r>
            <a:r>
              <a:rPr lang="ru-RU" sz="1600" b="1" dirty="0">
                <a:solidFill>
                  <a:srgbClr val="C00000"/>
                </a:solidFill>
              </a:rPr>
              <a:t> </a:t>
            </a:r>
            <a:r>
              <a:rPr lang="ru-RU" sz="1600" b="1" dirty="0" smtClean="0">
                <a:solidFill>
                  <a:srgbClr val="C00000"/>
                </a:solidFill>
              </a:rPr>
              <a:t>стр.1</a:t>
            </a:r>
            <a:r>
              <a:rPr lang="en-US" sz="1600" b="1" dirty="0" smtClean="0">
                <a:solidFill>
                  <a:srgbClr val="C00000"/>
                </a:solidFill>
              </a:rPr>
              <a:t>3</a:t>
            </a:r>
            <a:r>
              <a:rPr lang="ru-RU" sz="1600" b="1" dirty="0">
                <a:solidFill>
                  <a:srgbClr val="C00000"/>
                </a:solidFill>
              </a:rPr>
              <a:t>, гр.03:08</a:t>
            </a:r>
            <a:r>
              <a:rPr lang="ru-RU" sz="1600" b="1" dirty="0" smtClean="0"/>
              <a:t>*</a:t>
            </a:r>
            <a:endParaRPr lang="ru-RU" sz="1600" b="1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078070-8EDD-4CBE-BA1D-D4E3024E180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5587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71BC50BE-3A37-432D-867A-17DBCB38DB60}"/>
              </a:ext>
            </a:extLst>
          </p:cNvPr>
          <p:cNvSpPr/>
          <p:nvPr/>
        </p:nvSpPr>
        <p:spPr>
          <a:xfrm>
            <a:off x="249071" y="750591"/>
            <a:ext cx="8715417" cy="53566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Прямоугольник 13"/>
          <p:cNvSpPr txBox="1">
            <a:spLocks noChangeArrowheads="1"/>
          </p:cNvSpPr>
          <p:nvPr/>
        </p:nvSpPr>
        <p:spPr bwMode="auto">
          <a:xfrm>
            <a:off x="1" y="0"/>
            <a:ext cx="9162562" cy="70028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b="1" dirty="0">
                <a:solidFill>
                  <a:schemeClr val="bg1"/>
                </a:solidFill>
              </a:rPr>
              <a:t>Форма федерального статистического наблюдения № 61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b="1" dirty="0">
                <a:solidFill>
                  <a:schemeClr val="bg1"/>
                </a:solidFill>
              </a:rPr>
              <a:t> «Сведения о болезни, вызванной вирусом  иммунодефицита человека» 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2D443266-EFE9-4E39-B419-586AA2FBA151}"/>
              </a:ext>
            </a:extLst>
          </p:cNvPr>
          <p:cNvSpPr/>
          <p:nvPr/>
        </p:nvSpPr>
        <p:spPr>
          <a:xfrm>
            <a:off x="294875" y="750592"/>
            <a:ext cx="855424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b="1" dirty="0">
                <a:solidFill>
                  <a:srgbClr val="0033CC"/>
                </a:solidFill>
              </a:rPr>
              <a:t>НЕКОТОРЫЕ УСЛОВИЯ </a:t>
            </a:r>
            <a:r>
              <a:rPr lang="ru-RU" altLang="ru-RU" b="1" dirty="0" smtClean="0">
                <a:solidFill>
                  <a:srgbClr val="0033CC"/>
                </a:solidFill>
              </a:rPr>
              <a:t>МЕЖФОРМЕННОГО КОНТРОЛЯ </a:t>
            </a:r>
            <a:r>
              <a:rPr lang="ru-RU" altLang="ru-RU" b="1" dirty="0">
                <a:solidFill>
                  <a:srgbClr val="0033CC"/>
                </a:solidFill>
              </a:rPr>
              <a:t>ДЛЯ ТАБЛИЦЫ 3000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82681" y="1362368"/>
            <a:ext cx="8321767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u="sng" dirty="0" smtClean="0"/>
              <a:t>У пациентов с болезнью,</a:t>
            </a:r>
            <a:r>
              <a:rPr lang="ru-RU" b="1" u="sng" dirty="0" smtClean="0">
                <a:solidFill>
                  <a:schemeClr val="dk1"/>
                </a:solidFill>
              </a:rPr>
              <a:t> вызванной ВИЧ-инфекцией </a:t>
            </a:r>
            <a:r>
              <a:rPr lang="ru-RU" b="1" u="sng" dirty="0">
                <a:solidFill>
                  <a:schemeClr val="dk1"/>
                </a:solidFill>
              </a:rPr>
              <a:t>(</a:t>
            </a:r>
            <a:r>
              <a:rPr lang="ru-RU" b="1" u="sng" dirty="0">
                <a:ea typeface="Times New Roman"/>
              </a:rPr>
              <a:t>В20–В24</a:t>
            </a:r>
            <a:r>
              <a:rPr lang="ru-RU" b="1" u="sng" dirty="0" smtClean="0">
                <a:ea typeface="Times New Roman"/>
              </a:rPr>
              <a:t>), </a:t>
            </a:r>
          </a:p>
          <a:p>
            <a:pPr algn="just"/>
            <a:r>
              <a:rPr lang="ru-RU" b="1" u="sng" dirty="0" smtClean="0">
                <a:ea typeface="Times New Roman"/>
              </a:rPr>
              <a:t>выявлено инфекций, передающихся преимущественного половым путем, в отчетном году</a:t>
            </a:r>
            <a:r>
              <a:rPr lang="ru-RU" b="1" u="sng" dirty="0" smtClean="0"/>
              <a:t>:</a:t>
            </a:r>
          </a:p>
          <a:p>
            <a:pPr algn="just"/>
            <a:endParaRPr lang="ru-RU" b="1" u="sng" dirty="0"/>
          </a:p>
          <a:p>
            <a:pPr algn="just"/>
            <a:r>
              <a:rPr lang="ru-RU" b="1" dirty="0" smtClean="0"/>
              <a:t>ф.61,таб.3000</a:t>
            </a:r>
            <a:r>
              <a:rPr lang="ru-RU" b="1" dirty="0" smtClean="0">
                <a:solidFill>
                  <a:srgbClr val="C00000"/>
                </a:solidFill>
              </a:rPr>
              <a:t>,стр.5,гр.06 </a:t>
            </a:r>
            <a:r>
              <a:rPr lang="ru-RU" b="1" dirty="0" smtClean="0"/>
              <a:t>должно </a:t>
            </a:r>
            <a:r>
              <a:rPr lang="ru-RU" b="1" dirty="0"/>
              <a:t>быть </a:t>
            </a:r>
            <a:r>
              <a:rPr lang="ru-RU" b="1" u="sng" dirty="0"/>
              <a:t>больше или </a:t>
            </a:r>
            <a:r>
              <a:rPr lang="ru-RU" b="1" u="sng" dirty="0" smtClean="0"/>
              <a:t>равно</a:t>
            </a:r>
          </a:p>
          <a:p>
            <a:pPr algn="just"/>
            <a:r>
              <a:rPr lang="ru-RU" b="1" dirty="0"/>
              <a:t> </a:t>
            </a:r>
            <a:r>
              <a:rPr lang="ru-RU" b="1" dirty="0" smtClean="0"/>
              <a:t>                       </a:t>
            </a:r>
            <a:r>
              <a:rPr lang="ru-RU" b="1" dirty="0" smtClean="0">
                <a:solidFill>
                  <a:srgbClr val="C00000"/>
                </a:solidFill>
              </a:rPr>
              <a:t>ф.9, таб.2003,стр.7,гр.04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078070-8EDD-4CBE-BA1D-D4E3024E180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3115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410101" y="3395417"/>
            <a:ext cx="8514384" cy="21517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378095" y="680810"/>
            <a:ext cx="84249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Результаты обследования пациентов, больных ВИЧ-инфекцией в отчетном году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71602" y="1512803"/>
            <a:ext cx="8424936" cy="1046440"/>
          </a:xfrm>
          <a:prstGeom prst="rect">
            <a:avLst/>
          </a:prstGeom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1400" b="1" dirty="0">
                <a:solidFill>
                  <a:srgbClr val="0033CC"/>
                </a:solidFill>
              </a:rPr>
              <a:t>Таблица (3100) </a:t>
            </a:r>
          </a:p>
          <a:p>
            <a:pPr algn="just"/>
            <a:r>
              <a:rPr lang="ru-RU" sz="1200" b="1" dirty="0"/>
              <a:t>Число лиц, обследованных на антитела к ВИЧ в отчетном году, всего 1 ____ , </a:t>
            </a:r>
          </a:p>
          <a:p>
            <a:pPr algn="just"/>
            <a:r>
              <a:rPr lang="ru-RU" sz="1200" b="1" dirty="0"/>
              <a:t>из них: число лиц, у которых при исследовании крови на антитела к ВИЧ получены положительные результаты 2 ____ ,</a:t>
            </a:r>
          </a:p>
          <a:p>
            <a:pPr algn="just"/>
            <a:r>
              <a:rPr lang="ru-RU" sz="1200" b="1" dirty="0"/>
              <a:t>в том числе (из стр.2) выявлено: пациентов больных ВИЧ-инфекцией (код МКБ </a:t>
            </a:r>
            <a:r>
              <a:rPr lang="ru-RU" sz="1200" b="1" dirty="0">
                <a:sym typeface="Symbol"/>
              </a:rPr>
              <a:t></a:t>
            </a:r>
            <a:r>
              <a:rPr lang="ru-RU" sz="1200" b="1" dirty="0"/>
              <a:t> 10 В20-В24) 3 ____,</a:t>
            </a:r>
          </a:p>
          <a:p>
            <a:pPr algn="just"/>
            <a:r>
              <a:rPr lang="ru-RU" sz="1200" b="1" dirty="0"/>
              <a:t>лиц с бессимптомным инфекционным статусом (код МКБ-10 </a:t>
            </a:r>
            <a:r>
              <a:rPr lang="en-US" sz="1200" b="1" dirty="0"/>
              <a:t>Z</a:t>
            </a:r>
            <a:r>
              <a:rPr lang="ru-RU" sz="1200" b="1" dirty="0"/>
              <a:t>21)  4____ 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458524" y="3501008"/>
            <a:ext cx="83529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b="1" dirty="0">
                <a:solidFill>
                  <a:srgbClr val="0033CC"/>
                </a:solidFill>
              </a:rPr>
              <a:t>НЕКОТОРЫЕ УСЛОВИЯ ВНУТРИФОРМЕННОГО КОНТРОЛЯ ДЛЯ ТАБЛИЦЫ 3100</a:t>
            </a:r>
          </a:p>
        </p:txBody>
      </p:sp>
      <p:sp>
        <p:nvSpPr>
          <p:cNvPr id="15" name="Прямоугольник 13"/>
          <p:cNvSpPr txBox="1">
            <a:spLocks noChangeArrowheads="1"/>
          </p:cNvSpPr>
          <p:nvPr/>
        </p:nvSpPr>
        <p:spPr bwMode="auto">
          <a:xfrm>
            <a:off x="1" y="0"/>
            <a:ext cx="9162562" cy="70028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b="1" dirty="0">
                <a:solidFill>
                  <a:schemeClr val="bg1"/>
                </a:solidFill>
              </a:rPr>
              <a:t>Форма федерального статистического наблюдения № 61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b="1" dirty="0">
                <a:solidFill>
                  <a:schemeClr val="bg1"/>
                </a:solidFill>
              </a:rPr>
              <a:t> «Сведения о болезни, вызванной вирусом  иммунодефицита человека»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486107" y="3809585"/>
            <a:ext cx="820891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600" b="1" dirty="0" smtClean="0"/>
              <a:t>ф.61,таб.</a:t>
            </a:r>
            <a:r>
              <a:rPr lang="ru-RU" sz="1600" b="1" dirty="0" smtClean="0">
                <a:solidFill>
                  <a:srgbClr val="C00000"/>
                </a:solidFill>
              </a:rPr>
              <a:t>3100,п.3</a:t>
            </a:r>
            <a:r>
              <a:rPr lang="ru-RU" sz="1600" b="1" dirty="0" smtClean="0"/>
              <a:t> должно </a:t>
            </a:r>
            <a:r>
              <a:rPr lang="ru-RU" sz="1600" b="1" dirty="0"/>
              <a:t>быть </a:t>
            </a:r>
            <a:r>
              <a:rPr lang="ru-RU" sz="1600" b="1" u="sng" dirty="0" smtClean="0"/>
              <a:t>больше или равно </a:t>
            </a:r>
            <a:r>
              <a:rPr lang="ru-RU" sz="1600" b="1" dirty="0" smtClean="0"/>
              <a:t>сумме строк</a:t>
            </a:r>
          </a:p>
          <a:p>
            <a:pPr algn="just"/>
            <a:r>
              <a:rPr lang="ru-RU" sz="1600" b="1" dirty="0" smtClean="0"/>
              <a:t> </a:t>
            </a:r>
            <a:r>
              <a:rPr lang="ru-RU" sz="1600" b="1" dirty="0"/>
              <a:t>из ф.61,таб.</a:t>
            </a:r>
            <a:r>
              <a:rPr lang="ru-RU" sz="1600" b="1" dirty="0">
                <a:solidFill>
                  <a:srgbClr val="C00000"/>
                </a:solidFill>
              </a:rPr>
              <a:t>1000</a:t>
            </a:r>
            <a:r>
              <a:rPr lang="ru-RU" sz="1600" b="1" dirty="0"/>
              <a:t>,</a:t>
            </a:r>
            <a:r>
              <a:rPr lang="ru-RU" sz="1600" b="1" dirty="0">
                <a:solidFill>
                  <a:srgbClr val="C00000"/>
                </a:solidFill>
              </a:rPr>
              <a:t>стр.1+2</a:t>
            </a:r>
            <a:r>
              <a:rPr lang="ru-RU" sz="1600" b="1" dirty="0"/>
              <a:t>,</a:t>
            </a:r>
            <a:r>
              <a:rPr lang="ru-RU" sz="1600" b="1" dirty="0">
                <a:solidFill>
                  <a:srgbClr val="C00000"/>
                </a:solidFill>
              </a:rPr>
              <a:t>гр.05</a:t>
            </a:r>
            <a:r>
              <a:rPr lang="ru-RU" sz="1600" b="1" dirty="0"/>
              <a:t> «Зарегистрировано пациентов с болезнью, вызванной ВИЧ, всего (В20</a:t>
            </a:r>
            <a:r>
              <a:rPr lang="en-US" sz="1600" b="1" dirty="0"/>
              <a:t>–</a:t>
            </a:r>
            <a:r>
              <a:rPr lang="ru-RU" sz="1600" b="1" dirty="0"/>
              <a:t>В24</a:t>
            </a:r>
            <a:r>
              <a:rPr lang="ru-RU" sz="1600" b="1" dirty="0" smtClean="0"/>
              <a:t>)»</a:t>
            </a:r>
          </a:p>
          <a:p>
            <a:pPr algn="just"/>
            <a:endParaRPr lang="ru-RU" sz="1600" b="1" dirty="0"/>
          </a:p>
          <a:p>
            <a:pPr algn="just"/>
            <a:endParaRPr lang="ru-RU" sz="1600" b="1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48304" y="4711003"/>
            <a:ext cx="824626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600" b="1" dirty="0" smtClean="0"/>
              <a:t>ф.61,таб.</a:t>
            </a:r>
            <a:r>
              <a:rPr lang="ru-RU" sz="1600" b="1" dirty="0" smtClean="0">
                <a:solidFill>
                  <a:srgbClr val="C00000"/>
                </a:solidFill>
              </a:rPr>
              <a:t>3100,п. 4</a:t>
            </a:r>
            <a:r>
              <a:rPr lang="ru-RU" sz="1600" b="1" dirty="0" smtClean="0"/>
              <a:t> должно </a:t>
            </a:r>
            <a:r>
              <a:rPr lang="ru-RU" sz="1600" b="1" dirty="0"/>
              <a:t>быть </a:t>
            </a:r>
            <a:r>
              <a:rPr lang="ru-RU" sz="1600" b="1" u="sng" dirty="0" smtClean="0"/>
              <a:t>больше или равно</a:t>
            </a:r>
            <a:r>
              <a:rPr lang="ru-RU" sz="1600" b="1" dirty="0" smtClean="0"/>
              <a:t> </a:t>
            </a:r>
            <a:r>
              <a:rPr lang="ru-RU" sz="1600" b="1" dirty="0"/>
              <a:t>сумме строк </a:t>
            </a:r>
            <a:endParaRPr lang="ru-RU" sz="1600" b="1" dirty="0" smtClean="0"/>
          </a:p>
          <a:p>
            <a:pPr algn="just"/>
            <a:r>
              <a:rPr lang="ru-RU" sz="1600" b="1" dirty="0" smtClean="0"/>
              <a:t>из </a:t>
            </a:r>
            <a:r>
              <a:rPr lang="ru-RU" sz="1600" b="1" dirty="0"/>
              <a:t>ф.61,таб.</a:t>
            </a:r>
            <a:r>
              <a:rPr lang="ru-RU" sz="1600" b="1" dirty="0">
                <a:solidFill>
                  <a:srgbClr val="C00000"/>
                </a:solidFill>
              </a:rPr>
              <a:t>1000</a:t>
            </a:r>
            <a:r>
              <a:rPr lang="ru-RU" sz="1600" b="1" dirty="0"/>
              <a:t>,</a:t>
            </a:r>
            <a:r>
              <a:rPr lang="ru-RU" sz="1600" b="1" dirty="0">
                <a:solidFill>
                  <a:srgbClr val="C00000"/>
                </a:solidFill>
              </a:rPr>
              <a:t>стр.59+60</a:t>
            </a:r>
            <a:r>
              <a:rPr lang="ru-RU" sz="1600" b="1" dirty="0"/>
              <a:t>,</a:t>
            </a:r>
            <a:r>
              <a:rPr lang="ru-RU" sz="1600" b="1" dirty="0">
                <a:solidFill>
                  <a:srgbClr val="C00000"/>
                </a:solidFill>
              </a:rPr>
              <a:t>гр.05</a:t>
            </a:r>
            <a:r>
              <a:rPr lang="ru-RU" sz="1600" b="1" dirty="0"/>
              <a:t> «Кроме того, число лиц с бессимптомным инфекционным статусом, вызванным ВИЧ (</a:t>
            </a:r>
            <a:r>
              <a:rPr lang="en-US" sz="1600" b="1" dirty="0"/>
              <a:t>Z</a:t>
            </a:r>
            <a:r>
              <a:rPr lang="ru-RU" sz="1600" b="1" dirty="0"/>
              <a:t>21)»</a:t>
            </a:r>
          </a:p>
        </p:txBody>
      </p:sp>
      <p:sp>
        <p:nvSpPr>
          <p:cNvPr id="20" name="Овал 19"/>
          <p:cNvSpPr/>
          <p:nvPr/>
        </p:nvSpPr>
        <p:spPr>
          <a:xfrm>
            <a:off x="4988495" y="2273420"/>
            <a:ext cx="504056" cy="270322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Овал 20"/>
          <p:cNvSpPr/>
          <p:nvPr/>
        </p:nvSpPr>
        <p:spPr>
          <a:xfrm>
            <a:off x="6781787" y="2095457"/>
            <a:ext cx="504056" cy="263207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078070-8EDD-4CBE-BA1D-D4E3024E180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5119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13"/>
          <p:cNvSpPr txBox="1">
            <a:spLocks noChangeArrowheads="1"/>
          </p:cNvSpPr>
          <p:nvPr/>
        </p:nvSpPr>
        <p:spPr bwMode="auto">
          <a:xfrm>
            <a:off x="1" y="0"/>
            <a:ext cx="9162562" cy="70028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b="1" dirty="0">
                <a:solidFill>
                  <a:schemeClr val="bg1"/>
                </a:solidFill>
              </a:rPr>
              <a:t>Форма федерального статистического наблюдения № 61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b="1" dirty="0">
                <a:solidFill>
                  <a:schemeClr val="bg1"/>
                </a:solidFill>
              </a:rPr>
              <a:t> «Сведения о болезни, вызванной вирусом  иммунодефицита человека» </a:t>
            </a: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xmlns="" id="{1B527F8A-104C-40A6-812A-346AD51F1C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6776277"/>
              </p:ext>
            </p:extLst>
          </p:nvPr>
        </p:nvGraphicFramePr>
        <p:xfrm>
          <a:off x="251519" y="1700808"/>
          <a:ext cx="8640959" cy="4539184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600400">
                  <a:extLst>
                    <a:ext uri="{9D8B030D-6E8A-4147-A177-3AD203B41FA5}">
                      <a16:colId xmlns:a16="http://schemas.microsoft.com/office/drawing/2014/main" xmlns="" val="2146085051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xmlns="" val="880928124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xmlns="" val="3372948991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xmlns="" val="4021862816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xmlns="" val="3433823249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xmlns="" val="1001404243"/>
                    </a:ext>
                  </a:extLst>
                </a:gridCol>
                <a:gridCol w="864095">
                  <a:extLst>
                    <a:ext uri="{9D8B030D-6E8A-4147-A177-3AD203B41FA5}">
                      <a16:colId xmlns:a16="http://schemas.microsoft.com/office/drawing/2014/main" xmlns="" val="1248560004"/>
                    </a:ext>
                  </a:extLst>
                </a:gridCol>
              </a:tblGrid>
              <a:tr h="690408">
                <a:tc rowSpan="2"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показателя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21590"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№ стр.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Код МКБ-10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Зарегистрировано с впервые в жизни установленным диагнозом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Состоит под диспансерным наблюдением на конец отчетного года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2179707"/>
                  </a:ext>
                </a:extLst>
              </a:tr>
              <a:tr h="67774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 в возрасте </a:t>
                      </a:r>
                    </a:p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25-44 года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 в возрасте </a:t>
                      </a:r>
                    </a:p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25-44 года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067199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34455282"/>
                  </a:ext>
                </a:extLst>
              </a:tr>
              <a:tr h="423792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Пациенты, больные ВИЧ-инфекцией с проявлениями туберкулеза, всего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В20.0, В20.7, В22.7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68720399"/>
                  </a:ext>
                </a:extLst>
              </a:tr>
              <a:tr h="445256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в том числе: с проявлениями туберкулеза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В20.0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33444255"/>
                  </a:ext>
                </a:extLst>
              </a:tr>
              <a:tr h="447784">
                <a:tc>
                  <a:txBody>
                    <a:bodyPr/>
                    <a:lstStyle/>
                    <a:p>
                      <a:pPr indent="201295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с проявлениями туберкулеза и других инфекций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В20.0, В20.7, В22.7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66847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...</a:t>
                      </a:r>
                      <a:endParaRPr kumimoji="0" lang="ru-RU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...</a:t>
                      </a:r>
                      <a:endParaRPr kumimoji="0" lang="ru-RU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...</a:t>
                      </a:r>
                      <a:endParaRPr kumimoji="0" lang="ru-RU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432681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Умерло пациентов, всего (из стр.1)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В20-В24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65402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Из общего числа пациентов (из стр.1) – мужчин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В20-В24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682745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Из общего числа пациентов (из стр.1) – городских жителей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В20-В24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61589759"/>
                  </a:ext>
                </a:extLst>
              </a:tr>
            </a:tbl>
          </a:graphicData>
        </a:graphic>
      </p:graphicFrame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D2C3F7AC-9372-439A-9AA6-ECBEB735476E}"/>
              </a:ext>
            </a:extLst>
          </p:cNvPr>
          <p:cNvSpPr/>
          <p:nvPr/>
        </p:nvSpPr>
        <p:spPr>
          <a:xfrm>
            <a:off x="251519" y="700282"/>
            <a:ext cx="864095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Aft>
                <a:spcPts val="600"/>
              </a:spcAft>
              <a:buSzPts val="1200"/>
              <a:tabLst>
                <a:tab pos="318770" algn="l"/>
              </a:tabLst>
            </a:pP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Диспансерное наблюдение за пациентами, больными ВИЧ-инфекцией с проявлениями туберкулеза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xmlns="" id="{D70C8DE6-0C15-4FDA-8310-883B8670DE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519" y="1374511"/>
            <a:ext cx="201622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1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altLang="ru-RU" sz="1100" b="1" i="0" u="none" strike="noStrike" cap="none" normalizeH="0" baseline="0" dirty="0">
                <a:ln>
                  <a:noFill/>
                </a:ln>
                <a:solidFill>
                  <a:srgbClr val="0033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(4000) </a:t>
            </a:r>
            <a:r>
              <a:rPr kumimoji="0" lang="ru-RU" altLang="ru-RU" sz="1200" b="0" i="0" u="none" strike="noStrike" cap="none" normalizeH="0" baseline="0" dirty="0">
                <a:ln>
                  <a:noFill/>
                </a:ln>
                <a:solidFill>
                  <a:srgbClr val="0033CC"/>
                </a:solidFill>
                <a:effectLst/>
                <a:ea typeface="Times New Roman" pitchFamily="18" charset="0"/>
                <a:cs typeface="Arial" pitchFamily="34" charset="0"/>
              </a:rPr>
              <a:t>	</a:t>
            </a:r>
            <a:endParaRPr kumimoji="0" lang="ru-RU" altLang="ru-RU" sz="1200" b="0" i="0" u="none" strike="noStrike" cap="none" normalizeH="0" baseline="0" dirty="0">
              <a:ln>
                <a:noFill/>
              </a:ln>
              <a:solidFill>
                <a:srgbClr val="0033CC"/>
              </a:solidFill>
              <a:effectLst/>
              <a:latin typeface="Times New Roman" pitchFamily="18" charset="0"/>
              <a:ea typeface="Times New Roman" pitchFamily="18" charset="0"/>
              <a:cs typeface="Arial" pitchFamily="34" charset="0"/>
              <a:sym typeface="Symbol" pitchFamily="18" charset="2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078070-8EDD-4CBE-BA1D-D4E3024E180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5489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13"/>
          <p:cNvSpPr txBox="1">
            <a:spLocks noChangeArrowheads="1"/>
          </p:cNvSpPr>
          <p:nvPr/>
        </p:nvSpPr>
        <p:spPr bwMode="auto">
          <a:xfrm>
            <a:off x="1" y="0"/>
            <a:ext cx="9162562" cy="70028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b="1" dirty="0">
                <a:solidFill>
                  <a:schemeClr val="bg1"/>
                </a:solidFill>
              </a:rPr>
              <a:t>Форма федерального статистического наблюдения № 61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b="1" dirty="0">
                <a:solidFill>
                  <a:schemeClr val="bg1"/>
                </a:solidFill>
              </a:rPr>
              <a:t> «Сведения о болезни, вызванной вирусом  иммунодефицита человека» 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F4FC2E45-AAB3-403A-BDF6-1B053CF464C0}"/>
              </a:ext>
            </a:extLst>
          </p:cNvPr>
          <p:cNvSpPr/>
          <p:nvPr/>
        </p:nvSpPr>
        <p:spPr>
          <a:xfrm>
            <a:off x="249071" y="750591"/>
            <a:ext cx="8715417" cy="53566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BC02A8DF-CD3B-4D17-8348-7A81F96CF009}"/>
              </a:ext>
            </a:extLst>
          </p:cNvPr>
          <p:cNvSpPr/>
          <p:nvPr/>
        </p:nvSpPr>
        <p:spPr>
          <a:xfrm>
            <a:off x="294875" y="750592"/>
            <a:ext cx="855424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b="1" dirty="0">
                <a:solidFill>
                  <a:srgbClr val="0033CC"/>
                </a:solidFill>
              </a:rPr>
              <a:t>НЕКОТОРЫЕ УСЛОВИЯ </a:t>
            </a:r>
            <a:r>
              <a:rPr lang="ru-RU" altLang="ru-RU" b="1" dirty="0" smtClean="0">
                <a:solidFill>
                  <a:srgbClr val="0033CC"/>
                </a:solidFill>
              </a:rPr>
              <a:t>ВНУТРИФОРМЕННОГО МЕЖТАБЛИЧНОГО КОНТРОЛЯ </a:t>
            </a:r>
            <a:r>
              <a:rPr lang="ru-RU" altLang="ru-RU" b="1" dirty="0">
                <a:solidFill>
                  <a:srgbClr val="0033CC"/>
                </a:solidFill>
              </a:rPr>
              <a:t>ДЛЯ </a:t>
            </a:r>
            <a:r>
              <a:rPr lang="ru-RU" altLang="ru-RU" b="1" dirty="0" smtClean="0">
                <a:solidFill>
                  <a:srgbClr val="0033CC"/>
                </a:solidFill>
              </a:rPr>
              <a:t>ТАБЛИЦ 2000 и </a:t>
            </a:r>
            <a:r>
              <a:rPr lang="ru-RU" altLang="ru-RU" b="1" dirty="0">
                <a:solidFill>
                  <a:srgbClr val="0033CC"/>
                </a:solidFill>
              </a:rPr>
              <a:t>4000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315018" y="1628800"/>
            <a:ext cx="7376250" cy="31393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/>
              <a:t>Ф.61,таб.</a:t>
            </a:r>
            <a:r>
              <a:rPr lang="ru-RU" b="1" dirty="0" smtClean="0">
                <a:solidFill>
                  <a:srgbClr val="C00000"/>
                </a:solidFill>
              </a:rPr>
              <a:t>2000,</a:t>
            </a:r>
            <a:r>
              <a:rPr lang="ru-RU" b="1" dirty="0" smtClean="0"/>
              <a:t> </a:t>
            </a:r>
            <a:r>
              <a:rPr lang="ru-RU" b="1" dirty="0" smtClean="0">
                <a:solidFill>
                  <a:srgbClr val="C00000"/>
                </a:solidFill>
              </a:rPr>
              <a:t>стр.21+22+41, гр.05 </a:t>
            </a:r>
            <a:r>
              <a:rPr lang="ru-RU" b="1" u="sng" dirty="0" smtClean="0"/>
              <a:t>больше</a:t>
            </a:r>
            <a:r>
              <a:rPr lang="ru-RU" b="1" dirty="0" smtClean="0"/>
              <a:t> ф.61,таб.</a:t>
            </a:r>
            <a:r>
              <a:rPr lang="ru-RU" b="1" dirty="0" smtClean="0">
                <a:solidFill>
                  <a:srgbClr val="C00000"/>
                </a:solidFill>
              </a:rPr>
              <a:t>4000, стр.1</a:t>
            </a:r>
            <a:r>
              <a:rPr lang="ru-RU" b="1" dirty="0">
                <a:solidFill>
                  <a:srgbClr val="C00000"/>
                </a:solidFill>
              </a:rPr>
              <a:t>, гр.04</a:t>
            </a:r>
            <a:r>
              <a:rPr lang="ru-RU" b="1" dirty="0" smtClean="0">
                <a:solidFill>
                  <a:srgbClr val="C00000"/>
                </a:solidFill>
              </a:rPr>
              <a:t>*</a:t>
            </a:r>
          </a:p>
          <a:p>
            <a:r>
              <a:rPr lang="ru-RU" b="1" dirty="0"/>
              <a:t>Ф.61,таб.</a:t>
            </a:r>
            <a:r>
              <a:rPr lang="ru-RU" b="1" dirty="0">
                <a:solidFill>
                  <a:srgbClr val="C00000"/>
                </a:solidFill>
              </a:rPr>
              <a:t>2000, стр.21</a:t>
            </a:r>
            <a:r>
              <a:rPr lang="ru-RU" b="1" dirty="0" smtClean="0">
                <a:solidFill>
                  <a:srgbClr val="C00000"/>
                </a:solidFill>
              </a:rPr>
              <a:t>,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smtClean="0">
                <a:solidFill>
                  <a:srgbClr val="C00000"/>
                </a:solidFill>
              </a:rPr>
              <a:t>гр.05 </a:t>
            </a:r>
            <a:r>
              <a:rPr lang="ru-RU" b="1" u="sng" dirty="0" smtClean="0"/>
              <a:t>равно</a:t>
            </a:r>
            <a:r>
              <a:rPr lang="ru-RU" b="1" dirty="0" smtClean="0"/>
              <a:t> ф.61,таб.</a:t>
            </a:r>
            <a:r>
              <a:rPr lang="ru-RU" b="1" dirty="0" smtClean="0">
                <a:solidFill>
                  <a:srgbClr val="C00000"/>
                </a:solidFill>
              </a:rPr>
              <a:t>4000</a:t>
            </a:r>
            <a:r>
              <a:rPr lang="ru-RU" b="1" dirty="0">
                <a:solidFill>
                  <a:srgbClr val="C00000"/>
                </a:solidFill>
              </a:rPr>
              <a:t>, стр.</a:t>
            </a:r>
            <a:r>
              <a:rPr lang="ru-RU" b="1" dirty="0" smtClean="0">
                <a:solidFill>
                  <a:srgbClr val="C00000"/>
                </a:solidFill>
              </a:rPr>
              <a:t>2,</a:t>
            </a:r>
            <a:r>
              <a:rPr lang="ru-RU" b="1" dirty="0">
                <a:solidFill>
                  <a:srgbClr val="C00000"/>
                </a:solidFill>
              </a:rPr>
              <a:t> гр.</a:t>
            </a:r>
            <a:r>
              <a:rPr lang="ru-RU" b="1" dirty="0" smtClean="0">
                <a:solidFill>
                  <a:srgbClr val="C00000"/>
                </a:solidFill>
              </a:rPr>
              <a:t>04</a:t>
            </a:r>
            <a:r>
              <a:rPr lang="ru-RU" b="1" dirty="0" smtClean="0"/>
              <a:t>*</a:t>
            </a:r>
          </a:p>
          <a:p>
            <a:r>
              <a:rPr lang="ru-RU" b="1" dirty="0"/>
              <a:t>Ф.61,таб.</a:t>
            </a:r>
            <a:r>
              <a:rPr lang="ru-RU" b="1" dirty="0">
                <a:solidFill>
                  <a:srgbClr val="C00000"/>
                </a:solidFill>
              </a:rPr>
              <a:t>2000,</a:t>
            </a:r>
            <a:r>
              <a:rPr lang="ru-RU" b="1" dirty="0"/>
              <a:t> </a:t>
            </a:r>
            <a:r>
              <a:rPr lang="ru-RU" b="1" dirty="0">
                <a:solidFill>
                  <a:srgbClr val="C00000"/>
                </a:solidFill>
              </a:rPr>
              <a:t>стр.22</a:t>
            </a:r>
            <a:r>
              <a:rPr lang="ru-RU" b="1" dirty="0" smtClean="0">
                <a:solidFill>
                  <a:srgbClr val="C00000"/>
                </a:solidFill>
              </a:rPr>
              <a:t>,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smtClean="0">
                <a:solidFill>
                  <a:srgbClr val="C00000"/>
                </a:solidFill>
              </a:rPr>
              <a:t>гр.05</a:t>
            </a:r>
            <a:r>
              <a:rPr lang="ru-RU" b="1" u="sng" dirty="0">
                <a:solidFill>
                  <a:srgbClr val="C00000"/>
                </a:solidFill>
              </a:rPr>
              <a:t> </a:t>
            </a:r>
            <a:r>
              <a:rPr lang="ru-RU" b="1" u="sng" dirty="0"/>
              <a:t>больше </a:t>
            </a:r>
            <a:r>
              <a:rPr lang="ru-RU" b="1" dirty="0" smtClean="0"/>
              <a:t>ф.61,таб.</a:t>
            </a:r>
            <a:r>
              <a:rPr lang="ru-RU" b="1" dirty="0" smtClean="0">
                <a:solidFill>
                  <a:srgbClr val="C00000"/>
                </a:solidFill>
              </a:rPr>
              <a:t>4000</a:t>
            </a:r>
            <a:r>
              <a:rPr lang="ru-RU" b="1" dirty="0">
                <a:solidFill>
                  <a:srgbClr val="C00000"/>
                </a:solidFill>
              </a:rPr>
              <a:t>, </a:t>
            </a:r>
            <a:r>
              <a:rPr lang="ru-RU" b="1" dirty="0" smtClean="0">
                <a:solidFill>
                  <a:srgbClr val="C00000"/>
                </a:solidFill>
              </a:rPr>
              <a:t>стр.3,</a:t>
            </a:r>
            <a:r>
              <a:rPr lang="ru-RU" b="1" dirty="0">
                <a:solidFill>
                  <a:srgbClr val="C00000"/>
                </a:solidFill>
              </a:rPr>
              <a:t> гр.</a:t>
            </a:r>
            <a:r>
              <a:rPr lang="ru-RU" b="1" dirty="0" smtClean="0">
                <a:solidFill>
                  <a:srgbClr val="C00000"/>
                </a:solidFill>
              </a:rPr>
              <a:t>04*</a:t>
            </a:r>
          </a:p>
          <a:p>
            <a:r>
              <a:rPr lang="ru-RU" b="1" dirty="0"/>
              <a:t>Ф.61,таб.</a:t>
            </a:r>
            <a:r>
              <a:rPr lang="ru-RU" b="1" dirty="0">
                <a:solidFill>
                  <a:srgbClr val="C00000"/>
                </a:solidFill>
              </a:rPr>
              <a:t>2000,</a:t>
            </a:r>
            <a:r>
              <a:rPr lang="ru-RU" b="1" dirty="0"/>
              <a:t> </a:t>
            </a:r>
            <a:r>
              <a:rPr lang="ru-RU" b="1" dirty="0" smtClean="0">
                <a:solidFill>
                  <a:srgbClr val="C00000"/>
                </a:solidFill>
              </a:rPr>
              <a:t>стр.</a:t>
            </a:r>
            <a:r>
              <a:rPr lang="ru-RU" b="1" dirty="0">
                <a:solidFill>
                  <a:srgbClr val="C00000"/>
                </a:solidFill>
              </a:rPr>
              <a:t>41, </a:t>
            </a:r>
            <a:r>
              <a:rPr lang="ru-RU" b="1" dirty="0" smtClean="0">
                <a:solidFill>
                  <a:srgbClr val="C00000"/>
                </a:solidFill>
              </a:rPr>
              <a:t>гр.05</a:t>
            </a:r>
            <a:r>
              <a:rPr lang="ru-RU" b="1" u="sng" dirty="0">
                <a:solidFill>
                  <a:srgbClr val="C00000"/>
                </a:solidFill>
              </a:rPr>
              <a:t> </a:t>
            </a:r>
            <a:r>
              <a:rPr lang="ru-RU" b="1" u="sng" dirty="0"/>
              <a:t>больше </a:t>
            </a:r>
            <a:r>
              <a:rPr lang="ru-RU" b="1" dirty="0" smtClean="0"/>
              <a:t>ф.61,таб.</a:t>
            </a:r>
            <a:r>
              <a:rPr lang="ru-RU" b="1" dirty="0" smtClean="0">
                <a:solidFill>
                  <a:srgbClr val="C00000"/>
                </a:solidFill>
              </a:rPr>
              <a:t>4000</a:t>
            </a:r>
            <a:r>
              <a:rPr lang="ru-RU" b="1" dirty="0">
                <a:solidFill>
                  <a:srgbClr val="C00000"/>
                </a:solidFill>
              </a:rPr>
              <a:t>, </a:t>
            </a:r>
            <a:r>
              <a:rPr lang="ru-RU" b="1" dirty="0" smtClean="0">
                <a:solidFill>
                  <a:srgbClr val="C00000"/>
                </a:solidFill>
              </a:rPr>
              <a:t>стр.4,</a:t>
            </a:r>
            <a:r>
              <a:rPr lang="ru-RU" b="1" dirty="0">
                <a:solidFill>
                  <a:srgbClr val="C00000"/>
                </a:solidFill>
              </a:rPr>
              <a:t> гр.</a:t>
            </a:r>
            <a:r>
              <a:rPr lang="ru-RU" b="1" dirty="0" smtClean="0">
                <a:solidFill>
                  <a:srgbClr val="C00000"/>
                </a:solidFill>
              </a:rPr>
              <a:t>04*</a:t>
            </a:r>
          </a:p>
          <a:p>
            <a:r>
              <a:rPr lang="ru-RU" b="1" dirty="0"/>
              <a:t>Ф.61,таб.</a:t>
            </a:r>
            <a:r>
              <a:rPr lang="ru-RU" b="1" dirty="0">
                <a:solidFill>
                  <a:srgbClr val="C00000"/>
                </a:solidFill>
              </a:rPr>
              <a:t>2000, стр.21+22+41</a:t>
            </a:r>
            <a:r>
              <a:rPr lang="ru-RU" b="1" dirty="0" smtClean="0">
                <a:solidFill>
                  <a:srgbClr val="C00000"/>
                </a:solidFill>
              </a:rPr>
              <a:t>,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smtClean="0">
                <a:solidFill>
                  <a:srgbClr val="C00000"/>
                </a:solidFill>
              </a:rPr>
              <a:t>гр.15</a:t>
            </a:r>
            <a:r>
              <a:rPr lang="ru-RU" b="1" u="sng" dirty="0">
                <a:solidFill>
                  <a:srgbClr val="C00000"/>
                </a:solidFill>
              </a:rPr>
              <a:t> </a:t>
            </a:r>
            <a:r>
              <a:rPr lang="ru-RU" b="1" u="sng" dirty="0"/>
              <a:t>больше </a:t>
            </a:r>
            <a:r>
              <a:rPr lang="ru-RU" b="1" dirty="0" smtClean="0"/>
              <a:t>ф.61,таб.</a:t>
            </a:r>
            <a:r>
              <a:rPr lang="ru-RU" b="1" dirty="0" smtClean="0">
                <a:solidFill>
                  <a:srgbClr val="C00000"/>
                </a:solidFill>
              </a:rPr>
              <a:t>4000</a:t>
            </a:r>
            <a:r>
              <a:rPr lang="ru-RU" b="1" dirty="0">
                <a:solidFill>
                  <a:srgbClr val="C00000"/>
                </a:solidFill>
              </a:rPr>
              <a:t>, стр.</a:t>
            </a:r>
            <a:r>
              <a:rPr lang="ru-RU" b="1" dirty="0" smtClean="0">
                <a:solidFill>
                  <a:srgbClr val="C00000"/>
                </a:solidFill>
              </a:rPr>
              <a:t>1,</a:t>
            </a:r>
            <a:r>
              <a:rPr lang="ru-RU" b="1" dirty="0">
                <a:solidFill>
                  <a:srgbClr val="C00000"/>
                </a:solidFill>
              </a:rPr>
              <a:t> гр.</a:t>
            </a:r>
            <a:r>
              <a:rPr lang="ru-RU" b="1" dirty="0" smtClean="0">
                <a:solidFill>
                  <a:srgbClr val="C00000"/>
                </a:solidFill>
              </a:rPr>
              <a:t>06*</a:t>
            </a:r>
          </a:p>
          <a:p>
            <a:r>
              <a:rPr lang="ru-RU" b="1" dirty="0"/>
              <a:t>Ф.61,таб.</a:t>
            </a:r>
            <a:r>
              <a:rPr lang="ru-RU" b="1" dirty="0">
                <a:solidFill>
                  <a:srgbClr val="C00000"/>
                </a:solidFill>
              </a:rPr>
              <a:t>2000, стр.21</a:t>
            </a:r>
            <a:r>
              <a:rPr lang="ru-RU" b="1" dirty="0" smtClean="0">
                <a:solidFill>
                  <a:srgbClr val="C00000"/>
                </a:solidFill>
              </a:rPr>
              <a:t>,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smtClean="0">
                <a:solidFill>
                  <a:srgbClr val="C00000"/>
                </a:solidFill>
              </a:rPr>
              <a:t>гр.15 </a:t>
            </a:r>
            <a:r>
              <a:rPr lang="ru-RU" b="1" u="sng" dirty="0" smtClean="0"/>
              <a:t>равно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 smtClean="0"/>
              <a:t>ф.61,таб.</a:t>
            </a:r>
            <a:r>
              <a:rPr lang="ru-RU" b="1" dirty="0" smtClean="0">
                <a:solidFill>
                  <a:srgbClr val="C00000"/>
                </a:solidFill>
              </a:rPr>
              <a:t>4000</a:t>
            </a:r>
            <a:r>
              <a:rPr lang="ru-RU" b="1" dirty="0">
                <a:solidFill>
                  <a:srgbClr val="C00000"/>
                </a:solidFill>
              </a:rPr>
              <a:t>, стр.</a:t>
            </a:r>
            <a:r>
              <a:rPr lang="ru-RU" b="1" dirty="0" smtClean="0">
                <a:solidFill>
                  <a:srgbClr val="C00000"/>
                </a:solidFill>
              </a:rPr>
              <a:t>2,</a:t>
            </a:r>
            <a:r>
              <a:rPr lang="ru-RU" b="1" dirty="0">
                <a:solidFill>
                  <a:srgbClr val="C00000"/>
                </a:solidFill>
              </a:rPr>
              <a:t> гр.</a:t>
            </a:r>
            <a:r>
              <a:rPr lang="ru-RU" b="1" dirty="0" smtClean="0">
                <a:solidFill>
                  <a:srgbClr val="C00000"/>
                </a:solidFill>
              </a:rPr>
              <a:t>06*</a:t>
            </a:r>
          </a:p>
          <a:p>
            <a:r>
              <a:rPr lang="ru-RU" b="1" dirty="0"/>
              <a:t>Ф.61,таб.</a:t>
            </a:r>
            <a:r>
              <a:rPr lang="ru-RU" b="1" dirty="0">
                <a:solidFill>
                  <a:srgbClr val="C00000"/>
                </a:solidFill>
              </a:rPr>
              <a:t>2000,</a:t>
            </a:r>
            <a:r>
              <a:rPr lang="ru-RU" b="1" dirty="0"/>
              <a:t> </a:t>
            </a:r>
            <a:r>
              <a:rPr lang="ru-RU" b="1" dirty="0">
                <a:solidFill>
                  <a:srgbClr val="C00000"/>
                </a:solidFill>
              </a:rPr>
              <a:t>стр.22</a:t>
            </a:r>
            <a:r>
              <a:rPr lang="ru-RU" b="1" dirty="0" smtClean="0">
                <a:solidFill>
                  <a:srgbClr val="C00000"/>
                </a:solidFill>
              </a:rPr>
              <a:t>,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smtClean="0">
                <a:solidFill>
                  <a:srgbClr val="C00000"/>
                </a:solidFill>
              </a:rPr>
              <a:t>гр.15</a:t>
            </a:r>
            <a:r>
              <a:rPr lang="ru-RU" b="1" u="sng" dirty="0">
                <a:solidFill>
                  <a:srgbClr val="C00000"/>
                </a:solidFill>
              </a:rPr>
              <a:t> </a:t>
            </a:r>
            <a:r>
              <a:rPr lang="ru-RU" b="1" u="sng" dirty="0"/>
              <a:t>больше </a:t>
            </a:r>
            <a:r>
              <a:rPr lang="ru-RU" b="1" dirty="0" smtClean="0"/>
              <a:t>ф.61,таб.</a:t>
            </a:r>
            <a:r>
              <a:rPr lang="ru-RU" b="1" dirty="0" smtClean="0">
                <a:solidFill>
                  <a:srgbClr val="C00000"/>
                </a:solidFill>
              </a:rPr>
              <a:t>4000</a:t>
            </a:r>
            <a:r>
              <a:rPr lang="ru-RU" b="1" dirty="0">
                <a:solidFill>
                  <a:srgbClr val="C00000"/>
                </a:solidFill>
              </a:rPr>
              <a:t>, стр.</a:t>
            </a:r>
            <a:r>
              <a:rPr lang="ru-RU" b="1" dirty="0" smtClean="0">
                <a:solidFill>
                  <a:srgbClr val="C00000"/>
                </a:solidFill>
              </a:rPr>
              <a:t>3,</a:t>
            </a:r>
            <a:r>
              <a:rPr lang="ru-RU" b="1" dirty="0">
                <a:solidFill>
                  <a:srgbClr val="C00000"/>
                </a:solidFill>
              </a:rPr>
              <a:t> гр.</a:t>
            </a:r>
            <a:r>
              <a:rPr lang="ru-RU" b="1" dirty="0" smtClean="0">
                <a:solidFill>
                  <a:srgbClr val="C00000"/>
                </a:solidFill>
              </a:rPr>
              <a:t>06*</a:t>
            </a:r>
          </a:p>
          <a:p>
            <a:r>
              <a:rPr lang="ru-RU" b="1" dirty="0"/>
              <a:t>Ф.61,таб.</a:t>
            </a:r>
            <a:r>
              <a:rPr lang="ru-RU" b="1" dirty="0">
                <a:solidFill>
                  <a:srgbClr val="C00000"/>
                </a:solidFill>
              </a:rPr>
              <a:t>2000, стр.41</a:t>
            </a:r>
            <a:r>
              <a:rPr lang="ru-RU" b="1" dirty="0" smtClean="0">
                <a:solidFill>
                  <a:srgbClr val="C00000"/>
                </a:solidFill>
              </a:rPr>
              <a:t>,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smtClean="0">
                <a:solidFill>
                  <a:srgbClr val="C00000"/>
                </a:solidFill>
              </a:rPr>
              <a:t>гр.15</a:t>
            </a:r>
            <a:r>
              <a:rPr lang="ru-RU" b="1" u="sng" dirty="0">
                <a:solidFill>
                  <a:srgbClr val="C00000"/>
                </a:solidFill>
              </a:rPr>
              <a:t> </a:t>
            </a:r>
            <a:r>
              <a:rPr lang="ru-RU" b="1" u="sng" dirty="0"/>
              <a:t>больше </a:t>
            </a:r>
            <a:r>
              <a:rPr lang="ru-RU" b="1" dirty="0" smtClean="0"/>
              <a:t>ф.61,таб.</a:t>
            </a:r>
            <a:r>
              <a:rPr lang="ru-RU" b="1" dirty="0" smtClean="0">
                <a:solidFill>
                  <a:srgbClr val="C00000"/>
                </a:solidFill>
              </a:rPr>
              <a:t>4000</a:t>
            </a:r>
            <a:r>
              <a:rPr lang="ru-RU" b="1" dirty="0">
                <a:solidFill>
                  <a:srgbClr val="C00000"/>
                </a:solidFill>
              </a:rPr>
              <a:t>, стр.</a:t>
            </a:r>
            <a:r>
              <a:rPr lang="ru-RU" b="1" dirty="0" smtClean="0">
                <a:solidFill>
                  <a:srgbClr val="C00000"/>
                </a:solidFill>
              </a:rPr>
              <a:t>4,</a:t>
            </a:r>
            <a:r>
              <a:rPr lang="ru-RU" b="1" dirty="0">
                <a:solidFill>
                  <a:srgbClr val="C00000"/>
                </a:solidFill>
              </a:rPr>
              <a:t> гр.</a:t>
            </a:r>
            <a:r>
              <a:rPr lang="ru-RU" b="1" dirty="0" smtClean="0">
                <a:solidFill>
                  <a:srgbClr val="C00000"/>
                </a:solidFill>
              </a:rPr>
              <a:t>06*</a:t>
            </a:r>
          </a:p>
          <a:p>
            <a:r>
              <a:rPr lang="ru-RU" b="1" dirty="0"/>
              <a:t>Ф.61,таб.</a:t>
            </a:r>
            <a:r>
              <a:rPr lang="ru-RU" b="1" dirty="0">
                <a:solidFill>
                  <a:srgbClr val="C00000"/>
                </a:solidFill>
              </a:rPr>
              <a:t>2000, стр.21+22+41</a:t>
            </a:r>
            <a:r>
              <a:rPr lang="ru-RU" b="1" dirty="0" smtClean="0">
                <a:solidFill>
                  <a:srgbClr val="C00000"/>
                </a:solidFill>
              </a:rPr>
              <a:t>,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smtClean="0">
                <a:solidFill>
                  <a:srgbClr val="C00000"/>
                </a:solidFill>
              </a:rPr>
              <a:t>гр.14</a:t>
            </a:r>
            <a:r>
              <a:rPr lang="ru-RU" b="1" u="sng" dirty="0">
                <a:solidFill>
                  <a:srgbClr val="C00000"/>
                </a:solidFill>
              </a:rPr>
              <a:t> </a:t>
            </a:r>
            <a:r>
              <a:rPr lang="ru-RU" b="1" u="sng" dirty="0"/>
              <a:t>больше </a:t>
            </a:r>
            <a:r>
              <a:rPr lang="ru-RU" b="1" dirty="0" smtClean="0"/>
              <a:t>ф.61,таб.</a:t>
            </a:r>
            <a:r>
              <a:rPr lang="ru-RU" b="1" dirty="0" smtClean="0">
                <a:solidFill>
                  <a:srgbClr val="C00000"/>
                </a:solidFill>
              </a:rPr>
              <a:t>4000</a:t>
            </a:r>
            <a:r>
              <a:rPr lang="ru-RU" b="1" dirty="0">
                <a:solidFill>
                  <a:srgbClr val="C00000"/>
                </a:solidFill>
              </a:rPr>
              <a:t>, стр.</a:t>
            </a:r>
            <a:r>
              <a:rPr lang="ru-RU" b="1" dirty="0" smtClean="0">
                <a:solidFill>
                  <a:srgbClr val="C00000"/>
                </a:solidFill>
              </a:rPr>
              <a:t>16,</a:t>
            </a:r>
            <a:r>
              <a:rPr lang="ru-RU" b="1" dirty="0">
                <a:solidFill>
                  <a:srgbClr val="C00000"/>
                </a:solidFill>
              </a:rPr>
              <a:t> гр.</a:t>
            </a:r>
            <a:r>
              <a:rPr lang="ru-RU" b="1" dirty="0" smtClean="0">
                <a:solidFill>
                  <a:srgbClr val="C00000"/>
                </a:solidFill>
              </a:rPr>
              <a:t>04*</a:t>
            </a:r>
          </a:p>
          <a:p>
            <a:r>
              <a:rPr lang="ru-RU" b="1" dirty="0"/>
              <a:t>Ф.61,таб.</a:t>
            </a:r>
            <a:r>
              <a:rPr lang="ru-RU" b="1" dirty="0">
                <a:solidFill>
                  <a:srgbClr val="C00000"/>
                </a:solidFill>
              </a:rPr>
              <a:t>2000,</a:t>
            </a:r>
            <a:r>
              <a:rPr lang="ru-RU" b="1" dirty="0"/>
              <a:t> </a:t>
            </a:r>
            <a:r>
              <a:rPr lang="ru-RU" b="1" dirty="0">
                <a:solidFill>
                  <a:srgbClr val="C00000"/>
                </a:solidFill>
              </a:rPr>
              <a:t>стр.8</a:t>
            </a:r>
            <a:r>
              <a:rPr lang="ru-RU" b="1" dirty="0" smtClean="0">
                <a:solidFill>
                  <a:srgbClr val="C00000"/>
                </a:solidFill>
              </a:rPr>
              <a:t>,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smtClean="0">
                <a:solidFill>
                  <a:srgbClr val="C00000"/>
                </a:solidFill>
              </a:rPr>
              <a:t>гр.05</a:t>
            </a:r>
            <a:r>
              <a:rPr lang="ru-RU" b="1" u="sng" dirty="0">
                <a:solidFill>
                  <a:srgbClr val="C00000"/>
                </a:solidFill>
              </a:rPr>
              <a:t> </a:t>
            </a:r>
            <a:r>
              <a:rPr lang="ru-RU" b="1" u="sng" dirty="0"/>
              <a:t>больше </a:t>
            </a:r>
            <a:r>
              <a:rPr lang="ru-RU" b="1" dirty="0" smtClean="0"/>
              <a:t>ф.61,таб.</a:t>
            </a:r>
            <a:r>
              <a:rPr lang="ru-RU" b="1" dirty="0" smtClean="0">
                <a:solidFill>
                  <a:srgbClr val="C00000"/>
                </a:solidFill>
              </a:rPr>
              <a:t>4000</a:t>
            </a:r>
            <a:r>
              <a:rPr lang="ru-RU" b="1" dirty="0">
                <a:solidFill>
                  <a:srgbClr val="C00000"/>
                </a:solidFill>
              </a:rPr>
              <a:t>, стр.</a:t>
            </a:r>
            <a:r>
              <a:rPr lang="ru-RU" b="1" dirty="0" smtClean="0">
                <a:solidFill>
                  <a:srgbClr val="C00000"/>
                </a:solidFill>
              </a:rPr>
              <a:t>17,</a:t>
            </a:r>
            <a:r>
              <a:rPr lang="ru-RU" b="1" dirty="0">
                <a:solidFill>
                  <a:srgbClr val="C00000"/>
                </a:solidFill>
              </a:rPr>
              <a:t> гр.</a:t>
            </a:r>
            <a:r>
              <a:rPr lang="ru-RU" b="1" dirty="0" smtClean="0">
                <a:solidFill>
                  <a:srgbClr val="C00000"/>
                </a:solidFill>
              </a:rPr>
              <a:t>04*</a:t>
            </a:r>
          </a:p>
          <a:p>
            <a:r>
              <a:rPr lang="ru-RU" b="1" dirty="0"/>
              <a:t>Ф.61,таб.</a:t>
            </a:r>
            <a:r>
              <a:rPr lang="ru-RU" b="1" dirty="0">
                <a:solidFill>
                  <a:srgbClr val="C00000"/>
                </a:solidFill>
              </a:rPr>
              <a:t>2000, стр.8</a:t>
            </a:r>
            <a:r>
              <a:rPr lang="ru-RU" b="1" dirty="0" smtClean="0">
                <a:solidFill>
                  <a:srgbClr val="C00000"/>
                </a:solidFill>
              </a:rPr>
              <a:t>,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smtClean="0">
                <a:solidFill>
                  <a:srgbClr val="C00000"/>
                </a:solidFill>
              </a:rPr>
              <a:t>гр.15</a:t>
            </a:r>
            <a:r>
              <a:rPr lang="ru-RU" b="1" u="sng" dirty="0">
                <a:solidFill>
                  <a:srgbClr val="C00000"/>
                </a:solidFill>
              </a:rPr>
              <a:t> </a:t>
            </a:r>
            <a:r>
              <a:rPr lang="ru-RU" b="1" u="sng" dirty="0"/>
              <a:t>больше </a:t>
            </a:r>
            <a:r>
              <a:rPr lang="ru-RU" b="1" dirty="0" smtClean="0"/>
              <a:t>ф.61,таб.</a:t>
            </a:r>
            <a:r>
              <a:rPr lang="ru-RU" b="1" dirty="0" smtClean="0">
                <a:solidFill>
                  <a:srgbClr val="C00000"/>
                </a:solidFill>
              </a:rPr>
              <a:t>4000</a:t>
            </a:r>
            <a:r>
              <a:rPr lang="ru-RU" b="1" dirty="0">
                <a:solidFill>
                  <a:srgbClr val="C00000"/>
                </a:solidFill>
              </a:rPr>
              <a:t>, стр.</a:t>
            </a:r>
            <a:r>
              <a:rPr lang="ru-RU" b="1" dirty="0" smtClean="0">
                <a:solidFill>
                  <a:srgbClr val="C00000"/>
                </a:solidFill>
              </a:rPr>
              <a:t>17,</a:t>
            </a:r>
            <a:r>
              <a:rPr lang="ru-RU" b="1" dirty="0">
                <a:solidFill>
                  <a:srgbClr val="C00000"/>
                </a:solidFill>
              </a:rPr>
              <a:t> гр.</a:t>
            </a:r>
            <a:r>
              <a:rPr lang="ru-RU" b="1" dirty="0" smtClean="0">
                <a:solidFill>
                  <a:srgbClr val="C00000"/>
                </a:solidFill>
              </a:rPr>
              <a:t>06*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078070-8EDD-4CBE-BA1D-D4E3024E180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3719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13"/>
          <p:cNvSpPr txBox="1">
            <a:spLocks noChangeArrowheads="1"/>
          </p:cNvSpPr>
          <p:nvPr/>
        </p:nvSpPr>
        <p:spPr bwMode="auto">
          <a:xfrm>
            <a:off x="1" y="0"/>
            <a:ext cx="9162562" cy="70028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b="1" dirty="0">
                <a:solidFill>
                  <a:schemeClr val="bg1"/>
                </a:solidFill>
              </a:rPr>
              <a:t>Форма федерального статистического наблюдения № 61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b="1" dirty="0">
                <a:solidFill>
                  <a:schemeClr val="bg1"/>
                </a:solidFill>
              </a:rPr>
              <a:t> «Сведения о болезни, вызванной вирусом  иммунодефицита человека» 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F4FC2E45-AAB3-403A-BDF6-1B053CF464C0}"/>
              </a:ext>
            </a:extLst>
          </p:cNvPr>
          <p:cNvSpPr/>
          <p:nvPr/>
        </p:nvSpPr>
        <p:spPr>
          <a:xfrm>
            <a:off x="294875" y="747312"/>
            <a:ext cx="8715417" cy="560903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BC02A8DF-CD3B-4D17-8348-7A81F96CF009}"/>
              </a:ext>
            </a:extLst>
          </p:cNvPr>
          <p:cNvSpPr/>
          <p:nvPr/>
        </p:nvSpPr>
        <p:spPr>
          <a:xfrm>
            <a:off x="294875" y="750592"/>
            <a:ext cx="855424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b="1" dirty="0">
                <a:solidFill>
                  <a:srgbClr val="0033CC"/>
                </a:solidFill>
              </a:rPr>
              <a:t>НЕКОТОРЫЕ УСЛОВИЯ </a:t>
            </a:r>
            <a:r>
              <a:rPr lang="ru-RU" altLang="ru-RU" b="1" dirty="0" smtClean="0">
                <a:solidFill>
                  <a:srgbClr val="0033CC"/>
                </a:solidFill>
              </a:rPr>
              <a:t>ВНУТРИТАБЛИЧНОГО КОНТРОЛЯ </a:t>
            </a:r>
            <a:r>
              <a:rPr lang="ru-RU" altLang="ru-RU" b="1" dirty="0">
                <a:solidFill>
                  <a:srgbClr val="0033CC"/>
                </a:solidFill>
              </a:rPr>
              <a:t>ДЛЯ </a:t>
            </a:r>
            <a:r>
              <a:rPr lang="ru-RU" altLang="ru-RU" b="1" dirty="0" smtClean="0">
                <a:solidFill>
                  <a:srgbClr val="0033CC"/>
                </a:solidFill>
              </a:rPr>
              <a:t>ТАБЛИЦЫ 4000</a:t>
            </a:r>
            <a:endParaRPr lang="ru-RU" altLang="ru-RU" b="1" dirty="0">
              <a:solidFill>
                <a:srgbClr val="0033CC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55296" y="1119924"/>
            <a:ext cx="7383111" cy="501675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 smtClean="0"/>
              <a:t>Ф.61,таб. 4000, </a:t>
            </a:r>
            <a:r>
              <a:rPr lang="ru-RU" sz="1600" b="1" dirty="0" smtClean="0">
                <a:solidFill>
                  <a:srgbClr val="C00000"/>
                </a:solidFill>
              </a:rPr>
              <a:t>стр.1, гр.04:07 </a:t>
            </a:r>
            <a:r>
              <a:rPr lang="ru-RU" sz="1600" b="1" u="sng" dirty="0" smtClean="0"/>
              <a:t>больше</a:t>
            </a:r>
            <a:r>
              <a:rPr lang="ru-RU" sz="1600" b="1" dirty="0" smtClean="0"/>
              <a:t> ф.61, таб.4000, </a:t>
            </a:r>
            <a:r>
              <a:rPr lang="ru-RU" sz="1600" b="1" dirty="0" smtClean="0">
                <a:solidFill>
                  <a:srgbClr val="C00000"/>
                </a:solidFill>
              </a:rPr>
              <a:t>стр.2, гр.04:07*</a:t>
            </a:r>
          </a:p>
          <a:p>
            <a:r>
              <a:rPr lang="ru-RU" sz="1600" b="1" dirty="0"/>
              <a:t>Ф.61,таб. 4000, </a:t>
            </a:r>
            <a:r>
              <a:rPr lang="ru-RU" sz="1600" b="1" dirty="0">
                <a:solidFill>
                  <a:srgbClr val="C00000"/>
                </a:solidFill>
              </a:rPr>
              <a:t>стр.1, </a:t>
            </a:r>
            <a:r>
              <a:rPr lang="ru-RU" sz="1600" b="1" dirty="0" smtClean="0">
                <a:solidFill>
                  <a:srgbClr val="C00000"/>
                </a:solidFill>
              </a:rPr>
              <a:t>гр.04:07 </a:t>
            </a:r>
            <a:r>
              <a:rPr lang="ru-RU" sz="1600" b="1" u="sng" dirty="0"/>
              <a:t>больше </a:t>
            </a:r>
            <a:r>
              <a:rPr lang="ru-RU" sz="1600" b="1" u="sng" dirty="0" smtClean="0"/>
              <a:t> </a:t>
            </a:r>
            <a:r>
              <a:rPr lang="ru-RU" sz="1600" b="1" dirty="0" smtClean="0"/>
              <a:t>ф.61,</a:t>
            </a:r>
            <a:r>
              <a:rPr lang="ru-RU" sz="1600" b="1" dirty="0"/>
              <a:t> таб.</a:t>
            </a:r>
            <a:r>
              <a:rPr lang="ru-RU" sz="1600" b="1" dirty="0" smtClean="0"/>
              <a:t>4000,</a:t>
            </a:r>
            <a:r>
              <a:rPr lang="ru-RU" sz="1600" b="1" dirty="0"/>
              <a:t> </a:t>
            </a:r>
            <a:r>
              <a:rPr lang="ru-RU" sz="1600" b="1" dirty="0">
                <a:solidFill>
                  <a:srgbClr val="C00000"/>
                </a:solidFill>
              </a:rPr>
              <a:t>стр.</a:t>
            </a:r>
            <a:r>
              <a:rPr lang="ru-RU" sz="1600" b="1" dirty="0" smtClean="0">
                <a:solidFill>
                  <a:srgbClr val="C00000"/>
                </a:solidFill>
              </a:rPr>
              <a:t>3,</a:t>
            </a:r>
            <a:r>
              <a:rPr lang="ru-RU" sz="1600" b="1" dirty="0">
                <a:solidFill>
                  <a:srgbClr val="C00000"/>
                </a:solidFill>
              </a:rPr>
              <a:t> гр.</a:t>
            </a:r>
            <a:r>
              <a:rPr lang="ru-RU" sz="1600" b="1" dirty="0" smtClean="0">
                <a:solidFill>
                  <a:srgbClr val="C00000"/>
                </a:solidFill>
              </a:rPr>
              <a:t>04:07*</a:t>
            </a:r>
          </a:p>
          <a:p>
            <a:r>
              <a:rPr lang="ru-RU" sz="1600" b="1" dirty="0"/>
              <a:t>Ф.61,таб. 4000, </a:t>
            </a:r>
            <a:r>
              <a:rPr lang="ru-RU" sz="1600" b="1" dirty="0">
                <a:solidFill>
                  <a:srgbClr val="C00000"/>
                </a:solidFill>
              </a:rPr>
              <a:t>стр.1, </a:t>
            </a:r>
            <a:r>
              <a:rPr lang="ru-RU" sz="1600" b="1" dirty="0" smtClean="0">
                <a:solidFill>
                  <a:srgbClr val="C00000"/>
                </a:solidFill>
              </a:rPr>
              <a:t>гр.04:07 </a:t>
            </a:r>
            <a:r>
              <a:rPr lang="ru-RU" sz="1600" b="1" u="sng" dirty="0"/>
              <a:t>больше </a:t>
            </a:r>
            <a:r>
              <a:rPr lang="ru-RU" sz="1600" b="1" dirty="0" smtClean="0"/>
              <a:t>ф.61,</a:t>
            </a:r>
            <a:r>
              <a:rPr lang="ru-RU" sz="1600" b="1" dirty="0"/>
              <a:t> таб.</a:t>
            </a:r>
            <a:r>
              <a:rPr lang="ru-RU" sz="1600" b="1" dirty="0" smtClean="0"/>
              <a:t>4000,</a:t>
            </a:r>
            <a:r>
              <a:rPr lang="ru-RU" sz="1600" b="1" dirty="0"/>
              <a:t> </a:t>
            </a:r>
            <a:r>
              <a:rPr lang="ru-RU" sz="1600" b="1" dirty="0">
                <a:solidFill>
                  <a:srgbClr val="C00000"/>
                </a:solidFill>
              </a:rPr>
              <a:t>стр.</a:t>
            </a:r>
            <a:r>
              <a:rPr lang="ru-RU" sz="1600" b="1" dirty="0" smtClean="0">
                <a:solidFill>
                  <a:srgbClr val="C00000"/>
                </a:solidFill>
              </a:rPr>
              <a:t>4,</a:t>
            </a:r>
            <a:r>
              <a:rPr lang="ru-RU" sz="1600" b="1" dirty="0">
                <a:solidFill>
                  <a:srgbClr val="C00000"/>
                </a:solidFill>
              </a:rPr>
              <a:t> гр.</a:t>
            </a:r>
            <a:r>
              <a:rPr lang="ru-RU" sz="1600" b="1" dirty="0" smtClean="0">
                <a:solidFill>
                  <a:srgbClr val="C00000"/>
                </a:solidFill>
              </a:rPr>
              <a:t>04:07</a:t>
            </a:r>
            <a:r>
              <a:rPr lang="ru-RU" sz="1600" b="1" dirty="0">
                <a:solidFill>
                  <a:srgbClr val="C00000"/>
                </a:solidFill>
              </a:rPr>
              <a:t>*</a:t>
            </a:r>
            <a:endParaRPr lang="ru-RU" sz="1600" b="1" dirty="0" smtClean="0">
              <a:solidFill>
                <a:srgbClr val="C00000"/>
              </a:solidFill>
            </a:endParaRPr>
          </a:p>
          <a:p>
            <a:r>
              <a:rPr lang="ru-RU" sz="1600" b="1" dirty="0"/>
              <a:t>Ф.61,таб. 4000, </a:t>
            </a:r>
            <a:r>
              <a:rPr lang="ru-RU" sz="1600" b="1" dirty="0">
                <a:solidFill>
                  <a:srgbClr val="C00000"/>
                </a:solidFill>
              </a:rPr>
              <a:t>стр.1, </a:t>
            </a:r>
            <a:r>
              <a:rPr lang="ru-RU" sz="1600" b="1" dirty="0" smtClean="0">
                <a:solidFill>
                  <a:srgbClr val="C00000"/>
                </a:solidFill>
              </a:rPr>
              <a:t>гр.04:07 </a:t>
            </a:r>
            <a:r>
              <a:rPr lang="ru-RU" sz="1600" b="1" u="sng" dirty="0" smtClean="0"/>
              <a:t>равно</a:t>
            </a:r>
            <a:r>
              <a:rPr lang="ru-RU" sz="1600" b="1" dirty="0" smtClean="0"/>
              <a:t> ф.61,</a:t>
            </a:r>
            <a:r>
              <a:rPr lang="ru-RU" sz="1600" b="1" dirty="0"/>
              <a:t> таб.</a:t>
            </a:r>
            <a:r>
              <a:rPr lang="ru-RU" sz="1600" b="1" dirty="0" smtClean="0"/>
              <a:t>4000,</a:t>
            </a:r>
            <a:r>
              <a:rPr lang="ru-RU" sz="1600" b="1" dirty="0"/>
              <a:t> </a:t>
            </a:r>
            <a:r>
              <a:rPr lang="ru-RU" sz="1600" b="1" dirty="0">
                <a:solidFill>
                  <a:srgbClr val="C00000"/>
                </a:solidFill>
              </a:rPr>
              <a:t>стр.</a:t>
            </a:r>
            <a:r>
              <a:rPr lang="ru-RU" sz="1600" b="1" dirty="0" smtClean="0">
                <a:solidFill>
                  <a:srgbClr val="C00000"/>
                </a:solidFill>
              </a:rPr>
              <a:t>2+3+4,</a:t>
            </a:r>
            <a:r>
              <a:rPr lang="ru-RU" sz="1600" b="1" dirty="0">
                <a:solidFill>
                  <a:srgbClr val="C00000"/>
                </a:solidFill>
              </a:rPr>
              <a:t> гр.</a:t>
            </a:r>
            <a:r>
              <a:rPr lang="ru-RU" sz="1600" b="1" dirty="0" smtClean="0">
                <a:solidFill>
                  <a:srgbClr val="C00000"/>
                </a:solidFill>
              </a:rPr>
              <a:t>04:07</a:t>
            </a:r>
            <a:r>
              <a:rPr lang="ru-RU" sz="1600" b="1" dirty="0">
                <a:solidFill>
                  <a:srgbClr val="C00000"/>
                </a:solidFill>
              </a:rPr>
              <a:t>*</a:t>
            </a:r>
            <a:endParaRPr lang="ru-RU" sz="1600" b="1" dirty="0" smtClean="0">
              <a:solidFill>
                <a:srgbClr val="C00000"/>
              </a:solidFill>
            </a:endParaRPr>
          </a:p>
          <a:p>
            <a:r>
              <a:rPr lang="ru-RU" sz="1600" b="1" dirty="0"/>
              <a:t>Ф.61,таб. 4000, </a:t>
            </a:r>
            <a:r>
              <a:rPr lang="ru-RU" sz="1600" b="1" dirty="0">
                <a:solidFill>
                  <a:srgbClr val="C00000"/>
                </a:solidFill>
              </a:rPr>
              <a:t>стр.1, </a:t>
            </a:r>
            <a:r>
              <a:rPr lang="ru-RU" sz="1600" b="1" dirty="0" smtClean="0">
                <a:solidFill>
                  <a:srgbClr val="C00000"/>
                </a:solidFill>
              </a:rPr>
              <a:t>гр.04:07</a:t>
            </a:r>
            <a:r>
              <a:rPr lang="ru-RU" sz="1600" b="1" u="sng" dirty="0">
                <a:solidFill>
                  <a:srgbClr val="C00000"/>
                </a:solidFill>
              </a:rPr>
              <a:t> </a:t>
            </a:r>
            <a:r>
              <a:rPr lang="ru-RU" sz="1600" b="1" u="sng" dirty="0"/>
              <a:t>больше </a:t>
            </a:r>
            <a:r>
              <a:rPr lang="ru-RU" sz="1600" b="1" dirty="0" smtClean="0"/>
              <a:t>ф.61,</a:t>
            </a:r>
            <a:r>
              <a:rPr lang="ru-RU" sz="1600" b="1" dirty="0"/>
              <a:t> таб.</a:t>
            </a:r>
            <a:r>
              <a:rPr lang="ru-RU" sz="1600" b="1" dirty="0" smtClean="0"/>
              <a:t>4000,</a:t>
            </a:r>
            <a:r>
              <a:rPr lang="ru-RU" sz="1600" b="1" dirty="0"/>
              <a:t> </a:t>
            </a:r>
            <a:r>
              <a:rPr lang="ru-RU" sz="1600" b="1" dirty="0">
                <a:solidFill>
                  <a:srgbClr val="C00000"/>
                </a:solidFill>
              </a:rPr>
              <a:t>стр.</a:t>
            </a:r>
            <a:r>
              <a:rPr lang="ru-RU" sz="1600" b="1" dirty="0" smtClean="0">
                <a:solidFill>
                  <a:srgbClr val="C00000"/>
                </a:solidFill>
              </a:rPr>
              <a:t>5,</a:t>
            </a:r>
            <a:r>
              <a:rPr lang="ru-RU" sz="1600" b="1" dirty="0">
                <a:solidFill>
                  <a:srgbClr val="C00000"/>
                </a:solidFill>
              </a:rPr>
              <a:t> гр.</a:t>
            </a:r>
            <a:r>
              <a:rPr lang="ru-RU" sz="1600" b="1" dirty="0" smtClean="0">
                <a:solidFill>
                  <a:srgbClr val="C00000"/>
                </a:solidFill>
              </a:rPr>
              <a:t>04:07*</a:t>
            </a:r>
          </a:p>
          <a:p>
            <a:r>
              <a:rPr lang="ru-RU" sz="1600" b="1" dirty="0"/>
              <a:t>Ф.61,таб. 4000, </a:t>
            </a:r>
            <a:r>
              <a:rPr lang="ru-RU" sz="1600" b="1" dirty="0">
                <a:solidFill>
                  <a:srgbClr val="C00000"/>
                </a:solidFill>
              </a:rPr>
              <a:t>стр.5</a:t>
            </a:r>
            <a:r>
              <a:rPr lang="ru-RU" sz="1600" b="1" dirty="0" smtClean="0">
                <a:solidFill>
                  <a:srgbClr val="C00000"/>
                </a:solidFill>
              </a:rPr>
              <a:t>,</a:t>
            </a:r>
            <a:r>
              <a:rPr lang="ru-RU" sz="1600" b="1" dirty="0">
                <a:solidFill>
                  <a:srgbClr val="C00000"/>
                </a:solidFill>
              </a:rPr>
              <a:t> </a:t>
            </a:r>
            <a:r>
              <a:rPr lang="ru-RU" sz="1600" b="1" dirty="0" smtClean="0">
                <a:solidFill>
                  <a:srgbClr val="C00000"/>
                </a:solidFill>
              </a:rPr>
              <a:t>гр.04:07</a:t>
            </a:r>
            <a:r>
              <a:rPr lang="ru-RU" sz="1600" b="1" u="sng" dirty="0">
                <a:solidFill>
                  <a:srgbClr val="C00000"/>
                </a:solidFill>
              </a:rPr>
              <a:t> </a:t>
            </a:r>
            <a:r>
              <a:rPr lang="ru-RU" sz="1600" b="1" u="sng" dirty="0"/>
              <a:t>больше </a:t>
            </a:r>
            <a:r>
              <a:rPr lang="ru-RU" sz="1600" b="1" dirty="0" smtClean="0"/>
              <a:t>ф.61,</a:t>
            </a:r>
            <a:r>
              <a:rPr lang="ru-RU" sz="1600" b="1" dirty="0"/>
              <a:t> таб.</a:t>
            </a:r>
            <a:r>
              <a:rPr lang="ru-RU" sz="1600" b="1" dirty="0" smtClean="0"/>
              <a:t>4000,</a:t>
            </a:r>
            <a:r>
              <a:rPr lang="ru-RU" sz="1600" b="1" dirty="0"/>
              <a:t> </a:t>
            </a:r>
            <a:r>
              <a:rPr lang="ru-RU" sz="1600" b="1" dirty="0">
                <a:solidFill>
                  <a:srgbClr val="C00000"/>
                </a:solidFill>
              </a:rPr>
              <a:t>стр.</a:t>
            </a:r>
            <a:r>
              <a:rPr lang="ru-RU" sz="1600" b="1" dirty="0" smtClean="0">
                <a:solidFill>
                  <a:srgbClr val="C00000"/>
                </a:solidFill>
              </a:rPr>
              <a:t>6,</a:t>
            </a:r>
            <a:r>
              <a:rPr lang="ru-RU" sz="1600" b="1" dirty="0">
                <a:solidFill>
                  <a:srgbClr val="C00000"/>
                </a:solidFill>
              </a:rPr>
              <a:t> гр.</a:t>
            </a:r>
            <a:r>
              <a:rPr lang="ru-RU" sz="1600" b="1" dirty="0" smtClean="0">
                <a:solidFill>
                  <a:srgbClr val="C00000"/>
                </a:solidFill>
              </a:rPr>
              <a:t>04:07*</a:t>
            </a:r>
          </a:p>
          <a:p>
            <a:r>
              <a:rPr lang="ru-RU" sz="1600" b="1" dirty="0"/>
              <a:t>Ф.61,таб. 4000, </a:t>
            </a:r>
            <a:r>
              <a:rPr lang="ru-RU" sz="1600" b="1" dirty="0">
                <a:solidFill>
                  <a:srgbClr val="C00000"/>
                </a:solidFill>
              </a:rPr>
              <a:t>стр.5</a:t>
            </a:r>
            <a:r>
              <a:rPr lang="ru-RU" sz="1600" b="1" dirty="0" smtClean="0">
                <a:solidFill>
                  <a:srgbClr val="C00000"/>
                </a:solidFill>
              </a:rPr>
              <a:t>,</a:t>
            </a:r>
            <a:r>
              <a:rPr lang="ru-RU" sz="1600" b="1" dirty="0">
                <a:solidFill>
                  <a:srgbClr val="C00000"/>
                </a:solidFill>
              </a:rPr>
              <a:t> </a:t>
            </a:r>
            <a:r>
              <a:rPr lang="ru-RU" sz="1600" b="1" dirty="0" smtClean="0">
                <a:solidFill>
                  <a:srgbClr val="C00000"/>
                </a:solidFill>
              </a:rPr>
              <a:t>гр.04:07</a:t>
            </a:r>
            <a:r>
              <a:rPr lang="ru-RU" sz="1600" b="1" u="sng" dirty="0">
                <a:solidFill>
                  <a:srgbClr val="C00000"/>
                </a:solidFill>
              </a:rPr>
              <a:t> </a:t>
            </a:r>
            <a:r>
              <a:rPr lang="ru-RU" sz="1600" b="1" u="sng" dirty="0"/>
              <a:t>больше </a:t>
            </a:r>
            <a:r>
              <a:rPr lang="ru-RU" sz="1600" b="1" dirty="0" smtClean="0"/>
              <a:t>ф.61,</a:t>
            </a:r>
            <a:r>
              <a:rPr lang="ru-RU" sz="1600" b="1" dirty="0"/>
              <a:t> таб.</a:t>
            </a:r>
            <a:r>
              <a:rPr lang="ru-RU" sz="1600" b="1" dirty="0" smtClean="0"/>
              <a:t>4000,</a:t>
            </a:r>
            <a:r>
              <a:rPr lang="ru-RU" sz="1600" b="1" dirty="0"/>
              <a:t> </a:t>
            </a:r>
            <a:r>
              <a:rPr lang="ru-RU" sz="1600" b="1" dirty="0">
                <a:solidFill>
                  <a:srgbClr val="C00000"/>
                </a:solidFill>
              </a:rPr>
              <a:t>стр.</a:t>
            </a:r>
            <a:r>
              <a:rPr lang="ru-RU" sz="1600" b="1" dirty="0" smtClean="0">
                <a:solidFill>
                  <a:srgbClr val="C00000"/>
                </a:solidFill>
              </a:rPr>
              <a:t>7,</a:t>
            </a:r>
            <a:r>
              <a:rPr lang="ru-RU" sz="1600" b="1" dirty="0">
                <a:solidFill>
                  <a:srgbClr val="C00000"/>
                </a:solidFill>
              </a:rPr>
              <a:t> гр.</a:t>
            </a:r>
            <a:r>
              <a:rPr lang="ru-RU" sz="1600" b="1" dirty="0" smtClean="0">
                <a:solidFill>
                  <a:srgbClr val="C00000"/>
                </a:solidFill>
              </a:rPr>
              <a:t>04:07*</a:t>
            </a:r>
          </a:p>
          <a:p>
            <a:r>
              <a:rPr lang="ru-RU" sz="1600" b="1" dirty="0"/>
              <a:t>Ф.61,таб. 4000, </a:t>
            </a:r>
            <a:r>
              <a:rPr lang="ru-RU" sz="1600" b="1" dirty="0">
                <a:solidFill>
                  <a:srgbClr val="C00000"/>
                </a:solidFill>
              </a:rPr>
              <a:t>стр.5</a:t>
            </a:r>
            <a:r>
              <a:rPr lang="ru-RU" sz="1600" b="1" dirty="0" smtClean="0">
                <a:solidFill>
                  <a:srgbClr val="C00000"/>
                </a:solidFill>
              </a:rPr>
              <a:t>,</a:t>
            </a:r>
            <a:r>
              <a:rPr lang="ru-RU" sz="1600" b="1" dirty="0">
                <a:solidFill>
                  <a:srgbClr val="C00000"/>
                </a:solidFill>
              </a:rPr>
              <a:t> </a:t>
            </a:r>
            <a:r>
              <a:rPr lang="ru-RU" sz="1600" b="1" dirty="0" smtClean="0">
                <a:solidFill>
                  <a:srgbClr val="C00000"/>
                </a:solidFill>
              </a:rPr>
              <a:t>гр.04:07</a:t>
            </a:r>
            <a:r>
              <a:rPr lang="ru-RU" sz="1600" b="1" u="sng" dirty="0">
                <a:solidFill>
                  <a:srgbClr val="C00000"/>
                </a:solidFill>
              </a:rPr>
              <a:t> </a:t>
            </a:r>
            <a:r>
              <a:rPr lang="ru-RU" sz="1600" b="1" u="sng" dirty="0"/>
              <a:t>больше </a:t>
            </a:r>
            <a:r>
              <a:rPr lang="ru-RU" sz="1600" b="1" dirty="0" smtClean="0"/>
              <a:t>ф.61,</a:t>
            </a:r>
            <a:r>
              <a:rPr lang="ru-RU" sz="1600" b="1" dirty="0"/>
              <a:t> таб.</a:t>
            </a:r>
            <a:r>
              <a:rPr lang="ru-RU" sz="1600" b="1" dirty="0" smtClean="0"/>
              <a:t>4000,</a:t>
            </a:r>
            <a:r>
              <a:rPr lang="ru-RU" sz="1600" b="1" dirty="0"/>
              <a:t> </a:t>
            </a:r>
            <a:r>
              <a:rPr lang="ru-RU" sz="1600" b="1" dirty="0">
                <a:solidFill>
                  <a:srgbClr val="C00000"/>
                </a:solidFill>
              </a:rPr>
              <a:t>стр.</a:t>
            </a:r>
            <a:r>
              <a:rPr lang="ru-RU" sz="1600" b="1" dirty="0" smtClean="0">
                <a:solidFill>
                  <a:srgbClr val="C00000"/>
                </a:solidFill>
              </a:rPr>
              <a:t>8,</a:t>
            </a:r>
            <a:r>
              <a:rPr lang="ru-RU" sz="1600" b="1" dirty="0">
                <a:solidFill>
                  <a:srgbClr val="C00000"/>
                </a:solidFill>
              </a:rPr>
              <a:t> гр.</a:t>
            </a:r>
            <a:r>
              <a:rPr lang="ru-RU" sz="1600" b="1" dirty="0" smtClean="0">
                <a:solidFill>
                  <a:srgbClr val="C00000"/>
                </a:solidFill>
              </a:rPr>
              <a:t>04:07*</a:t>
            </a:r>
          </a:p>
          <a:p>
            <a:r>
              <a:rPr lang="ru-RU" sz="1600" b="1" dirty="0"/>
              <a:t>Ф.61,таб. 4000, </a:t>
            </a:r>
            <a:r>
              <a:rPr lang="ru-RU" sz="1600" b="1" dirty="0">
                <a:solidFill>
                  <a:srgbClr val="C00000"/>
                </a:solidFill>
              </a:rPr>
              <a:t>стр.1</a:t>
            </a:r>
            <a:r>
              <a:rPr lang="ru-RU" sz="1600" b="1" dirty="0" smtClean="0">
                <a:solidFill>
                  <a:srgbClr val="C00000"/>
                </a:solidFill>
              </a:rPr>
              <a:t>,</a:t>
            </a:r>
            <a:r>
              <a:rPr lang="ru-RU" sz="1600" b="1" dirty="0">
                <a:solidFill>
                  <a:srgbClr val="C00000"/>
                </a:solidFill>
              </a:rPr>
              <a:t> </a:t>
            </a:r>
            <a:r>
              <a:rPr lang="ru-RU" sz="1600" b="1" dirty="0" smtClean="0">
                <a:solidFill>
                  <a:srgbClr val="C00000"/>
                </a:solidFill>
              </a:rPr>
              <a:t>гр.04:07</a:t>
            </a:r>
            <a:r>
              <a:rPr lang="ru-RU" sz="1600" b="1" u="sng" dirty="0">
                <a:solidFill>
                  <a:srgbClr val="C00000"/>
                </a:solidFill>
              </a:rPr>
              <a:t> </a:t>
            </a:r>
            <a:r>
              <a:rPr lang="ru-RU" sz="1600" b="1" u="sng" dirty="0"/>
              <a:t>больше </a:t>
            </a:r>
            <a:r>
              <a:rPr lang="ru-RU" sz="1600" b="1" u="sng" dirty="0" smtClean="0"/>
              <a:t> или равно </a:t>
            </a:r>
            <a:r>
              <a:rPr lang="ru-RU" sz="1600" b="1" dirty="0" smtClean="0"/>
              <a:t>ф.61</a:t>
            </a:r>
            <a:r>
              <a:rPr lang="ru-RU" sz="1600" b="1" dirty="0"/>
              <a:t>, таб.4000</a:t>
            </a:r>
            <a:r>
              <a:rPr lang="ru-RU" sz="1600" b="1" dirty="0" smtClean="0"/>
              <a:t>,</a:t>
            </a:r>
            <a:r>
              <a:rPr lang="ru-RU" sz="1600" b="1" dirty="0"/>
              <a:t> </a:t>
            </a:r>
            <a:r>
              <a:rPr lang="ru-RU" sz="1600" b="1" dirty="0">
                <a:solidFill>
                  <a:srgbClr val="C00000"/>
                </a:solidFill>
              </a:rPr>
              <a:t>стр.</a:t>
            </a:r>
            <a:r>
              <a:rPr lang="ru-RU" sz="1600" b="1" dirty="0" smtClean="0">
                <a:solidFill>
                  <a:srgbClr val="C00000"/>
                </a:solidFill>
              </a:rPr>
              <a:t>9,</a:t>
            </a:r>
            <a:r>
              <a:rPr lang="ru-RU" sz="1600" b="1" dirty="0">
                <a:solidFill>
                  <a:srgbClr val="C00000"/>
                </a:solidFill>
              </a:rPr>
              <a:t> гр.</a:t>
            </a:r>
            <a:r>
              <a:rPr lang="ru-RU" sz="1600" b="1" dirty="0" smtClean="0">
                <a:solidFill>
                  <a:srgbClr val="C00000"/>
                </a:solidFill>
              </a:rPr>
              <a:t>04:07*</a:t>
            </a:r>
          </a:p>
          <a:p>
            <a:r>
              <a:rPr lang="ru-RU" sz="1600" b="1" dirty="0"/>
              <a:t>Ф.61,таб. 4000, </a:t>
            </a:r>
            <a:r>
              <a:rPr lang="ru-RU" sz="1600" b="1" dirty="0" smtClean="0">
                <a:solidFill>
                  <a:srgbClr val="C00000"/>
                </a:solidFill>
              </a:rPr>
              <a:t>стр.</a:t>
            </a:r>
            <a:r>
              <a:rPr lang="ru-RU" sz="1600" b="1" dirty="0">
                <a:solidFill>
                  <a:srgbClr val="C00000"/>
                </a:solidFill>
              </a:rPr>
              <a:t>9, </a:t>
            </a:r>
            <a:r>
              <a:rPr lang="ru-RU" sz="1600" b="1" dirty="0" smtClean="0">
                <a:solidFill>
                  <a:srgbClr val="C00000"/>
                </a:solidFill>
              </a:rPr>
              <a:t>гр.04:07</a:t>
            </a:r>
            <a:r>
              <a:rPr lang="ru-RU" sz="1600" b="1" u="sng" dirty="0">
                <a:solidFill>
                  <a:srgbClr val="C00000"/>
                </a:solidFill>
              </a:rPr>
              <a:t> </a:t>
            </a:r>
            <a:r>
              <a:rPr lang="ru-RU" sz="1600" b="1" u="sng" dirty="0"/>
              <a:t>больше </a:t>
            </a:r>
            <a:r>
              <a:rPr lang="ru-RU" sz="1600" b="1" dirty="0" smtClean="0"/>
              <a:t>ф.61,</a:t>
            </a:r>
            <a:r>
              <a:rPr lang="ru-RU" sz="1600" b="1" dirty="0"/>
              <a:t> таб.</a:t>
            </a:r>
            <a:r>
              <a:rPr lang="ru-RU" sz="1600" b="1" dirty="0" smtClean="0"/>
              <a:t>4000,</a:t>
            </a:r>
            <a:r>
              <a:rPr lang="ru-RU" sz="1600" b="1" dirty="0"/>
              <a:t> </a:t>
            </a:r>
            <a:r>
              <a:rPr lang="ru-RU" sz="1600" b="1" dirty="0">
                <a:solidFill>
                  <a:srgbClr val="C00000"/>
                </a:solidFill>
              </a:rPr>
              <a:t>стр.</a:t>
            </a:r>
            <a:r>
              <a:rPr lang="ru-RU" sz="1600" b="1" dirty="0" smtClean="0">
                <a:solidFill>
                  <a:srgbClr val="C00000"/>
                </a:solidFill>
              </a:rPr>
              <a:t>10,</a:t>
            </a:r>
            <a:r>
              <a:rPr lang="ru-RU" sz="1600" b="1" dirty="0">
                <a:solidFill>
                  <a:srgbClr val="C00000"/>
                </a:solidFill>
              </a:rPr>
              <a:t> гр.</a:t>
            </a:r>
            <a:r>
              <a:rPr lang="ru-RU" sz="1600" b="1" dirty="0" smtClean="0">
                <a:solidFill>
                  <a:srgbClr val="C00000"/>
                </a:solidFill>
              </a:rPr>
              <a:t>04:07*</a:t>
            </a:r>
          </a:p>
          <a:p>
            <a:r>
              <a:rPr lang="ru-RU" sz="1600" b="1" dirty="0"/>
              <a:t>Ф.61,таб. 4000, </a:t>
            </a:r>
            <a:r>
              <a:rPr lang="ru-RU" sz="1600" b="1" dirty="0">
                <a:solidFill>
                  <a:srgbClr val="C00000"/>
                </a:solidFill>
              </a:rPr>
              <a:t>стр.9</a:t>
            </a:r>
            <a:r>
              <a:rPr lang="ru-RU" sz="1600" b="1" dirty="0" smtClean="0">
                <a:solidFill>
                  <a:srgbClr val="C00000"/>
                </a:solidFill>
              </a:rPr>
              <a:t>,</a:t>
            </a:r>
            <a:r>
              <a:rPr lang="ru-RU" sz="1600" b="1" dirty="0">
                <a:solidFill>
                  <a:srgbClr val="C00000"/>
                </a:solidFill>
              </a:rPr>
              <a:t> </a:t>
            </a:r>
            <a:r>
              <a:rPr lang="ru-RU" sz="1600" b="1" dirty="0" smtClean="0">
                <a:solidFill>
                  <a:srgbClr val="C00000"/>
                </a:solidFill>
              </a:rPr>
              <a:t>гр.04:07</a:t>
            </a:r>
            <a:r>
              <a:rPr lang="ru-RU" sz="1600" b="1" u="sng" dirty="0">
                <a:solidFill>
                  <a:srgbClr val="C00000"/>
                </a:solidFill>
              </a:rPr>
              <a:t> </a:t>
            </a:r>
            <a:r>
              <a:rPr lang="ru-RU" sz="1600" b="1" u="sng" dirty="0"/>
              <a:t>больше </a:t>
            </a:r>
            <a:r>
              <a:rPr lang="ru-RU" sz="1600" b="1" dirty="0" smtClean="0"/>
              <a:t>ф.61,</a:t>
            </a:r>
            <a:r>
              <a:rPr lang="ru-RU" sz="1600" b="1" dirty="0"/>
              <a:t> таб.</a:t>
            </a:r>
            <a:r>
              <a:rPr lang="ru-RU" sz="1600" b="1" dirty="0" smtClean="0"/>
              <a:t>4000,</a:t>
            </a:r>
            <a:r>
              <a:rPr lang="ru-RU" sz="1600" b="1" dirty="0"/>
              <a:t> </a:t>
            </a:r>
            <a:r>
              <a:rPr lang="ru-RU" sz="1600" b="1" dirty="0">
                <a:solidFill>
                  <a:srgbClr val="C00000"/>
                </a:solidFill>
              </a:rPr>
              <a:t>стр.</a:t>
            </a:r>
            <a:r>
              <a:rPr lang="ru-RU" sz="1600" b="1" dirty="0" smtClean="0">
                <a:solidFill>
                  <a:srgbClr val="C00000"/>
                </a:solidFill>
              </a:rPr>
              <a:t>11,</a:t>
            </a:r>
            <a:r>
              <a:rPr lang="ru-RU" sz="1600" b="1" dirty="0">
                <a:solidFill>
                  <a:srgbClr val="C00000"/>
                </a:solidFill>
              </a:rPr>
              <a:t> гр.</a:t>
            </a:r>
            <a:r>
              <a:rPr lang="ru-RU" sz="1600" b="1" dirty="0" smtClean="0">
                <a:solidFill>
                  <a:srgbClr val="C00000"/>
                </a:solidFill>
              </a:rPr>
              <a:t>04:07*</a:t>
            </a:r>
          </a:p>
          <a:p>
            <a:r>
              <a:rPr lang="ru-RU" sz="1600" b="1" dirty="0"/>
              <a:t>Ф.61,таб. 4000, </a:t>
            </a:r>
            <a:r>
              <a:rPr lang="ru-RU" sz="1600" b="1" dirty="0">
                <a:solidFill>
                  <a:srgbClr val="C00000"/>
                </a:solidFill>
              </a:rPr>
              <a:t>стр.9</a:t>
            </a:r>
            <a:r>
              <a:rPr lang="ru-RU" sz="1600" b="1" dirty="0" smtClean="0">
                <a:solidFill>
                  <a:srgbClr val="C00000"/>
                </a:solidFill>
              </a:rPr>
              <a:t>,</a:t>
            </a:r>
            <a:r>
              <a:rPr lang="ru-RU" sz="1600" b="1" dirty="0">
                <a:solidFill>
                  <a:srgbClr val="C00000"/>
                </a:solidFill>
              </a:rPr>
              <a:t> </a:t>
            </a:r>
            <a:r>
              <a:rPr lang="ru-RU" sz="1600" b="1" dirty="0" smtClean="0">
                <a:solidFill>
                  <a:srgbClr val="C00000"/>
                </a:solidFill>
              </a:rPr>
              <a:t>гр.04:07</a:t>
            </a:r>
            <a:r>
              <a:rPr lang="ru-RU" sz="1600" b="1" u="sng" dirty="0">
                <a:solidFill>
                  <a:srgbClr val="C00000"/>
                </a:solidFill>
              </a:rPr>
              <a:t> </a:t>
            </a:r>
            <a:r>
              <a:rPr lang="ru-RU" sz="1600" b="1" u="sng" dirty="0"/>
              <a:t>больше </a:t>
            </a:r>
            <a:r>
              <a:rPr lang="ru-RU" sz="1600" b="1" dirty="0" smtClean="0"/>
              <a:t>ф.61,</a:t>
            </a:r>
            <a:r>
              <a:rPr lang="ru-RU" sz="1600" b="1" dirty="0"/>
              <a:t> таб.</a:t>
            </a:r>
            <a:r>
              <a:rPr lang="ru-RU" sz="1600" b="1" dirty="0" smtClean="0"/>
              <a:t>4000,</a:t>
            </a:r>
            <a:r>
              <a:rPr lang="ru-RU" sz="1600" b="1" dirty="0"/>
              <a:t> </a:t>
            </a:r>
            <a:r>
              <a:rPr lang="ru-RU" sz="1600" b="1" dirty="0">
                <a:solidFill>
                  <a:srgbClr val="C00000"/>
                </a:solidFill>
              </a:rPr>
              <a:t>стр.</a:t>
            </a:r>
            <a:r>
              <a:rPr lang="ru-RU" sz="1600" b="1" dirty="0" smtClean="0">
                <a:solidFill>
                  <a:srgbClr val="C00000"/>
                </a:solidFill>
              </a:rPr>
              <a:t>12,</a:t>
            </a:r>
            <a:r>
              <a:rPr lang="ru-RU" sz="1600" b="1" dirty="0">
                <a:solidFill>
                  <a:srgbClr val="C00000"/>
                </a:solidFill>
              </a:rPr>
              <a:t> гр.</a:t>
            </a:r>
            <a:r>
              <a:rPr lang="ru-RU" sz="1600" b="1" dirty="0" smtClean="0">
                <a:solidFill>
                  <a:srgbClr val="C00000"/>
                </a:solidFill>
              </a:rPr>
              <a:t>04:07*</a:t>
            </a:r>
          </a:p>
          <a:p>
            <a:r>
              <a:rPr lang="ru-RU" sz="1600" b="1" dirty="0"/>
              <a:t>Ф.61,таб. 4000, </a:t>
            </a:r>
            <a:r>
              <a:rPr lang="ru-RU" sz="1600" b="1" dirty="0">
                <a:solidFill>
                  <a:srgbClr val="C00000"/>
                </a:solidFill>
              </a:rPr>
              <a:t>стр.1</a:t>
            </a:r>
            <a:r>
              <a:rPr lang="ru-RU" sz="1600" b="1" dirty="0" smtClean="0">
                <a:solidFill>
                  <a:srgbClr val="C00000"/>
                </a:solidFill>
              </a:rPr>
              <a:t>,</a:t>
            </a:r>
            <a:r>
              <a:rPr lang="ru-RU" sz="1600" b="1" dirty="0">
                <a:solidFill>
                  <a:srgbClr val="C00000"/>
                </a:solidFill>
              </a:rPr>
              <a:t> </a:t>
            </a:r>
            <a:r>
              <a:rPr lang="ru-RU" sz="1600" b="1" dirty="0" smtClean="0">
                <a:solidFill>
                  <a:srgbClr val="C00000"/>
                </a:solidFill>
              </a:rPr>
              <a:t>гр.04:07</a:t>
            </a:r>
            <a:r>
              <a:rPr lang="ru-RU" sz="1600" b="1" u="sng" dirty="0">
                <a:solidFill>
                  <a:srgbClr val="C00000"/>
                </a:solidFill>
              </a:rPr>
              <a:t> </a:t>
            </a:r>
            <a:r>
              <a:rPr lang="ru-RU" sz="1600" b="1" u="sng" dirty="0"/>
              <a:t>больше </a:t>
            </a:r>
            <a:r>
              <a:rPr lang="ru-RU" sz="1600" b="1" dirty="0" smtClean="0"/>
              <a:t>ф.61,</a:t>
            </a:r>
            <a:r>
              <a:rPr lang="ru-RU" sz="1600" b="1" dirty="0"/>
              <a:t> таб.</a:t>
            </a:r>
            <a:r>
              <a:rPr lang="ru-RU" sz="1600" b="1" dirty="0" smtClean="0"/>
              <a:t>4000,</a:t>
            </a:r>
            <a:r>
              <a:rPr lang="ru-RU" sz="1600" b="1" dirty="0"/>
              <a:t> </a:t>
            </a:r>
            <a:r>
              <a:rPr lang="ru-RU" sz="1600" b="1" dirty="0">
                <a:solidFill>
                  <a:srgbClr val="C00000"/>
                </a:solidFill>
              </a:rPr>
              <a:t>стр.</a:t>
            </a:r>
            <a:r>
              <a:rPr lang="ru-RU" sz="1600" b="1" dirty="0" smtClean="0">
                <a:solidFill>
                  <a:srgbClr val="C00000"/>
                </a:solidFill>
              </a:rPr>
              <a:t>13,</a:t>
            </a:r>
            <a:r>
              <a:rPr lang="ru-RU" sz="1600" b="1" dirty="0">
                <a:solidFill>
                  <a:srgbClr val="C00000"/>
                </a:solidFill>
              </a:rPr>
              <a:t> гр.</a:t>
            </a:r>
            <a:r>
              <a:rPr lang="ru-RU" sz="1600" b="1" dirty="0" smtClean="0">
                <a:solidFill>
                  <a:srgbClr val="C00000"/>
                </a:solidFill>
              </a:rPr>
              <a:t>04:07*</a:t>
            </a:r>
          </a:p>
          <a:p>
            <a:r>
              <a:rPr lang="ru-RU" sz="1600" b="1" dirty="0"/>
              <a:t>Ф.61,таб. 4000, </a:t>
            </a:r>
            <a:r>
              <a:rPr lang="ru-RU" sz="1600" b="1" dirty="0">
                <a:solidFill>
                  <a:srgbClr val="C00000"/>
                </a:solidFill>
              </a:rPr>
              <a:t>стр.13</a:t>
            </a:r>
            <a:r>
              <a:rPr lang="ru-RU" sz="1600" b="1" dirty="0" smtClean="0">
                <a:solidFill>
                  <a:srgbClr val="C00000"/>
                </a:solidFill>
              </a:rPr>
              <a:t>,</a:t>
            </a:r>
            <a:r>
              <a:rPr lang="ru-RU" sz="1600" b="1" dirty="0">
                <a:solidFill>
                  <a:srgbClr val="C00000"/>
                </a:solidFill>
              </a:rPr>
              <a:t> </a:t>
            </a:r>
            <a:r>
              <a:rPr lang="ru-RU" sz="1600" b="1" dirty="0" smtClean="0">
                <a:solidFill>
                  <a:srgbClr val="C00000"/>
                </a:solidFill>
              </a:rPr>
              <a:t>гр.04:07</a:t>
            </a:r>
            <a:r>
              <a:rPr lang="ru-RU" sz="1600" b="1" u="sng" dirty="0">
                <a:solidFill>
                  <a:srgbClr val="C00000"/>
                </a:solidFill>
              </a:rPr>
              <a:t> </a:t>
            </a:r>
            <a:r>
              <a:rPr lang="ru-RU" sz="1600" b="1" u="sng" dirty="0"/>
              <a:t>больше </a:t>
            </a:r>
            <a:r>
              <a:rPr lang="ru-RU" sz="1600" b="1" dirty="0" smtClean="0"/>
              <a:t>ф.61,</a:t>
            </a:r>
            <a:r>
              <a:rPr lang="ru-RU" sz="1600" b="1" dirty="0"/>
              <a:t> таб.</a:t>
            </a:r>
            <a:r>
              <a:rPr lang="ru-RU" sz="1600" b="1" dirty="0" smtClean="0"/>
              <a:t>4000,</a:t>
            </a:r>
            <a:r>
              <a:rPr lang="ru-RU" sz="1600" b="1" dirty="0"/>
              <a:t> </a:t>
            </a:r>
            <a:r>
              <a:rPr lang="ru-RU" sz="1600" b="1" dirty="0">
                <a:solidFill>
                  <a:srgbClr val="C00000"/>
                </a:solidFill>
              </a:rPr>
              <a:t>стр.</a:t>
            </a:r>
            <a:r>
              <a:rPr lang="ru-RU" sz="1600" b="1" dirty="0" smtClean="0">
                <a:solidFill>
                  <a:srgbClr val="C00000"/>
                </a:solidFill>
              </a:rPr>
              <a:t>14,</a:t>
            </a:r>
            <a:r>
              <a:rPr lang="ru-RU" sz="1600" b="1" dirty="0">
                <a:solidFill>
                  <a:srgbClr val="C00000"/>
                </a:solidFill>
              </a:rPr>
              <a:t> гр.</a:t>
            </a:r>
            <a:r>
              <a:rPr lang="ru-RU" sz="1600" b="1" dirty="0" smtClean="0">
                <a:solidFill>
                  <a:srgbClr val="C00000"/>
                </a:solidFill>
              </a:rPr>
              <a:t>04:07*</a:t>
            </a:r>
          </a:p>
          <a:p>
            <a:r>
              <a:rPr lang="ru-RU" sz="1600" b="1" dirty="0"/>
              <a:t>Ф.61,таб. 4000, </a:t>
            </a:r>
            <a:r>
              <a:rPr lang="ru-RU" sz="1600" b="1" dirty="0">
                <a:solidFill>
                  <a:srgbClr val="C00000"/>
                </a:solidFill>
              </a:rPr>
              <a:t>стр.13</a:t>
            </a:r>
            <a:r>
              <a:rPr lang="ru-RU" sz="1600" b="1" dirty="0" smtClean="0">
                <a:solidFill>
                  <a:srgbClr val="C00000"/>
                </a:solidFill>
              </a:rPr>
              <a:t>,</a:t>
            </a:r>
            <a:r>
              <a:rPr lang="ru-RU" sz="1600" b="1" dirty="0">
                <a:solidFill>
                  <a:srgbClr val="C00000"/>
                </a:solidFill>
              </a:rPr>
              <a:t> </a:t>
            </a:r>
            <a:r>
              <a:rPr lang="ru-RU" sz="1600" b="1" dirty="0" smtClean="0">
                <a:solidFill>
                  <a:srgbClr val="C00000"/>
                </a:solidFill>
              </a:rPr>
              <a:t>гр.04:07</a:t>
            </a:r>
            <a:r>
              <a:rPr lang="ru-RU" sz="1600" b="1" u="sng" dirty="0">
                <a:solidFill>
                  <a:srgbClr val="C00000"/>
                </a:solidFill>
              </a:rPr>
              <a:t> </a:t>
            </a:r>
            <a:r>
              <a:rPr lang="ru-RU" sz="1600" b="1" u="sng" dirty="0"/>
              <a:t>больше </a:t>
            </a:r>
            <a:r>
              <a:rPr lang="ru-RU" sz="1600" b="1" dirty="0" smtClean="0"/>
              <a:t>ф.61,</a:t>
            </a:r>
            <a:r>
              <a:rPr lang="ru-RU" sz="1600" b="1" dirty="0"/>
              <a:t> таб.</a:t>
            </a:r>
            <a:r>
              <a:rPr lang="ru-RU" sz="1600" b="1" dirty="0" smtClean="0"/>
              <a:t>4000,</a:t>
            </a:r>
            <a:r>
              <a:rPr lang="ru-RU" sz="1600" b="1" dirty="0"/>
              <a:t> </a:t>
            </a:r>
            <a:r>
              <a:rPr lang="ru-RU" sz="1600" b="1" dirty="0">
                <a:solidFill>
                  <a:srgbClr val="C00000"/>
                </a:solidFill>
              </a:rPr>
              <a:t>стр.</a:t>
            </a:r>
            <a:r>
              <a:rPr lang="ru-RU" sz="1600" b="1" dirty="0" smtClean="0">
                <a:solidFill>
                  <a:srgbClr val="C00000"/>
                </a:solidFill>
              </a:rPr>
              <a:t>15,</a:t>
            </a:r>
            <a:r>
              <a:rPr lang="ru-RU" sz="1600" b="1" dirty="0">
                <a:solidFill>
                  <a:srgbClr val="C00000"/>
                </a:solidFill>
              </a:rPr>
              <a:t> гр.</a:t>
            </a:r>
            <a:r>
              <a:rPr lang="ru-RU" sz="1600" b="1" dirty="0" smtClean="0">
                <a:solidFill>
                  <a:srgbClr val="C00000"/>
                </a:solidFill>
              </a:rPr>
              <a:t>04:07*</a:t>
            </a:r>
          </a:p>
          <a:p>
            <a:r>
              <a:rPr lang="ru-RU" sz="1600" b="1" dirty="0"/>
              <a:t>Ф.61,таб. 4000, </a:t>
            </a:r>
            <a:r>
              <a:rPr lang="ru-RU" sz="1600" b="1" dirty="0">
                <a:solidFill>
                  <a:srgbClr val="C00000"/>
                </a:solidFill>
              </a:rPr>
              <a:t>стр.1</a:t>
            </a:r>
            <a:r>
              <a:rPr lang="ru-RU" sz="1600" b="1" dirty="0" smtClean="0">
                <a:solidFill>
                  <a:srgbClr val="C00000"/>
                </a:solidFill>
              </a:rPr>
              <a:t>,</a:t>
            </a:r>
            <a:r>
              <a:rPr lang="ru-RU" sz="1600" b="1" dirty="0">
                <a:solidFill>
                  <a:srgbClr val="C00000"/>
                </a:solidFill>
              </a:rPr>
              <a:t> </a:t>
            </a:r>
            <a:r>
              <a:rPr lang="ru-RU" sz="1600" b="1" dirty="0" smtClean="0">
                <a:solidFill>
                  <a:srgbClr val="C00000"/>
                </a:solidFill>
              </a:rPr>
              <a:t>гр.04:05</a:t>
            </a:r>
            <a:r>
              <a:rPr lang="ru-RU" sz="1600" b="1" u="sng" dirty="0">
                <a:solidFill>
                  <a:srgbClr val="C00000"/>
                </a:solidFill>
              </a:rPr>
              <a:t> </a:t>
            </a:r>
            <a:r>
              <a:rPr lang="ru-RU" sz="1600" b="1" u="sng" dirty="0"/>
              <a:t>больше </a:t>
            </a:r>
            <a:r>
              <a:rPr lang="ru-RU" sz="1600" b="1" dirty="0" smtClean="0"/>
              <a:t>ф.61,</a:t>
            </a:r>
            <a:r>
              <a:rPr lang="ru-RU" sz="1600" b="1" dirty="0"/>
              <a:t> таб.</a:t>
            </a:r>
            <a:r>
              <a:rPr lang="ru-RU" sz="1600" b="1" dirty="0" smtClean="0"/>
              <a:t>4000,</a:t>
            </a:r>
            <a:r>
              <a:rPr lang="ru-RU" sz="1600" b="1" dirty="0"/>
              <a:t> </a:t>
            </a:r>
            <a:r>
              <a:rPr lang="ru-RU" sz="1600" b="1" dirty="0">
                <a:solidFill>
                  <a:srgbClr val="C00000"/>
                </a:solidFill>
              </a:rPr>
              <a:t>стр.</a:t>
            </a:r>
            <a:r>
              <a:rPr lang="ru-RU" sz="1600" b="1" dirty="0" smtClean="0">
                <a:solidFill>
                  <a:srgbClr val="C00000"/>
                </a:solidFill>
              </a:rPr>
              <a:t>16,</a:t>
            </a:r>
            <a:r>
              <a:rPr lang="ru-RU" sz="1600" b="1" dirty="0">
                <a:solidFill>
                  <a:srgbClr val="C00000"/>
                </a:solidFill>
              </a:rPr>
              <a:t> гр.</a:t>
            </a:r>
            <a:r>
              <a:rPr lang="ru-RU" sz="1600" b="1" dirty="0" smtClean="0">
                <a:solidFill>
                  <a:srgbClr val="C00000"/>
                </a:solidFill>
              </a:rPr>
              <a:t>04:05*</a:t>
            </a:r>
          </a:p>
          <a:p>
            <a:r>
              <a:rPr lang="ru-RU" sz="1600" b="1" dirty="0"/>
              <a:t>Ф.61,таб. 4000, </a:t>
            </a:r>
            <a:r>
              <a:rPr lang="ru-RU" sz="1600" b="1" dirty="0">
                <a:solidFill>
                  <a:srgbClr val="C00000"/>
                </a:solidFill>
              </a:rPr>
              <a:t>стр.1</a:t>
            </a:r>
            <a:r>
              <a:rPr lang="ru-RU" sz="1600" b="1" dirty="0" smtClean="0">
                <a:solidFill>
                  <a:srgbClr val="C00000"/>
                </a:solidFill>
              </a:rPr>
              <a:t>,</a:t>
            </a:r>
            <a:r>
              <a:rPr lang="ru-RU" sz="1600" b="1" dirty="0">
                <a:solidFill>
                  <a:srgbClr val="C00000"/>
                </a:solidFill>
              </a:rPr>
              <a:t> </a:t>
            </a:r>
            <a:r>
              <a:rPr lang="ru-RU" sz="1600" b="1" dirty="0" smtClean="0">
                <a:solidFill>
                  <a:srgbClr val="C00000"/>
                </a:solidFill>
              </a:rPr>
              <a:t>гр.04:07</a:t>
            </a:r>
            <a:r>
              <a:rPr lang="ru-RU" sz="1600" b="1" u="sng" dirty="0">
                <a:solidFill>
                  <a:srgbClr val="C00000"/>
                </a:solidFill>
              </a:rPr>
              <a:t> </a:t>
            </a:r>
            <a:r>
              <a:rPr lang="ru-RU" sz="1600" b="1" u="sng" dirty="0"/>
              <a:t>больше  или равно </a:t>
            </a:r>
            <a:r>
              <a:rPr lang="ru-RU" sz="1600" b="1" dirty="0" smtClean="0"/>
              <a:t>ф.61</a:t>
            </a:r>
            <a:r>
              <a:rPr lang="ru-RU" sz="1600" b="1" dirty="0"/>
              <a:t>, таб.4000</a:t>
            </a:r>
            <a:r>
              <a:rPr lang="ru-RU" sz="1600" b="1" dirty="0" smtClean="0"/>
              <a:t>,</a:t>
            </a:r>
            <a:r>
              <a:rPr lang="ru-RU" sz="1600" b="1" dirty="0"/>
              <a:t> </a:t>
            </a:r>
            <a:r>
              <a:rPr lang="ru-RU" sz="1600" b="1" dirty="0">
                <a:solidFill>
                  <a:srgbClr val="C00000"/>
                </a:solidFill>
              </a:rPr>
              <a:t>стр.</a:t>
            </a:r>
            <a:r>
              <a:rPr lang="ru-RU" sz="1600" b="1" dirty="0" smtClean="0">
                <a:solidFill>
                  <a:srgbClr val="C00000"/>
                </a:solidFill>
              </a:rPr>
              <a:t>17,</a:t>
            </a:r>
            <a:r>
              <a:rPr lang="ru-RU" sz="1600" b="1" dirty="0">
                <a:solidFill>
                  <a:srgbClr val="C00000"/>
                </a:solidFill>
              </a:rPr>
              <a:t> гр.</a:t>
            </a:r>
            <a:r>
              <a:rPr lang="ru-RU" sz="1600" b="1" dirty="0" smtClean="0">
                <a:solidFill>
                  <a:srgbClr val="C00000"/>
                </a:solidFill>
              </a:rPr>
              <a:t>04:07*</a:t>
            </a:r>
          </a:p>
          <a:p>
            <a:r>
              <a:rPr lang="ru-RU" sz="1600" b="1" dirty="0"/>
              <a:t>Ф.61,таб. 4000, </a:t>
            </a:r>
            <a:r>
              <a:rPr lang="ru-RU" sz="1600" b="1" dirty="0">
                <a:solidFill>
                  <a:srgbClr val="C00000"/>
                </a:solidFill>
              </a:rPr>
              <a:t>стр.1</a:t>
            </a:r>
            <a:r>
              <a:rPr lang="ru-RU" sz="1600" b="1" dirty="0" smtClean="0">
                <a:solidFill>
                  <a:srgbClr val="C00000"/>
                </a:solidFill>
              </a:rPr>
              <a:t>,</a:t>
            </a:r>
            <a:r>
              <a:rPr lang="ru-RU" sz="1600" b="1" dirty="0">
                <a:solidFill>
                  <a:srgbClr val="C00000"/>
                </a:solidFill>
              </a:rPr>
              <a:t> </a:t>
            </a:r>
            <a:r>
              <a:rPr lang="ru-RU" sz="1600" b="1" dirty="0" smtClean="0">
                <a:solidFill>
                  <a:srgbClr val="C00000"/>
                </a:solidFill>
              </a:rPr>
              <a:t>гр.04:07</a:t>
            </a:r>
            <a:r>
              <a:rPr lang="ru-RU" sz="1600" b="1" u="sng" dirty="0">
                <a:solidFill>
                  <a:srgbClr val="C00000"/>
                </a:solidFill>
              </a:rPr>
              <a:t> </a:t>
            </a:r>
            <a:r>
              <a:rPr lang="ru-RU" sz="1600" b="1" u="sng" dirty="0"/>
              <a:t>больше  или равно </a:t>
            </a:r>
            <a:r>
              <a:rPr lang="ru-RU" sz="1600" b="1" dirty="0" smtClean="0"/>
              <a:t>ф.61</a:t>
            </a:r>
            <a:r>
              <a:rPr lang="ru-RU" sz="1600" b="1" dirty="0"/>
              <a:t>, таб.4000</a:t>
            </a:r>
            <a:r>
              <a:rPr lang="ru-RU" sz="1600" b="1" dirty="0" smtClean="0"/>
              <a:t>,</a:t>
            </a:r>
            <a:r>
              <a:rPr lang="ru-RU" sz="1600" b="1" dirty="0"/>
              <a:t> </a:t>
            </a:r>
            <a:r>
              <a:rPr lang="ru-RU" sz="1600" b="1" dirty="0">
                <a:solidFill>
                  <a:srgbClr val="C00000"/>
                </a:solidFill>
              </a:rPr>
              <a:t>стр.</a:t>
            </a:r>
            <a:r>
              <a:rPr lang="ru-RU" sz="1600" b="1" dirty="0" smtClean="0">
                <a:solidFill>
                  <a:srgbClr val="C00000"/>
                </a:solidFill>
              </a:rPr>
              <a:t>18,</a:t>
            </a:r>
            <a:r>
              <a:rPr lang="ru-RU" sz="1600" b="1" dirty="0">
                <a:solidFill>
                  <a:srgbClr val="C00000"/>
                </a:solidFill>
              </a:rPr>
              <a:t> гр.</a:t>
            </a:r>
            <a:r>
              <a:rPr lang="ru-RU" sz="1600" b="1" dirty="0" smtClean="0">
                <a:solidFill>
                  <a:srgbClr val="C00000"/>
                </a:solidFill>
              </a:rPr>
              <a:t>04:07*</a:t>
            </a:r>
          </a:p>
          <a:p>
            <a:r>
              <a:rPr lang="ru-RU" sz="1600" b="1" dirty="0"/>
              <a:t>Ф.61,таб. 4000, </a:t>
            </a:r>
            <a:r>
              <a:rPr lang="ru-RU" sz="1600" b="1" dirty="0">
                <a:solidFill>
                  <a:srgbClr val="C00000"/>
                </a:solidFill>
              </a:rPr>
              <a:t>стр.1:18</a:t>
            </a:r>
            <a:r>
              <a:rPr lang="ru-RU" sz="1600" b="1" dirty="0" smtClean="0">
                <a:solidFill>
                  <a:srgbClr val="C00000"/>
                </a:solidFill>
              </a:rPr>
              <a:t>,</a:t>
            </a:r>
            <a:r>
              <a:rPr lang="ru-RU" sz="1600" b="1" dirty="0">
                <a:solidFill>
                  <a:srgbClr val="C00000"/>
                </a:solidFill>
              </a:rPr>
              <a:t> </a:t>
            </a:r>
            <a:r>
              <a:rPr lang="ru-RU" sz="1600" b="1" dirty="0" smtClean="0">
                <a:solidFill>
                  <a:srgbClr val="C00000"/>
                </a:solidFill>
              </a:rPr>
              <a:t>гр.04</a:t>
            </a:r>
            <a:r>
              <a:rPr lang="ru-RU" sz="1600" b="1" u="sng" dirty="0">
                <a:solidFill>
                  <a:srgbClr val="C00000"/>
                </a:solidFill>
              </a:rPr>
              <a:t> </a:t>
            </a:r>
            <a:r>
              <a:rPr lang="ru-RU" sz="1600" b="1" u="sng" dirty="0"/>
              <a:t>больше </a:t>
            </a:r>
            <a:r>
              <a:rPr lang="ru-RU" sz="1600" b="1" dirty="0" smtClean="0"/>
              <a:t>ф.61,</a:t>
            </a:r>
            <a:r>
              <a:rPr lang="ru-RU" sz="1600" b="1" dirty="0"/>
              <a:t> таб.</a:t>
            </a:r>
            <a:r>
              <a:rPr lang="ru-RU" sz="1600" b="1" dirty="0" smtClean="0"/>
              <a:t>4000,</a:t>
            </a:r>
            <a:r>
              <a:rPr lang="ru-RU" sz="1600" b="1" dirty="0"/>
              <a:t> </a:t>
            </a:r>
            <a:r>
              <a:rPr lang="ru-RU" sz="1600" b="1" dirty="0">
                <a:solidFill>
                  <a:srgbClr val="C00000"/>
                </a:solidFill>
              </a:rPr>
              <a:t>стр.</a:t>
            </a:r>
            <a:r>
              <a:rPr lang="ru-RU" sz="1600" b="1" dirty="0" smtClean="0">
                <a:solidFill>
                  <a:srgbClr val="C00000"/>
                </a:solidFill>
              </a:rPr>
              <a:t>1:18,</a:t>
            </a:r>
            <a:r>
              <a:rPr lang="ru-RU" sz="1600" b="1" dirty="0">
                <a:solidFill>
                  <a:srgbClr val="C00000"/>
                </a:solidFill>
              </a:rPr>
              <a:t> гр.</a:t>
            </a:r>
            <a:r>
              <a:rPr lang="ru-RU" sz="1600" b="1" dirty="0" smtClean="0">
                <a:solidFill>
                  <a:srgbClr val="C00000"/>
                </a:solidFill>
              </a:rPr>
              <a:t>05*</a:t>
            </a:r>
          </a:p>
          <a:p>
            <a:r>
              <a:rPr lang="ru-RU" sz="1600" b="1" dirty="0"/>
              <a:t>Ф.61,таб. 4000, </a:t>
            </a:r>
            <a:r>
              <a:rPr lang="ru-RU" sz="1600" b="1" dirty="0">
                <a:solidFill>
                  <a:srgbClr val="C00000"/>
                </a:solidFill>
              </a:rPr>
              <a:t>стр.1:15.17.18</a:t>
            </a:r>
            <a:r>
              <a:rPr lang="ru-RU" sz="1600" b="1" dirty="0" smtClean="0">
                <a:solidFill>
                  <a:srgbClr val="C00000"/>
                </a:solidFill>
              </a:rPr>
              <a:t>, гр.06</a:t>
            </a:r>
            <a:r>
              <a:rPr lang="ru-RU" sz="1600" b="1" u="sng" dirty="0">
                <a:solidFill>
                  <a:srgbClr val="C00000"/>
                </a:solidFill>
              </a:rPr>
              <a:t> </a:t>
            </a:r>
            <a:r>
              <a:rPr lang="ru-RU" sz="1600" b="1" u="sng" dirty="0"/>
              <a:t>больше </a:t>
            </a:r>
            <a:r>
              <a:rPr lang="ru-RU" sz="1600" b="1" dirty="0" smtClean="0"/>
              <a:t>ф.61,</a:t>
            </a:r>
            <a:r>
              <a:rPr lang="ru-RU" sz="1600" b="1" dirty="0"/>
              <a:t> таб.</a:t>
            </a:r>
            <a:r>
              <a:rPr lang="ru-RU" sz="1600" b="1" dirty="0" smtClean="0"/>
              <a:t>4000,</a:t>
            </a:r>
            <a:r>
              <a:rPr lang="ru-RU" sz="1600" b="1" dirty="0"/>
              <a:t> </a:t>
            </a:r>
            <a:r>
              <a:rPr lang="ru-RU" sz="1600" b="1" dirty="0" smtClean="0">
                <a:solidFill>
                  <a:srgbClr val="C00000"/>
                </a:solidFill>
              </a:rPr>
              <a:t>стр.1:15.17.18,гр.07</a:t>
            </a:r>
            <a:r>
              <a:rPr lang="ru-RU" sz="1600" b="1" dirty="0">
                <a:solidFill>
                  <a:srgbClr val="C00000"/>
                </a:solidFill>
              </a:rPr>
              <a:t>*</a:t>
            </a:r>
            <a:endParaRPr lang="ru-RU" sz="1600" b="1" dirty="0" smtClean="0">
              <a:solidFill>
                <a:srgbClr val="C0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078070-8EDD-4CBE-BA1D-D4E3024E180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3561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13"/>
          <p:cNvSpPr txBox="1">
            <a:spLocks noChangeArrowheads="1"/>
          </p:cNvSpPr>
          <p:nvPr/>
        </p:nvSpPr>
        <p:spPr bwMode="auto">
          <a:xfrm>
            <a:off x="1" y="0"/>
            <a:ext cx="9162562" cy="70028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b="1" dirty="0">
                <a:solidFill>
                  <a:schemeClr val="bg1"/>
                </a:solidFill>
              </a:rPr>
              <a:t>Форма федерального статистического наблюдения № 61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b="1" dirty="0">
                <a:solidFill>
                  <a:schemeClr val="bg1"/>
                </a:solidFill>
              </a:rPr>
              <a:t> «Сведения о болезни, вызванной вирусом  иммунодефицита человека» 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7EA09AC7-CA62-4EF9-97B7-147F97510378}"/>
              </a:ext>
            </a:extLst>
          </p:cNvPr>
          <p:cNvSpPr/>
          <p:nvPr/>
        </p:nvSpPr>
        <p:spPr>
          <a:xfrm>
            <a:off x="223573" y="700282"/>
            <a:ext cx="8715417" cy="53566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b="1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8726A7A7-44E7-4D75-B5E0-DB109D58D39B}"/>
              </a:ext>
            </a:extLst>
          </p:cNvPr>
          <p:cNvSpPr/>
          <p:nvPr/>
        </p:nvSpPr>
        <p:spPr>
          <a:xfrm>
            <a:off x="294875" y="750592"/>
            <a:ext cx="855424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b="1" dirty="0">
                <a:solidFill>
                  <a:srgbClr val="0033CC"/>
                </a:solidFill>
              </a:rPr>
              <a:t>НЕКОТОРЫЕ УСЛОВИЯ </a:t>
            </a:r>
            <a:r>
              <a:rPr lang="ru-RU" altLang="ru-RU" b="1" dirty="0" smtClean="0">
                <a:solidFill>
                  <a:srgbClr val="0033CC"/>
                </a:solidFill>
              </a:rPr>
              <a:t>МЕЖФОРМЕННОГО КОНТРОЛЯ </a:t>
            </a:r>
            <a:r>
              <a:rPr lang="ru-RU" altLang="ru-RU" b="1" dirty="0">
                <a:solidFill>
                  <a:srgbClr val="0033CC"/>
                </a:solidFill>
              </a:rPr>
              <a:t>ДЛЯ ТАБЛИЦЫ </a:t>
            </a:r>
            <a:r>
              <a:rPr lang="ru-RU" altLang="ru-RU" b="1" dirty="0" smtClean="0">
                <a:solidFill>
                  <a:srgbClr val="0033CC"/>
                </a:solidFill>
              </a:rPr>
              <a:t>4000</a:t>
            </a:r>
            <a:endParaRPr lang="ru-RU" altLang="ru-RU" b="1" dirty="0">
              <a:solidFill>
                <a:srgbClr val="0033CC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48834" y="1340768"/>
            <a:ext cx="806489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/>
              <a:t>ф.61,таб.4000</a:t>
            </a:r>
            <a:r>
              <a:rPr lang="ru-RU" b="1" dirty="0" smtClean="0">
                <a:solidFill>
                  <a:srgbClr val="C00000"/>
                </a:solidFill>
              </a:rPr>
              <a:t>, стр.1,гр.04</a:t>
            </a:r>
            <a:r>
              <a:rPr lang="ru-RU" b="1" dirty="0" smtClean="0"/>
              <a:t> (пациенты, больные ВИЧ-инфекцией с </a:t>
            </a:r>
            <a:r>
              <a:rPr lang="ru-RU" b="1" dirty="0"/>
              <a:t>проявлением туберкулеза </a:t>
            </a:r>
            <a:r>
              <a:rPr lang="ru-RU" b="1" dirty="0" smtClean="0"/>
              <a:t>всего) должно быть </a:t>
            </a:r>
            <a:r>
              <a:rPr lang="ru-RU" b="1" u="sng" dirty="0" smtClean="0"/>
              <a:t>больше или равно</a:t>
            </a:r>
            <a:r>
              <a:rPr lang="ru-RU" b="1" dirty="0" smtClean="0"/>
              <a:t> </a:t>
            </a:r>
          </a:p>
          <a:p>
            <a:pPr algn="just"/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smtClean="0">
                <a:solidFill>
                  <a:srgbClr val="C00000"/>
                </a:solidFill>
              </a:rPr>
              <a:t>             ф.33,таб.2100,стр.13,гр.04</a:t>
            </a:r>
            <a:r>
              <a:rPr lang="ru-RU" b="1" dirty="0" smtClean="0"/>
              <a:t> (туберкулез в </a:t>
            </a:r>
            <a:r>
              <a:rPr lang="ru-RU" b="1" dirty="0"/>
              <a:t>сочетании с ВИЧ), </a:t>
            </a:r>
            <a:endParaRPr lang="ru-RU" b="1" dirty="0" smtClean="0"/>
          </a:p>
          <a:p>
            <a:pPr algn="just"/>
            <a:r>
              <a:rPr lang="ru-RU" b="1" i="1" dirty="0" smtClean="0"/>
              <a:t>в форме 33 </a:t>
            </a:r>
            <a:r>
              <a:rPr lang="ru-RU" b="1" i="1" dirty="0"/>
              <a:t>контингент больше за счет включения туда не только В20.0; В20.7; В22.7 (как в </a:t>
            </a:r>
            <a:r>
              <a:rPr lang="ru-RU" b="1" i="1" dirty="0" smtClean="0"/>
              <a:t>форме 61), </a:t>
            </a:r>
            <a:r>
              <a:rPr lang="ru-RU" b="1" i="1" dirty="0"/>
              <a:t>но и за счет включения </a:t>
            </a:r>
            <a:r>
              <a:rPr lang="ru-RU" b="1" i="1" dirty="0" smtClean="0"/>
              <a:t>в диспансерное наблюдение пациентов </a:t>
            </a:r>
            <a:r>
              <a:rPr lang="ru-RU" b="1" i="1" dirty="0"/>
              <a:t>с А15-А19; В20.0-В23.0; </a:t>
            </a:r>
            <a:r>
              <a:rPr lang="ru-RU" b="1" i="1" dirty="0" smtClean="0"/>
              <a:t>Z21.</a:t>
            </a:r>
            <a:endParaRPr lang="ru-RU" b="1" i="1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078070-8EDD-4CBE-BA1D-D4E3024E180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7837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13"/>
          <p:cNvSpPr txBox="1">
            <a:spLocks noChangeArrowheads="1"/>
          </p:cNvSpPr>
          <p:nvPr/>
        </p:nvSpPr>
        <p:spPr bwMode="auto">
          <a:xfrm>
            <a:off x="1" y="0"/>
            <a:ext cx="9162562" cy="70028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b="1" dirty="0">
                <a:solidFill>
                  <a:schemeClr val="bg1"/>
                </a:solidFill>
              </a:rPr>
              <a:t>Форма федерального статистического наблюдения № 61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b="1" dirty="0">
                <a:solidFill>
                  <a:schemeClr val="bg1"/>
                </a:solidFill>
              </a:rPr>
              <a:t> «Сведения о болезни, вызванной вирусом  иммунодефицита человека» </a:t>
            </a: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xmlns="" id="{4CD140F6-FDE7-4B3A-A91A-EDB317FAE4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3113104"/>
              </p:ext>
            </p:extLst>
          </p:nvPr>
        </p:nvGraphicFramePr>
        <p:xfrm>
          <a:off x="314807" y="1298216"/>
          <a:ext cx="8532949" cy="495684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6272081">
                  <a:extLst>
                    <a:ext uri="{9D8B030D-6E8A-4147-A177-3AD203B41FA5}">
                      <a16:colId xmlns:a16="http://schemas.microsoft.com/office/drawing/2014/main" xmlns="" val="2062588396"/>
                    </a:ext>
                  </a:extLst>
                </a:gridCol>
                <a:gridCol w="729312">
                  <a:extLst>
                    <a:ext uri="{9D8B030D-6E8A-4147-A177-3AD203B41FA5}">
                      <a16:colId xmlns:a16="http://schemas.microsoft.com/office/drawing/2014/main" xmlns="" val="3609733762"/>
                    </a:ext>
                  </a:extLst>
                </a:gridCol>
                <a:gridCol w="1531556">
                  <a:extLst>
                    <a:ext uri="{9D8B030D-6E8A-4147-A177-3AD203B41FA5}">
                      <a16:colId xmlns:a16="http://schemas.microsoft.com/office/drawing/2014/main" xmlns="" val="1139304069"/>
                    </a:ext>
                  </a:extLst>
                </a:gridCol>
              </a:tblGrid>
              <a:tr h="9066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показателей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строки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Состоит под диспансерным наблюдением на конец отчетного года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39423750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00009326"/>
                  </a:ext>
                </a:extLst>
              </a:tr>
              <a:tr h="41999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Число беременных женщин, больных ВИЧ-инфекцией  (код МКБ </a:t>
                      </a: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</a:t>
                      </a: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10  В20-В24), всего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81992680"/>
                  </a:ext>
                </a:extLst>
              </a:tr>
              <a:tr h="44950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Число женщин, больных ВИЧ-инфекцией, завершивших беременность родами в отчетном году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75567951"/>
                  </a:ext>
                </a:extLst>
              </a:tr>
              <a:tr h="5179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Число женщин и новорожденных, получивших </a:t>
                      </a:r>
                      <a:r>
                        <a:rPr lang="ru-RU" sz="11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химиопрофилактику</a:t>
                      </a: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передачи ВИЧ-инфекции от матери к ребенку в отчетном году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580169036"/>
                  </a:ext>
                </a:extLst>
              </a:tr>
              <a:tr h="372090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...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...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...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75383120"/>
                  </a:ext>
                </a:extLst>
              </a:tr>
              <a:tr h="377258">
                <a:tc>
                  <a:txBody>
                    <a:bodyPr/>
                    <a:lstStyle/>
                    <a:p>
                      <a:pPr indent="21590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Родилось живых детей от матерей больных ВИЧ-инфекцией (из стр.2)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42387973"/>
                  </a:ext>
                </a:extLst>
              </a:tr>
              <a:tr h="434106">
                <a:tc>
                  <a:txBody>
                    <a:bodyPr/>
                    <a:lstStyle/>
                    <a:p>
                      <a:pPr indent="1282065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них: детей, у которых подтверждено наличие ВИЧ-инфекции (В20-В24)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35773182"/>
                  </a:ext>
                </a:extLst>
              </a:tr>
              <a:tr h="377258">
                <a:tc>
                  <a:txBody>
                    <a:bodyPr/>
                    <a:lstStyle/>
                    <a:p>
                      <a:pPr indent="1731645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детей с бессимптомным инфекционным статусом (</a:t>
                      </a:r>
                      <a:r>
                        <a:rPr lang="en-US" sz="11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Z</a:t>
                      </a:r>
                      <a:r>
                        <a:rPr lang="ru-RU" sz="11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04501140"/>
                  </a:ext>
                </a:extLst>
              </a:tr>
              <a:tr h="377258">
                <a:tc>
                  <a:txBody>
                    <a:bodyPr/>
                    <a:lstStyle/>
                    <a:p>
                      <a:pPr indent="1731645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находилось на грудном вскармливании (из стр.12)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75906217"/>
                  </a:ext>
                </a:extLst>
              </a:tr>
              <a:tr h="4367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Кроме того, детей (из стр.15), имевших неокончательный лабораторный результат теста на наличие ВИЧ – инфекции (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75)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98234039"/>
                  </a:ext>
                </a:extLst>
              </a:tr>
            </a:tbl>
          </a:graphicData>
        </a:graphic>
      </p:graphicFrame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FE623A9A-A9E6-4CA0-86FA-5C0464985911}"/>
              </a:ext>
            </a:extLst>
          </p:cNvPr>
          <p:cNvSpPr/>
          <p:nvPr/>
        </p:nvSpPr>
        <p:spPr>
          <a:xfrm>
            <a:off x="0" y="680860"/>
            <a:ext cx="903649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Диспансерное наблюдение за беременными, роженицами и родильницами,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больными ВИЧ-инфекцией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xmlns="" id="{B7FB1E34-6B29-4C83-AA76-0ED87D02B8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007" y="1021217"/>
            <a:ext cx="201622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1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altLang="ru-RU" sz="1100" b="1" i="0" u="none" strike="noStrike" cap="none" normalizeH="0" baseline="0" dirty="0">
                <a:ln>
                  <a:noFill/>
                </a:ln>
                <a:solidFill>
                  <a:srgbClr val="0033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5000) </a:t>
            </a:r>
            <a:r>
              <a:rPr kumimoji="0" lang="ru-RU" altLang="ru-RU" sz="1200" b="0" i="0" u="none" strike="noStrike" cap="none" normalizeH="0" baseline="0" dirty="0">
                <a:ln>
                  <a:noFill/>
                </a:ln>
                <a:solidFill>
                  <a:srgbClr val="0033CC"/>
                </a:solidFill>
                <a:effectLst/>
                <a:ea typeface="Times New Roman" pitchFamily="18" charset="0"/>
                <a:cs typeface="Arial" pitchFamily="34" charset="0"/>
              </a:rPr>
              <a:t>	</a:t>
            </a:r>
            <a:endParaRPr kumimoji="0" lang="ru-RU" altLang="ru-RU" sz="1200" b="0" i="0" u="none" strike="noStrike" cap="none" normalizeH="0" baseline="0" dirty="0">
              <a:ln>
                <a:noFill/>
              </a:ln>
              <a:solidFill>
                <a:srgbClr val="0033CC"/>
              </a:solidFill>
              <a:effectLst/>
              <a:latin typeface="Times New Roman" pitchFamily="18" charset="0"/>
              <a:ea typeface="Times New Roman" pitchFamily="18" charset="0"/>
              <a:cs typeface="Arial" pitchFamily="34" charset="0"/>
              <a:sym typeface="Symbol" pitchFamily="18" charset="2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078070-8EDD-4CBE-BA1D-D4E3024E180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5489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13"/>
          <p:cNvSpPr txBox="1">
            <a:spLocks noChangeArrowheads="1"/>
          </p:cNvSpPr>
          <p:nvPr/>
        </p:nvSpPr>
        <p:spPr bwMode="auto">
          <a:xfrm>
            <a:off x="1" y="0"/>
            <a:ext cx="9162562" cy="83671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b="1" dirty="0">
                <a:solidFill>
                  <a:schemeClr val="bg1"/>
                </a:solidFill>
              </a:rPr>
              <a:t>Форма федерального статистического наблюдения № 61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b="1" dirty="0">
                <a:solidFill>
                  <a:schemeClr val="bg1"/>
                </a:solidFill>
              </a:rPr>
              <a:t> «Сведения о болезни, вызванной вирусом  иммунодефицита человека»</a:t>
            </a:r>
            <a:r>
              <a:rPr lang="ru-RU" altLang="ru-RU" b="1" dirty="0"/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b="1" dirty="0">
                <a:solidFill>
                  <a:schemeClr val="bg1"/>
                </a:solidFill>
              </a:rPr>
              <a:t>утверждена приказом Росстата от 30 декабря 2015 г. №672 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5155D76C-9AC6-47F5-B3FF-A559BB445680}"/>
              </a:ext>
            </a:extLst>
          </p:cNvPr>
          <p:cNvSpPr/>
          <p:nvPr/>
        </p:nvSpPr>
        <p:spPr>
          <a:xfrm>
            <a:off x="165597" y="1011940"/>
            <a:ext cx="8784976" cy="53245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600" b="1" i="1" dirty="0"/>
              <a:t>Показываются сведения из учетных форм:</a:t>
            </a:r>
          </a:p>
          <a:p>
            <a:pPr algn="just"/>
            <a:endParaRPr lang="ru-RU" sz="1600" b="1" dirty="0" smtClean="0"/>
          </a:p>
          <a:p>
            <a:pPr algn="just"/>
            <a:r>
              <a:rPr lang="ru-RU" sz="1400" b="1" dirty="0"/>
              <a:t>1. Форма №025-1/у «Талон пациента, получающего медицинскую помощь в амбулаторных условиях» (утв. приказом Министерства здравоохранения Российской Федерации от 15.12.2014г. №834н).</a:t>
            </a:r>
          </a:p>
          <a:p>
            <a:pPr marL="342900" indent="-342900" algn="just">
              <a:buAutoNum type="arabicPeriod"/>
            </a:pPr>
            <a:endParaRPr lang="ru-RU" sz="1400" b="1" dirty="0"/>
          </a:p>
          <a:p>
            <a:pPr algn="just"/>
            <a:r>
              <a:rPr lang="ru-RU" sz="1400" b="1" dirty="0"/>
              <a:t>2. Форма №30/у «Контрольная карта диспансерного наблюдения» (утв. приказом Министерства здравоохранения Российской Федерации от 15.12.2014г. №834н).</a:t>
            </a:r>
          </a:p>
          <a:p>
            <a:pPr marL="342900" indent="-342900" algn="just">
              <a:buAutoNum type="arabicPeriod"/>
            </a:pPr>
            <a:endParaRPr lang="ru-RU" sz="1400" b="1" dirty="0"/>
          </a:p>
          <a:p>
            <a:pPr algn="just"/>
            <a:r>
              <a:rPr lang="ru-RU" sz="1400" b="1" dirty="0"/>
              <a:t>3. Форма №266/у-88 «Оперативное донесение о лице, в крови которого методом иммунного </a:t>
            </a:r>
            <a:r>
              <a:rPr lang="ru-RU" sz="1400" b="1" dirty="0" err="1"/>
              <a:t>блотинга</a:t>
            </a:r>
            <a:r>
              <a:rPr lang="ru-RU" sz="1400" b="1" dirty="0"/>
              <a:t> определены антитела к ВИЧ» (утв. приказом Министерства здравоохранения СССР от 05.09.1988г. №690).</a:t>
            </a:r>
          </a:p>
          <a:p>
            <a:pPr marL="342900" indent="-342900" algn="just">
              <a:buFontTx/>
              <a:buAutoNum type="arabicPeriod"/>
            </a:pPr>
            <a:endParaRPr lang="ru-RU" sz="1400" b="1" dirty="0"/>
          </a:p>
          <a:p>
            <a:pPr algn="just"/>
            <a:r>
              <a:rPr lang="ru-RU" sz="1400" b="1" dirty="0"/>
              <a:t>4. Форма №263/у-ТВ «Карта персонального учета больного туберкулезом, сочетанным с ВИЧ-инфекцией» (утв. приказом Министерства здравоохранения Российской Федерации от 13.11.2003г. №547).</a:t>
            </a:r>
          </a:p>
          <a:p>
            <a:pPr algn="just"/>
            <a:endParaRPr lang="ru-RU" sz="1400" b="1" dirty="0" smtClean="0"/>
          </a:p>
          <a:p>
            <a:pPr algn="just"/>
            <a:r>
              <a:rPr lang="ru-RU" sz="1400" b="1" dirty="0" smtClean="0"/>
              <a:t>5. Форма №309/у «Извещение о новорожденном, рожденном ВИЧ-инфицированной матерью» </a:t>
            </a:r>
            <a:r>
              <a:rPr lang="ru-RU" sz="1400" b="1" dirty="0"/>
              <a:t>(утв. приказом Министерства здравоохранения Российской Федерации от </a:t>
            </a:r>
            <a:r>
              <a:rPr lang="ru-RU" sz="1400" b="1" dirty="0" smtClean="0"/>
              <a:t>16.09.2003г</a:t>
            </a:r>
            <a:r>
              <a:rPr lang="ru-RU" sz="1400" b="1" dirty="0"/>
              <a:t>. </a:t>
            </a:r>
            <a:r>
              <a:rPr lang="ru-RU" sz="1400" b="1" dirty="0" smtClean="0"/>
              <a:t>№442).</a:t>
            </a:r>
          </a:p>
          <a:p>
            <a:pPr algn="just"/>
            <a:endParaRPr lang="ru-RU" sz="1400" b="1" dirty="0" smtClean="0"/>
          </a:p>
          <a:p>
            <a:pPr algn="just"/>
            <a:r>
              <a:rPr lang="ru-RU" sz="1400" b="1" dirty="0" smtClean="0"/>
              <a:t>6. Форма №310/у «Донесение о снятии с диспансерного наблюдения ребенка, рожденного </a:t>
            </a:r>
            <a:r>
              <a:rPr lang="ru-RU" sz="1400" b="1" dirty="0"/>
              <a:t>ВИЧ-инфицированной матерью</a:t>
            </a:r>
            <a:r>
              <a:rPr lang="ru-RU" sz="1400" b="1" dirty="0" smtClean="0"/>
              <a:t>»</a:t>
            </a:r>
            <a:r>
              <a:rPr lang="ru-RU" sz="1400" b="1" dirty="0"/>
              <a:t> (утв. приказом Министерства здравоохранения Российской Федерации от 16.09.2003г. №442</a:t>
            </a:r>
            <a:r>
              <a:rPr lang="ru-RU" sz="1400" b="1" dirty="0" smtClean="0"/>
              <a:t>).</a:t>
            </a:r>
          </a:p>
          <a:p>
            <a:pPr algn="just"/>
            <a:endParaRPr lang="ru-RU" sz="1400" b="1" dirty="0"/>
          </a:p>
          <a:p>
            <a:pPr algn="just"/>
            <a:r>
              <a:rPr lang="ru-RU" sz="1400" b="1" dirty="0" smtClean="0"/>
              <a:t>7. Форма №311/у «</a:t>
            </a:r>
            <a:r>
              <a:rPr lang="ru-RU" sz="1400" b="1" dirty="0"/>
              <a:t>Донесение о </a:t>
            </a:r>
            <a:r>
              <a:rPr lang="ru-RU" sz="1400" b="1" dirty="0" smtClean="0"/>
              <a:t>подтверждении диагноза у ребенка</a:t>
            </a:r>
            <a:r>
              <a:rPr lang="ru-RU" sz="1400" b="1" dirty="0"/>
              <a:t>, рожденного ВИЧ-инфицированной матерью» (утв. приказом Министерства здравоохранения Российской Федерации от 16.09.2003г. №442).</a:t>
            </a:r>
          </a:p>
          <a:p>
            <a:pPr algn="just"/>
            <a:endParaRPr lang="ru-RU" sz="1600" b="1" dirty="0" smtClean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1213D14-E593-4B81-A867-9DE033BC1F2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239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13"/>
          <p:cNvSpPr txBox="1">
            <a:spLocks noChangeArrowheads="1"/>
          </p:cNvSpPr>
          <p:nvPr/>
        </p:nvSpPr>
        <p:spPr bwMode="auto">
          <a:xfrm>
            <a:off x="1" y="0"/>
            <a:ext cx="9162562" cy="70028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b="1" dirty="0">
                <a:solidFill>
                  <a:schemeClr val="bg1"/>
                </a:solidFill>
              </a:rPr>
              <a:t>Форма федерального статистического наблюдения № 61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b="1" dirty="0">
                <a:solidFill>
                  <a:schemeClr val="bg1"/>
                </a:solidFill>
              </a:rPr>
              <a:t> «Сведения о болезни, вызванной вирусом  иммунодефицита человека» 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7EA09AC7-CA62-4EF9-97B7-147F97510378}"/>
              </a:ext>
            </a:extLst>
          </p:cNvPr>
          <p:cNvSpPr/>
          <p:nvPr/>
        </p:nvSpPr>
        <p:spPr>
          <a:xfrm>
            <a:off x="223573" y="700282"/>
            <a:ext cx="8715417" cy="560903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8726A7A7-44E7-4D75-B5E0-DB109D58D39B}"/>
              </a:ext>
            </a:extLst>
          </p:cNvPr>
          <p:cNvSpPr/>
          <p:nvPr/>
        </p:nvSpPr>
        <p:spPr>
          <a:xfrm>
            <a:off x="294875" y="750592"/>
            <a:ext cx="855424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b="1" dirty="0">
                <a:solidFill>
                  <a:srgbClr val="0033CC"/>
                </a:solidFill>
              </a:rPr>
              <a:t>НЕКОТОРЫЕ УСЛОВИЯ </a:t>
            </a:r>
            <a:r>
              <a:rPr lang="ru-RU" altLang="ru-RU" b="1" dirty="0" smtClean="0">
                <a:solidFill>
                  <a:srgbClr val="0033CC"/>
                </a:solidFill>
              </a:rPr>
              <a:t>ВНУТРИФОРМЕННОГО КОНТРОЛЯ </a:t>
            </a:r>
            <a:r>
              <a:rPr lang="ru-RU" altLang="ru-RU" b="1" dirty="0">
                <a:solidFill>
                  <a:srgbClr val="0033CC"/>
                </a:solidFill>
              </a:rPr>
              <a:t>ДЛЯ ТАБЛИЦЫ 5</a:t>
            </a:r>
            <a:r>
              <a:rPr lang="ru-RU" altLang="ru-RU" b="1" dirty="0" smtClean="0">
                <a:solidFill>
                  <a:srgbClr val="0033CC"/>
                </a:solidFill>
              </a:rPr>
              <a:t>000</a:t>
            </a:r>
            <a:endParaRPr lang="ru-RU" altLang="ru-RU" b="1" dirty="0">
              <a:solidFill>
                <a:srgbClr val="0033CC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67543" y="1122592"/>
            <a:ext cx="820891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 smtClean="0"/>
              <a:t>Ф.61, таб.5000</a:t>
            </a:r>
            <a:r>
              <a:rPr lang="ru-RU" sz="1600" b="1" dirty="0"/>
              <a:t>, </a:t>
            </a:r>
            <a:r>
              <a:rPr lang="ru-RU" sz="1600" b="1" dirty="0" smtClean="0">
                <a:solidFill>
                  <a:srgbClr val="C00000"/>
                </a:solidFill>
              </a:rPr>
              <a:t>стр.1, гр.03 </a:t>
            </a:r>
            <a:r>
              <a:rPr lang="ru-RU" sz="1600" b="1" u="sng" dirty="0" smtClean="0"/>
              <a:t>больше</a:t>
            </a:r>
            <a:r>
              <a:rPr lang="ru-RU" sz="1600" b="1" dirty="0" smtClean="0"/>
              <a:t> ф.61</a:t>
            </a:r>
            <a:r>
              <a:rPr lang="ru-RU" sz="1600" b="1" dirty="0"/>
              <a:t>, таб.5000, </a:t>
            </a:r>
            <a:r>
              <a:rPr lang="ru-RU" sz="1600" b="1" dirty="0">
                <a:solidFill>
                  <a:srgbClr val="C00000"/>
                </a:solidFill>
              </a:rPr>
              <a:t>стр.2</a:t>
            </a:r>
            <a:r>
              <a:rPr lang="ru-RU" sz="1600" b="1" dirty="0" smtClean="0">
                <a:solidFill>
                  <a:srgbClr val="C00000"/>
                </a:solidFill>
              </a:rPr>
              <a:t>,</a:t>
            </a:r>
            <a:r>
              <a:rPr lang="ru-RU" sz="1600" b="1" dirty="0">
                <a:solidFill>
                  <a:srgbClr val="C00000"/>
                </a:solidFill>
              </a:rPr>
              <a:t> гр.</a:t>
            </a:r>
            <a:r>
              <a:rPr lang="ru-RU" sz="1600" b="1" dirty="0" smtClean="0">
                <a:solidFill>
                  <a:srgbClr val="C00000"/>
                </a:solidFill>
              </a:rPr>
              <a:t>03*</a:t>
            </a:r>
          </a:p>
          <a:p>
            <a:pPr algn="just"/>
            <a:r>
              <a:rPr lang="ru-RU" sz="1600" b="1" dirty="0"/>
              <a:t>Ф.61, таб.5000, </a:t>
            </a:r>
            <a:r>
              <a:rPr lang="ru-RU" sz="1600" b="1" dirty="0" smtClean="0">
                <a:solidFill>
                  <a:srgbClr val="C00000"/>
                </a:solidFill>
              </a:rPr>
              <a:t>стр.3, гр.03</a:t>
            </a:r>
            <a:r>
              <a:rPr lang="ru-RU" sz="1600" b="1" dirty="0">
                <a:solidFill>
                  <a:srgbClr val="C00000"/>
                </a:solidFill>
              </a:rPr>
              <a:t> </a:t>
            </a:r>
            <a:r>
              <a:rPr lang="ru-RU" sz="1600" b="1" u="sng" dirty="0"/>
              <a:t>больше</a:t>
            </a:r>
            <a:r>
              <a:rPr lang="ru-RU" sz="1600" b="1" dirty="0"/>
              <a:t> </a:t>
            </a:r>
            <a:r>
              <a:rPr lang="ru-RU" sz="1600" b="1" dirty="0" smtClean="0"/>
              <a:t>ф.61</a:t>
            </a:r>
            <a:r>
              <a:rPr lang="ru-RU" sz="1600" b="1" dirty="0"/>
              <a:t>, таб.5000, </a:t>
            </a:r>
            <a:r>
              <a:rPr lang="ru-RU" sz="1600" b="1" dirty="0">
                <a:solidFill>
                  <a:srgbClr val="C00000"/>
                </a:solidFill>
              </a:rPr>
              <a:t>стр.</a:t>
            </a:r>
            <a:r>
              <a:rPr lang="ru-RU" sz="1600" b="1" dirty="0" smtClean="0">
                <a:solidFill>
                  <a:srgbClr val="C00000"/>
                </a:solidFill>
              </a:rPr>
              <a:t>4,</a:t>
            </a:r>
            <a:r>
              <a:rPr lang="ru-RU" sz="1600" b="1" dirty="0">
                <a:solidFill>
                  <a:srgbClr val="C00000"/>
                </a:solidFill>
              </a:rPr>
              <a:t> гр.</a:t>
            </a:r>
            <a:r>
              <a:rPr lang="ru-RU" sz="1600" b="1" dirty="0" smtClean="0">
                <a:solidFill>
                  <a:srgbClr val="C00000"/>
                </a:solidFill>
              </a:rPr>
              <a:t>03*</a:t>
            </a:r>
          </a:p>
          <a:p>
            <a:pPr algn="just"/>
            <a:r>
              <a:rPr lang="ru-RU" sz="1600" b="1" dirty="0"/>
              <a:t>Ф.61, таб.5000, </a:t>
            </a:r>
            <a:r>
              <a:rPr lang="ru-RU" sz="1600" b="1" dirty="0" smtClean="0">
                <a:solidFill>
                  <a:srgbClr val="C00000"/>
                </a:solidFill>
              </a:rPr>
              <a:t>стр.3,</a:t>
            </a:r>
            <a:r>
              <a:rPr lang="ru-RU" sz="1600" b="1" dirty="0">
                <a:solidFill>
                  <a:srgbClr val="C00000"/>
                </a:solidFill>
              </a:rPr>
              <a:t> </a:t>
            </a:r>
            <a:r>
              <a:rPr lang="ru-RU" sz="1600" b="1" dirty="0" smtClean="0">
                <a:solidFill>
                  <a:srgbClr val="C00000"/>
                </a:solidFill>
              </a:rPr>
              <a:t>гр.03</a:t>
            </a:r>
            <a:r>
              <a:rPr lang="ru-RU" sz="1600" b="1" dirty="0">
                <a:solidFill>
                  <a:srgbClr val="C00000"/>
                </a:solidFill>
              </a:rPr>
              <a:t> </a:t>
            </a:r>
            <a:r>
              <a:rPr lang="ru-RU" sz="1600" b="1" u="sng" dirty="0"/>
              <a:t>больше</a:t>
            </a:r>
            <a:r>
              <a:rPr lang="ru-RU" sz="1600" b="1" dirty="0"/>
              <a:t> </a:t>
            </a:r>
            <a:r>
              <a:rPr lang="ru-RU" sz="1600" b="1" dirty="0" smtClean="0"/>
              <a:t>ф.61</a:t>
            </a:r>
            <a:r>
              <a:rPr lang="ru-RU" sz="1600" b="1" dirty="0"/>
              <a:t>, таб.5000, </a:t>
            </a:r>
            <a:r>
              <a:rPr lang="ru-RU" sz="1600" b="1" dirty="0">
                <a:solidFill>
                  <a:srgbClr val="C00000"/>
                </a:solidFill>
              </a:rPr>
              <a:t>стр.</a:t>
            </a:r>
            <a:r>
              <a:rPr lang="ru-RU" sz="1600" b="1" dirty="0" smtClean="0">
                <a:solidFill>
                  <a:srgbClr val="C00000"/>
                </a:solidFill>
              </a:rPr>
              <a:t>5,</a:t>
            </a:r>
            <a:r>
              <a:rPr lang="ru-RU" sz="1600" b="1" dirty="0">
                <a:solidFill>
                  <a:srgbClr val="C00000"/>
                </a:solidFill>
              </a:rPr>
              <a:t> гр.</a:t>
            </a:r>
            <a:r>
              <a:rPr lang="ru-RU" sz="1600" b="1" dirty="0" smtClean="0">
                <a:solidFill>
                  <a:srgbClr val="C00000"/>
                </a:solidFill>
              </a:rPr>
              <a:t>03*</a:t>
            </a:r>
          </a:p>
          <a:p>
            <a:pPr algn="just"/>
            <a:r>
              <a:rPr lang="ru-RU" sz="1600" b="1" dirty="0"/>
              <a:t>Ф.61, таб.5000, </a:t>
            </a:r>
            <a:r>
              <a:rPr lang="ru-RU" sz="1600" b="1" dirty="0" smtClean="0">
                <a:solidFill>
                  <a:srgbClr val="C00000"/>
                </a:solidFill>
              </a:rPr>
              <a:t>стр.3,</a:t>
            </a:r>
            <a:r>
              <a:rPr lang="ru-RU" sz="1600" b="1" dirty="0">
                <a:solidFill>
                  <a:srgbClr val="C00000"/>
                </a:solidFill>
              </a:rPr>
              <a:t> </a:t>
            </a:r>
            <a:r>
              <a:rPr lang="ru-RU" sz="1600" b="1" dirty="0" smtClean="0">
                <a:solidFill>
                  <a:srgbClr val="C00000"/>
                </a:solidFill>
              </a:rPr>
              <a:t>гр.03</a:t>
            </a:r>
            <a:r>
              <a:rPr lang="ru-RU" sz="1600" b="1" dirty="0">
                <a:solidFill>
                  <a:srgbClr val="C00000"/>
                </a:solidFill>
              </a:rPr>
              <a:t> </a:t>
            </a:r>
            <a:r>
              <a:rPr lang="ru-RU" sz="1600" b="1" u="sng" dirty="0"/>
              <a:t>больше</a:t>
            </a:r>
            <a:r>
              <a:rPr lang="ru-RU" sz="1600" b="1" dirty="0"/>
              <a:t> </a:t>
            </a:r>
            <a:r>
              <a:rPr lang="ru-RU" sz="1600" b="1" dirty="0" smtClean="0"/>
              <a:t>ф.61</a:t>
            </a:r>
            <a:r>
              <a:rPr lang="ru-RU" sz="1600" b="1" dirty="0"/>
              <a:t>, таб.5000, </a:t>
            </a:r>
            <a:r>
              <a:rPr lang="ru-RU" sz="1600" b="1" dirty="0">
                <a:solidFill>
                  <a:srgbClr val="C00000"/>
                </a:solidFill>
              </a:rPr>
              <a:t>стр.</a:t>
            </a:r>
            <a:r>
              <a:rPr lang="ru-RU" sz="1600" b="1" dirty="0" smtClean="0">
                <a:solidFill>
                  <a:srgbClr val="C00000"/>
                </a:solidFill>
              </a:rPr>
              <a:t>6,</a:t>
            </a:r>
            <a:r>
              <a:rPr lang="ru-RU" sz="1600" b="1" dirty="0">
                <a:solidFill>
                  <a:srgbClr val="C00000"/>
                </a:solidFill>
              </a:rPr>
              <a:t> гр.</a:t>
            </a:r>
            <a:r>
              <a:rPr lang="ru-RU" sz="1600" b="1" dirty="0" smtClean="0">
                <a:solidFill>
                  <a:srgbClr val="C00000"/>
                </a:solidFill>
              </a:rPr>
              <a:t>03*</a:t>
            </a:r>
          </a:p>
          <a:p>
            <a:pPr algn="just"/>
            <a:r>
              <a:rPr lang="ru-RU" sz="1600" b="1" dirty="0"/>
              <a:t>Ф.61, таб.5000, </a:t>
            </a:r>
            <a:r>
              <a:rPr lang="ru-RU" sz="1600" b="1" dirty="0" smtClean="0">
                <a:solidFill>
                  <a:srgbClr val="C00000"/>
                </a:solidFill>
              </a:rPr>
              <a:t>стр.3,</a:t>
            </a:r>
            <a:r>
              <a:rPr lang="ru-RU" sz="1600" b="1" dirty="0">
                <a:solidFill>
                  <a:srgbClr val="C00000"/>
                </a:solidFill>
              </a:rPr>
              <a:t> </a:t>
            </a:r>
            <a:r>
              <a:rPr lang="ru-RU" sz="1600" b="1" dirty="0" smtClean="0">
                <a:solidFill>
                  <a:srgbClr val="C00000"/>
                </a:solidFill>
              </a:rPr>
              <a:t>гр.03</a:t>
            </a:r>
            <a:r>
              <a:rPr lang="ru-RU" sz="1600" b="1" dirty="0">
                <a:solidFill>
                  <a:srgbClr val="C00000"/>
                </a:solidFill>
              </a:rPr>
              <a:t> </a:t>
            </a:r>
            <a:r>
              <a:rPr lang="ru-RU" sz="1600" b="1" u="sng" dirty="0"/>
              <a:t>больше</a:t>
            </a:r>
            <a:r>
              <a:rPr lang="ru-RU" sz="1600" b="1" dirty="0"/>
              <a:t> </a:t>
            </a:r>
            <a:r>
              <a:rPr lang="ru-RU" sz="1600" b="1" dirty="0" smtClean="0"/>
              <a:t>ф.61</a:t>
            </a:r>
            <a:r>
              <a:rPr lang="ru-RU" sz="1600" b="1" dirty="0"/>
              <a:t>, таб.5000, </a:t>
            </a:r>
            <a:r>
              <a:rPr lang="ru-RU" sz="1600" b="1" dirty="0">
                <a:solidFill>
                  <a:srgbClr val="C00000"/>
                </a:solidFill>
              </a:rPr>
              <a:t>стр.</a:t>
            </a:r>
            <a:r>
              <a:rPr lang="ru-RU" sz="1600" b="1" dirty="0" smtClean="0">
                <a:solidFill>
                  <a:srgbClr val="C00000"/>
                </a:solidFill>
              </a:rPr>
              <a:t>7,</a:t>
            </a:r>
            <a:r>
              <a:rPr lang="ru-RU" sz="1600" b="1" dirty="0">
                <a:solidFill>
                  <a:srgbClr val="C00000"/>
                </a:solidFill>
              </a:rPr>
              <a:t> гр.</a:t>
            </a:r>
            <a:r>
              <a:rPr lang="ru-RU" sz="1600" b="1" dirty="0" smtClean="0">
                <a:solidFill>
                  <a:srgbClr val="C00000"/>
                </a:solidFill>
              </a:rPr>
              <a:t>03*</a:t>
            </a:r>
          </a:p>
          <a:p>
            <a:pPr algn="just"/>
            <a:r>
              <a:rPr lang="ru-RU" sz="1600" b="1" dirty="0"/>
              <a:t>Ф.61, таб.5000, </a:t>
            </a:r>
            <a:r>
              <a:rPr lang="ru-RU" sz="1600" b="1" dirty="0">
                <a:solidFill>
                  <a:srgbClr val="C00000"/>
                </a:solidFill>
              </a:rPr>
              <a:t>стр.2</a:t>
            </a:r>
            <a:r>
              <a:rPr lang="ru-RU" sz="1600" b="1" dirty="0" smtClean="0">
                <a:solidFill>
                  <a:srgbClr val="C00000"/>
                </a:solidFill>
              </a:rPr>
              <a:t>,</a:t>
            </a:r>
            <a:r>
              <a:rPr lang="ru-RU" sz="1600" b="1" dirty="0">
                <a:solidFill>
                  <a:srgbClr val="C00000"/>
                </a:solidFill>
              </a:rPr>
              <a:t> </a:t>
            </a:r>
            <a:r>
              <a:rPr lang="ru-RU" sz="1600" b="1" dirty="0" smtClean="0">
                <a:solidFill>
                  <a:srgbClr val="C00000"/>
                </a:solidFill>
              </a:rPr>
              <a:t>гр.03</a:t>
            </a:r>
            <a:r>
              <a:rPr lang="ru-RU" sz="1600" b="1" dirty="0">
                <a:solidFill>
                  <a:srgbClr val="C00000"/>
                </a:solidFill>
              </a:rPr>
              <a:t> </a:t>
            </a:r>
            <a:r>
              <a:rPr lang="ru-RU" sz="1600" b="1" u="sng" dirty="0"/>
              <a:t>больше </a:t>
            </a:r>
            <a:r>
              <a:rPr lang="ru-RU" sz="1600" b="1" u="sng" dirty="0" smtClean="0"/>
              <a:t>или равно </a:t>
            </a:r>
            <a:r>
              <a:rPr lang="ru-RU" sz="1600" b="1" dirty="0" smtClean="0"/>
              <a:t>ф.61</a:t>
            </a:r>
            <a:r>
              <a:rPr lang="ru-RU" sz="1600" b="1" dirty="0"/>
              <a:t>, таб.5000, </a:t>
            </a:r>
            <a:r>
              <a:rPr lang="ru-RU" sz="1600" b="1" dirty="0">
                <a:solidFill>
                  <a:srgbClr val="C00000"/>
                </a:solidFill>
              </a:rPr>
              <a:t>стр.8</a:t>
            </a:r>
            <a:r>
              <a:rPr lang="ru-RU" sz="1600" b="1" dirty="0" smtClean="0">
                <a:solidFill>
                  <a:srgbClr val="C00000"/>
                </a:solidFill>
              </a:rPr>
              <a:t>,</a:t>
            </a:r>
            <a:r>
              <a:rPr lang="ru-RU" sz="1600" b="1" dirty="0">
                <a:solidFill>
                  <a:srgbClr val="C00000"/>
                </a:solidFill>
              </a:rPr>
              <a:t> гр.</a:t>
            </a:r>
            <a:r>
              <a:rPr lang="ru-RU" sz="1600" b="1" dirty="0" smtClean="0">
                <a:solidFill>
                  <a:srgbClr val="C00000"/>
                </a:solidFill>
              </a:rPr>
              <a:t>03*</a:t>
            </a:r>
          </a:p>
          <a:p>
            <a:pPr algn="just"/>
            <a:r>
              <a:rPr lang="ru-RU" sz="1600" b="1" dirty="0"/>
              <a:t>Ф.61, таб.5000, </a:t>
            </a:r>
            <a:r>
              <a:rPr lang="ru-RU" sz="1600" b="1" dirty="0" smtClean="0">
                <a:solidFill>
                  <a:srgbClr val="C00000"/>
                </a:solidFill>
              </a:rPr>
              <a:t>стр.8,</a:t>
            </a:r>
            <a:r>
              <a:rPr lang="ru-RU" sz="1600" b="1" dirty="0">
                <a:solidFill>
                  <a:srgbClr val="C00000"/>
                </a:solidFill>
              </a:rPr>
              <a:t> </a:t>
            </a:r>
            <a:r>
              <a:rPr lang="ru-RU" sz="1600" b="1" dirty="0" smtClean="0">
                <a:solidFill>
                  <a:srgbClr val="C00000"/>
                </a:solidFill>
              </a:rPr>
              <a:t>гр.03</a:t>
            </a:r>
            <a:r>
              <a:rPr lang="ru-RU" sz="1600" b="1" dirty="0">
                <a:solidFill>
                  <a:srgbClr val="C00000"/>
                </a:solidFill>
              </a:rPr>
              <a:t> </a:t>
            </a:r>
            <a:r>
              <a:rPr lang="ru-RU" sz="1600" b="1" u="sng" dirty="0"/>
              <a:t>больше</a:t>
            </a:r>
            <a:r>
              <a:rPr lang="ru-RU" sz="1600" b="1" dirty="0"/>
              <a:t> </a:t>
            </a:r>
            <a:r>
              <a:rPr lang="ru-RU" sz="1600" b="1" dirty="0" smtClean="0"/>
              <a:t>ф.61</a:t>
            </a:r>
            <a:r>
              <a:rPr lang="ru-RU" sz="1600" b="1" dirty="0"/>
              <a:t>, таб.5000, </a:t>
            </a:r>
            <a:r>
              <a:rPr lang="ru-RU" sz="1600" b="1" dirty="0">
                <a:solidFill>
                  <a:srgbClr val="C00000"/>
                </a:solidFill>
              </a:rPr>
              <a:t>стр.</a:t>
            </a:r>
            <a:r>
              <a:rPr lang="ru-RU" sz="1600" b="1" dirty="0" smtClean="0">
                <a:solidFill>
                  <a:srgbClr val="C00000"/>
                </a:solidFill>
              </a:rPr>
              <a:t>9,</a:t>
            </a:r>
            <a:r>
              <a:rPr lang="ru-RU" sz="1600" b="1" dirty="0">
                <a:solidFill>
                  <a:srgbClr val="C00000"/>
                </a:solidFill>
              </a:rPr>
              <a:t> гр.</a:t>
            </a:r>
            <a:r>
              <a:rPr lang="ru-RU" sz="1600" b="1" dirty="0" smtClean="0">
                <a:solidFill>
                  <a:srgbClr val="C00000"/>
                </a:solidFill>
              </a:rPr>
              <a:t>03*</a:t>
            </a:r>
          </a:p>
          <a:p>
            <a:pPr algn="just"/>
            <a:r>
              <a:rPr lang="ru-RU" sz="1600" b="1" dirty="0"/>
              <a:t>Ф.61, таб.5000, </a:t>
            </a:r>
            <a:r>
              <a:rPr lang="ru-RU" sz="1600" b="1" dirty="0" smtClean="0">
                <a:solidFill>
                  <a:srgbClr val="C00000"/>
                </a:solidFill>
              </a:rPr>
              <a:t>стр.8,</a:t>
            </a:r>
            <a:r>
              <a:rPr lang="ru-RU" sz="1600" b="1" dirty="0">
                <a:solidFill>
                  <a:srgbClr val="C00000"/>
                </a:solidFill>
              </a:rPr>
              <a:t> </a:t>
            </a:r>
            <a:r>
              <a:rPr lang="ru-RU" sz="1600" b="1" dirty="0" smtClean="0">
                <a:solidFill>
                  <a:srgbClr val="C00000"/>
                </a:solidFill>
              </a:rPr>
              <a:t>гр.03</a:t>
            </a:r>
            <a:r>
              <a:rPr lang="ru-RU" sz="1600" b="1" dirty="0">
                <a:solidFill>
                  <a:srgbClr val="C00000"/>
                </a:solidFill>
              </a:rPr>
              <a:t> </a:t>
            </a:r>
            <a:r>
              <a:rPr lang="ru-RU" sz="1600" b="1" u="sng" dirty="0"/>
              <a:t>больше</a:t>
            </a:r>
            <a:r>
              <a:rPr lang="ru-RU" sz="1600" b="1" dirty="0"/>
              <a:t> </a:t>
            </a:r>
            <a:r>
              <a:rPr lang="ru-RU" sz="1600" b="1" dirty="0" smtClean="0"/>
              <a:t>ф.61</a:t>
            </a:r>
            <a:r>
              <a:rPr lang="ru-RU" sz="1600" b="1" dirty="0"/>
              <a:t>, таб.5000, </a:t>
            </a:r>
            <a:r>
              <a:rPr lang="ru-RU" sz="1600" b="1" dirty="0">
                <a:solidFill>
                  <a:srgbClr val="C00000"/>
                </a:solidFill>
              </a:rPr>
              <a:t>стр.</a:t>
            </a:r>
            <a:r>
              <a:rPr lang="ru-RU" sz="1600" b="1" dirty="0" smtClean="0">
                <a:solidFill>
                  <a:srgbClr val="C00000"/>
                </a:solidFill>
              </a:rPr>
              <a:t>10,</a:t>
            </a:r>
            <a:r>
              <a:rPr lang="ru-RU" sz="1600" b="1" dirty="0">
                <a:solidFill>
                  <a:srgbClr val="C00000"/>
                </a:solidFill>
              </a:rPr>
              <a:t> гр.</a:t>
            </a:r>
            <a:r>
              <a:rPr lang="ru-RU" sz="1600" b="1" dirty="0" smtClean="0">
                <a:solidFill>
                  <a:srgbClr val="C00000"/>
                </a:solidFill>
              </a:rPr>
              <a:t>03*</a:t>
            </a:r>
          </a:p>
          <a:p>
            <a:pPr algn="just"/>
            <a:r>
              <a:rPr lang="ru-RU" sz="1600" b="1" dirty="0"/>
              <a:t>Ф.61, таб.5000, </a:t>
            </a:r>
            <a:r>
              <a:rPr lang="ru-RU" sz="1600" b="1" dirty="0" smtClean="0">
                <a:solidFill>
                  <a:srgbClr val="C00000"/>
                </a:solidFill>
              </a:rPr>
              <a:t>стр.8,</a:t>
            </a:r>
            <a:r>
              <a:rPr lang="ru-RU" sz="1600" b="1" dirty="0">
                <a:solidFill>
                  <a:srgbClr val="C00000"/>
                </a:solidFill>
              </a:rPr>
              <a:t> </a:t>
            </a:r>
            <a:r>
              <a:rPr lang="ru-RU" sz="1600" b="1" dirty="0" smtClean="0">
                <a:solidFill>
                  <a:srgbClr val="C00000"/>
                </a:solidFill>
              </a:rPr>
              <a:t>гр.03</a:t>
            </a:r>
            <a:r>
              <a:rPr lang="ru-RU" sz="1600" b="1" dirty="0">
                <a:solidFill>
                  <a:srgbClr val="C00000"/>
                </a:solidFill>
              </a:rPr>
              <a:t> </a:t>
            </a:r>
            <a:r>
              <a:rPr lang="ru-RU" sz="1600" b="1" u="sng" dirty="0"/>
              <a:t>больше </a:t>
            </a:r>
            <a:r>
              <a:rPr lang="ru-RU" sz="1600" b="1" dirty="0" smtClean="0"/>
              <a:t>ф.61</a:t>
            </a:r>
            <a:r>
              <a:rPr lang="ru-RU" sz="1600" b="1" dirty="0"/>
              <a:t>, таб.5000, </a:t>
            </a:r>
            <a:r>
              <a:rPr lang="ru-RU" sz="1600" b="1" dirty="0">
                <a:solidFill>
                  <a:srgbClr val="C00000"/>
                </a:solidFill>
              </a:rPr>
              <a:t>стр.</a:t>
            </a:r>
            <a:r>
              <a:rPr lang="ru-RU" sz="1600" b="1" dirty="0" smtClean="0">
                <a:solidFill>
                  <a:srgbClr val="C00000"/>
                </a:solidFill>
              </a:rPr>
              <a:t>11,</a:t>
            </a:r>
            <a:r>
              <a:rPr lang="ru-RU" sz="1600" b="1" dirty="0">
                <a:solidFill>
                  <a:srgbClr val="C00000"/>
                </a:solidFill>
              </a:rPr>
              <a:t> гр.</a:t>
            </a:r>
            <a:r>
              <a:rPr lang="ru-RU" sz="1600" b="1" dirty="0" smtClean="0">
                <a:solidFill>
                  <a:srgbClr val="C00000"/>
                </a:solidFill>
              </a:rPr>
              <a:t>03*</a:t>
            </a:r>
          </a:p>
          <a:p>
            <a:pPr algn="just"/>
            <a:r>
              <a:rPr lang="ru-RU" sz="1600" b="1" dirty="0"/>
              <a:t>Ф.61, таб.5000, </a:t>
            </a:r>
            <a:r>
              <a:rPr lang="ru-RU" sz="1600" b="1" dirty="0">
                <a:solidFill>
                  <a:srgbClr val="C00000"/>
                </a:solidFill>
              </a:rPr>
              <a:t>стр.2</a:t>
            </a:r>
            <a:r>
              <a:rPr lang="ru-RU" sz="1600" b="1" dirty="0" smtClean="0">
                <a:solidFill>
                  <a:srgbClr val="C00000"/>
                </a:solidFill>
              </a:rPr>
              <a:t>,</a:t>
            </a:r>
            <a:r>
              <a:rPr lang="ru-RU" sz="1600" b="1" dirty="0">
                <a:solidFill>
                  <a:srgbClr val="C00000"/>
                </a:solidFill>
              </a:rPr>
              <a:t> </a:t>
            </a:r>
            <a:r>
              <a:rPr lang="ru-RU" sz="1600" b="1" dirty="0" smtClean="0">
                <a:solidFill>
                  <a:srgbClr val="C00000"/>
                </a:solidFill>
              </a:rPr>
              <a:t>гр.03</a:t>
            </a:r>
            <a:r>
              <a:rPr lang="ru-RU" sz="1600" b="1" dirty="0">
                <a:solidFill>
                  <a:srgbClr val="C00000"/>
                </a:solidFill>
              </a:rPr>
              <a:t> </a:t>
            </a:r>
            <a:r>
              <a:rPr lang="ru-RU" sz="1600" b="1" u="sng" dirty="0"/>
              <a:t>больше </a:t>
            </a:r>
            <a:r>
              <a:rPr lang="ru-RU" sz="1600" b="1" u="sng" dirty="0" smtClean="0"/>
              <a:t>или равно </a:t>
            </a:r>
            <a:r>
              <a:rPr lang="ru-RU" sz="1600" b="1" dirty="0" smtClean="0"/>
              <a:t>ф.61</a:t>
            </a:r>
            <a:r>
              <a:rPr lang="ru-RU" sz="1600" b="1" dirty="0"/>
              <a:t>, таб.5000, </a:t>
            </a:r>
            <a:r>
              <a:rPr lang="ru-RU" sz="1600" b="1" dirty="0">
                <a:solidFill>
                  <a:srgbClr val="C00000"/>
                </a:solidFill>
              </a:rPr>
              <a:t>стр.12</a:t>
            </a:r>
            <a:r>
              <a:rPr lang="ru-RU" sz="1600" b="1" dirty="0" smtClean="0">
                <a:solidFill>
                  <a:srgbClr val="C00000"/>
                </a:solidFill>
              </a:rPr>
              <a:t>,</a:t>
            </a:r>
            <a:r>
              <a:rPr lang="ru-RU" sz="1600" b="1" dirty="0">
                <a:solidFill>
                  <a:srgbClr val="C00000"/>
                </a:solidFill>
              </a:rPr>
              <a:t> гр.</a:t>
            </a:r>
            <a:r>
              <a:rPr lang="ru-RU" sz="1600" b="1" dirty="0" smtClean="0">
                <a:solidFill>
                  <a:srgbClr val="C00000"/>
                </a:solidFill>
              </a:rPr>
              <a:t>03*</a:t>
            </a:r>
          </a:p>
          <a:p>
            <a:pPr algn="just"/>
            <a:r>
              <a:rPr lang="ru-RU" sz="1600" b="1" dirty="0"/>
              <a:t>Ф.61, таб.5000, </a:t>
            </a:r>
            <a:r>
              <a:rPr lang="ru-RU" sz="1600" b="1" dirty="0" smtClean="0">
                <a:solidFill>
                  <a:srgbClr val="C00000"/>
                </a:solidFill>
              </a:rPr>
              <a:t>стр.12,</a:t>
            </a:r>
            <a:r>
              <a:rPr lang="ru-RU" sz="1600" b="1" dirty="0">
                <a:solidFill>
                  <a:srgbClr val="C00000"/>
                </a:solidFill>
              </a:rPr>
              <a:t> </a:t>
            </a:r>
            <a:r>
              <a:rPr lang="ru-RU" sz="1600" b="1" dirty="0" smtClean="0">
                <a:solidFill>
                  <a:srgbClr val="C00000"/>
                </a:solidFill>
              </a:rPr>
              <a:t>гр.03</a:t>
            </a:r>
            <a:r>
              <a:rPr lang="ru-RU" sz="1600" b="1" dirty="0">
                <a:solidFill>
                  <a:srgbClr val="C00000"/>
                </a:solidFill>
              </a:rPr>
              <a:t> </a:t>
            </a:r>
            <a:r>
              <a:rPr lang="ru-RU" sz="1600" b="1" u="sng" dirty="0"/>
              <a:t>больше</a:t>
            </a:r>
            <a:r>
              <a:rPr lang="ru-RU" sz="1600" b="1" dirty="0"/>
              <a:t> </a:t>
            </a:r>
            <a:r>
              <a:rPr lang="ru-RU" sz="1600" b="1" dirty="0" smtClean="0"/>
              <a:t>ф.61</a:t>
            </a:r>
            <a:r>
              <a:rPr lang="ru-RU" sz="1600" b="1" dirty="0"/>
              <a:t>, таб.5000, </a:t>
            </a:r>
            <a:r>
              <a:rPr lang="ru-RU" sz="1600" b="1" dirty="0">
                <a:solidFill>
                  <a:srgbClr val="C00000"/>
                </a:solidFill>
              </a:rPr>
              <a:t>стр.</a:t>
            </a:r>
            <a:r>
              <a:rPr lang="ru-RU" sz="1600" b="1" dirty="0" smtClean="0">
                <a:solidFill>
                  <a:srgbClr val="C00000"/>
                </a:solidFill>
              </a:rPr>
              <a:t>13,</a:t>
            </a:r>
            <a:r>
              <a:rPr lang="ru-RU" sz="1600" b="1" dirty="0">
                <a:solidFill>
                  <a:srgbClr val="C00000"/>
                </a:solidFill>
              </a:rPr>
              <a:t> гр.</a:t>
            </a:r>
            <a:r>
              <a:rPr lang="ru-RU" sz="1600" b="1" dirty="0" smtClean="0">
                <a:solidFill>
                  <a:srgbClr val="C00000"/>
                </a:solidFill>
              </a:rPr>
              <a:t>03*</a:t>
            </a:r>
          </a:p>
          <a:p>
            <a:pPr algn="just"/>
            <a:r>
              <a:rPr lang="ru-RU" sz="1600" b="1" dirty="0"/>
              <a:t>Ф.61, таб.5000, </a:t>
            </a:r>
            <a:r>
              <a:rPr lang="ru-RU" sz="1600" b="1" dirty="0" smtClean="0">
                <a:solidFill>
                  <a:srgbClr val="C00000"/>
                </a:solidFill>
              </a:rPr>
              <a:t>стр.3,</a:t>
            </a:r>
            <a:r>
              <a:rPr lang="ru-RU" sz="1600" b="1" dirty="0">
                <a:solidFill>
                  <a:srgbClr val="C00000"/>
                </a:solidFill>
              </a:rPr>
              <a:t> </a:t>
            </a:r>
            <a:r>
              <a:rPr lang="ru-RU" sz="1600" b="1" dirty="0" smtClean="0">
                <a:solidFill>
                  <a:srgbClr val="C00000"/>
                </a:solidFill>
              </a:rPr>
              <a:t>гр.03</a:t>
            </a:r>
            <a:r>
              <a:rPr lang="ru-RU" sz="1600" b="1" dirty="0">
                <a:solidFill>
                  <a:srgbClr val="C00000"/>
                </a:solidFill>
              </a:rPr>
              <a:t> </a:t>
            </a:r>
            <a:r>
              <a:rPr lang="ru-RU" sz="1600" b="1" u="sng" dirty="0"/>
              <a:t>больше</a:t>
            </a:r>
            <a:r>
              <a:rPr lang="ru-RU" sz="1600" b="1" dirty="0"/>
              <a:t> </a:t>
            </a:r>
            <a:r>
              <a:rPr lang="ru-RU" sz="1600" b="1" dirty="0" smtClean="0"/>
              <a:t>ф.61</a:t>
            </a:r>
            <a:r>
              <a:rPr lang="ru-RU" sz="1600" b="1" dirty="0"/>
              <a:t>, таб.5000, </a:t>
            </a:r>
            <a:r>
              <a:rPr lang="ru-RU" sz="1600" b="1" dirty="0">
                <a:solidFill>
                  <a:srgbClr val="C00000"/>
                </a:solidFill>
              </a:rPr>
              <a:t>стр.</a:t>
            </a:r>
            <a:r>
              <a:rPr lang="ru-RU" sz="1600" b="1" dirty="0" smtClean="0">
                <a:solidFill>
                  <a:srgbClr val="C00000"/>
                </a:solidFill>
              </a:rPr>
              <a:t>14,</a:t>
            </a:r>
            <a:r>
              <a:rPr lang="ru-RU" sz="1600" b="1" dirty="0">
                <a:solidFill>
                  <a:srgbClr val="C00000"/>
                </a:solidFill>
              </a:rPr>
              <a:t> гр.</a:t>
            </a:r>
            <a:r>
              <a:rPr lang="ru-RU" sz="1600" b="1" dirty="0" smtClean="0">
                <a:solidFill>
                  <a:srgbClr val="C00000"/>
                </a:solidFill>
              </a:rPr>
              <a:t>03*</a:t>
            </a:r>
          </a:p>
          <a:p>
            <a:pPr algn="just"/>
            <a:r>
              <a:rPr lang="ru-RU" sz="1600" b="1" dirty="0"/>
              <a:t>Ф.61, таб.5000, </a:t>
            </a:r>
            <a:r>
              <a:rPr lang="ru-RU" sz="1600" b="1" dirty="0" smtClean="0">
                <a:solidFill>
                  <a:srgbClr val="C00000"/>
                </a:solidFill>
              </a:rPr>
              <a:t>стр.15,</a:t>
            </a:r>
            <a:r>
              <a:rPr lang="ru-RU" sz="1600" b="1" dirty="0">
                <a:solidFill>
                  <a:srgbClr val="C00000"/>
                </a:solidFill>
              </a:rPr>
              <a:t> </a:t>
            </a:r>
            <a:r>
              <a:rPr lang="ru-RU" sz="1600" b="1" dirty="0" smtClean="0">
                <a:solidFill>
                  <a:srgbClr val="C00000"/>
                </a:solidFill>
              </a:rPr>
              <a:t>гр.03</a:t>
            </a:r>
            <a:r>
              <a:rPr lang="ru-RU" sz="1600" b="1" dirty="0">
                <a:solidFill>
                  <a:srgbClr val="C00000"/>
                </a:solidFill>
              </a:rPr>
              <a:t> </a:t>
            </a:r>
            <a:r>
              <a:rPr lang="ru-RU" sz="1600" b="1" u="sng" dirty="0"/>
              <a:t>больше</a:t>
            </a:r>
            <a:r>
              <a:rPr lang="ru-RU" sz="1600" b="1" dirty="0"/>
              <a:t> </a:t>
            </a:r>
            <a:r>
              <a:rPr lang="ru-RU" sz="1600" b="1" dirty="0" smtClean="0"/>
              <a:t>ф.61</a:t>
            </a:r>
            <a:r>
              <a:rPr lang="ru-RU" sz="1600" b="1" dirty="0"/>
              <a:t>, таб.5000, </a:t>
            </a:r>
            <a:r>
              <a:rPr lang="ru-RU" sz="1600" b="1" dirty="0">
                <a:solidFill>
                  <a:srgbClr val="C00000"/>
                </a:solidFill>
              </a:rPr>
              <a:t>стр.</a:t>
            </a:r>
            <a:r>
              <a:rPr lang="ru-RU" sz="1600" b="1" dirty="0" smtClean="0">
                <a:solidFill>
                  <a:srgbClr val="C00000"/>
                </a:solidFill>
              </a:rPr>
              <a:t>16,</a:t>
            </a:r>
            <a:r>
              <a:rPr lang="ru-RU" sz="1600" b="1" dirty="0">
                <a:solidFill>
                  <a:srgbClr val="C00000"/>
                </a:solidFill>
              </a:rPr>
              <a:t> гр.</a:t>
            </a:r>
            <a:r>
              <a:rPr lang="ru-RU" sz="1600" b="1" dirty="0" smtClean="0">
                <a:solidFill>
                  <a:srgbClr val="C00000"/>
                </a:solidFill>
              </a:rPr>
              <a:t>03*</a:t>
            </a:r>
          </a:p>
          <a:p>
            <a:pPr algn="just"/>
            <a:r>
              <a:rPr lang="ru-RU" sz="1600" b="1" dirty="0"/>
              <a:t>Ф.61, таб.5000, </a:t>
            </a:r>
            <a:r>
              <a:rPr lang="ru-RU" sz="1600" b="1" dirty="0" smtClean="0">
                <a:solidFill>
                  <a:srgbClr val="C00000"/>
                </a:solidFill>
              </a:rPr>
              <a:t>стр.15,</a:t>
            </a:r>
            <a:r>
              <a:rPr lang="ru-RU" sz="1600" b="1" dirty="0">
                <a:solidFill>
                  <a:srgbClr val="C00000"/>
                </a:solidFill>
              </a:rPr>
              <a:t> </a:t>
            </a:r>
            <a:r>
              <a:rPr lang="ru-RU" sz="1600" b="1" dirty="0" smtClean="0">
                <a:solidFill>
                  <a:srgbClr val="C00000"/>
                </a:solidFill>
              </a:rPr>
              <a:t>гр.03</a:t>
            </a:r>
            <a:r>
              <a:rPr lang="ru-RU" sz="1600" b="1" dirty="0">
                <a:solidFill>
                  <a:srgbClr val="C00000"/>
                </a:solidFill>
              </a:rPr>
              <a:t> </a:t>
            </a:r>
            <a:r>
              <a:rPr lang="ru-RU" sz="1600" b="1" u="sng" dirty="0"/>
              <a:t>больше</a:t>
            </a:r>
            <a:r>
              <a:rPr lang="ru-RU" sz="1600" b="1" dirty="0"/>
              <a:t> </a:t>
            </a:r>
            <a:r>
              <a:rPr lang="ru-RU" sz="1600" b="1" dirty="0" smtClean="0"/>
              <a:t>ф.61</a:t>
            </a:r>
            <a:r>
              <a:rPr lang="ru-RU" sz="1600" b="1" dirty="0"/>
              <a:t>, таб.5000, </a:t>
            </a:r>
            <a:r>
              <a:rPr lang="ru-RU" sz="1600" b="1" dirty="0">
                <a:solidFill>
                  <a:srgbClr val="C00000"/>
                </a:solidFill>
              </a:rPr>
              <a:t>стр.</a:t>
            </a:r>
            <a:r>
              <a:rPr lang="ru-RU" sz="1600" b="1" dirty="0" smtClean="0">
                <a:solidFill>
                  <a:srgbClr val="C00000"/>
                </a:solidFill>
              </a:rPr>
              <a:t>17,</a:t>
            </a:r>
            <a:r>
              <a:rPr lang="ru-RU" sz="1600" b="1" dirty="0">
                <a:solidFill>
                  <a:srgbClr val="C00000"/>
                </a:solidFill>
              </a:rPr>
              <a:t> гр.</a:t>
            </a:r>
            <a:r>
              <a:rPr lang="ru-RU" sz="1600" b="1" dirty="0" smtClean="0">
                <a:solidFill>
                  <a:srgbClr val="C00000"/>
                </a:solidFill>
              </a:rPr>
              <a:t>03*</a:t>
            </a:r>
          </a:p>
          <a:p>
            <a:pPr algn="just"/>
            <a:r>
              <a:rPr lang="ru-RU" sz="1600" b="1" dirty="0"/>
              <a:t>Ф.61, таб.5000, </a:t>
            </a:r>
            <a:r>
              <a:rPr lang="ru-RU" sz="1600" b="1" dirty="0" smtClean="0">
                <a:solidFill>
                  <a:srgbClr val="C00000"/>
                </a:solidFill>
              </a:rPr>
              <a:t>стр.15,</a:t>
            </a:r>
            <a:r>
              <a:rPr lang="ru-RU" sz="1600" b="1" dirty="0">
                <a:solidFill>
                  <a:srgbClr val="C00000"/>
                </a:solidFill>
              </a:rPr>
              <a:t> </a:t>
            </a:r>
            <a:r>
              <a:rPr lang="ru-RU" sz="1600" b="1" dirty="0" smtClean="0">
                <a:solidFill>
                  <a:srgbClr val="C00000"/>
                </a:solidFill>
              </a:rPr>
              <a:t>гр.03</a:t>
            </a:r>
            <a:r>
              <a:rPr lang="ru-RU" sz="1600" b="1" dirty="0">
                <a:solidFill>
                  <a:srgbClr val="C00000"/>
                </a:solidFill>
              </a:rPr>
              <a:t> </a:t>
            </a:r>
            <a:r>
              <a:rPr lang="ru-RU" sz="1600" b="1" u="sng" dirty="0"/>
              <a:t>больше</a:t>
            </a:r>
            <a:r>
              <a:rPr lang="ru-RU" sz="1600" b="1" dirty="0"/>
              <a:t> </a:t>
            </a:r>
            <a:r>
              <a:rPr lang="ru-RU" sz="1600" b="1" dirty="0" smtClean="0"/>
              <a:t>ф.61</a:t>
            </a:r>
            <a:r>
              <a:rPr lang="ru-RU" sz="1600" b="1" dirty="0"/>
              <a:t>, таб.5000, </a:t>
            </a:r>
            <a:r>
              <a:rPr lang="ru-RU" sz="1600" b="1" dirty="0">
                <a:solidFill>
                  <a:srgbClr val="C00000"/>
                </a:solidFill>
              </a:rPr>
              <a:t>стр.</a:t>
            </a:r>
            <a:r>
              <a:rPr lang="ru-RU" sz="1600" b="1" dirty="0" smtClean="0">
                <a:solidFill>
                  <a:srgbClr val="C00000"/>
                </a:solidFill>
              </a:rPr>
              <a:t>18,</a:t>
            </a:r>
            <a:r>
              <a:rPr lang="ru-RU" sz="1600" b="1" dirty="0">
                <a:solidFill>
                  <a:srgbClr val="C00000"/>
                </a:solidFill>
              </a:rPr>
              <a:t> гр.</a:t>
            </a:r>
            <a:r>
              <a:rPr lang="ru-RU" sz="1600" b="1" dirty="0" smtClean="0">
                <a:solidFill>
                  <a:srgbClr val="C00000"/>
                </a:solidFill>
              </a:rPr>
              <a:t>03*</a:t>
            </a:r>
          </a:p>
          <a:p>
            <a:pPr algn="just"/>
            <a:r>
              <a:rPr lang="ru-RU" sz="1600" b="1" dirty="0"/>
              <a:t>Ф.61, таб.5000, </a:t>
            </a:r>
            <a:r>
              <a:rPr lang="ru-RU" sz="1600" b="1" dirty="0" smtClean="0">
                <a:solidFill>
                  <a:srgbClr val="C00000"/>
                </a:solidFill>
              </a:rPr>
              <a:t>стр.15,</a:t>
            </a:r>
            <a:r>
              <a:rPr lang="ru-RU" sz="1600" b="1" dirty="0">
                <a:solidFill>
                  <a:srgbClr val="C00000"/>
                </a:solidFill>
              </a:rPr>
              <a:t> </a:t>
            </a:r>
            <a:r>
              <a:rPr lang="ru-RU" sz="1600" b="1" dirty="0" smtClean="0">
                <a:solidFill>
                  <a:srgbClr val="C00000"/>
                </a:solidFill>
              </a:rPr>
              <a:t>гр.03</a:t>
            </a:r>
            <a:r>
              <a:rPr lang="ru-RU" sz="1600" b="1" dirty="0">
                <a:solidFill>
                  <a:srgbClr val="C00000"/>
                </a:solidFill>
              </a:rPr>
              <a:t> </a:t>
            </a:r>
            <a:r>
              <a:rPr lang="ru-RU" sz="1600" b="1" u="sng" dirty="0"/>
              <a:t>больше </a:t>
            </a:r>
            <a:r>
              <a:rPr lang="ru-RU" sz="1600" b="1" dirty="0" smtClean="0"/>
              <a:t>ф.61</a:t>
            </a:r>
            <a:r>
              <a:rPr lang="ru-RU" sz="1600" b="1" dirty="0"/>
              <a:t>, таб.5000, </a:t>
            </a:r>
            <a:r>
              <a:rPr lang="ru-RU" sz="1600" b="1" dirty="0">
                <a:solidFill>
                  <a:srgbClr val="C00000"/>
                </a:solidFill>
              </a:rPr>
              <a:t>стр.</a:t>
            </a:r>
            <a:r>
              <a:rPr lang="ru-RU" sz="1600" b="1" dirty="0" smtClean="0">
                <a:solidFill>
                  <a:srgbClr val="C00000"/>
                </a:solidFill>
              </a:rPr>
              <a:t>19,</a:t>
            </a:r>
            <a:r>
              <a:rPr lang="ru-RU" sz="1600" b="1" dirty="0">
                <a:solidFill>
                  <a:srgbClr val="C00000"/>
                </a:solidFill>
              </a:rPr>
              <a:t> гр.</a:t>
            </a:r>
            <a:r>
              <a:rPr lang="ru-RU" sz="1600" b="1" dirty="0" smtClean="0">
                <a:solidFill>
                  <a:srgbClr val="C00000"/>
                </a:solidFill>
              </a:rPr>
              <a:t>03*</a:t>
            </a:r>
          </a:p>
          <a:p>
            <a:pPr algn="just"/>
            <a:r>
              <a:rPr lang="ru-RU" sz="1600" b="1" dirty="0"/>
              <a:t>Ф.61, таб.5000, </a:t>
            </a:r>
            <a:r>
              <a:rPr lang="ru-RU" sz="1600" b="1" dirty="0" smtClean="0">
                <a:solidFill>
                  <a:srgbClr val="C00000"/>
                </a:solidFill>
              </a:rPr>
              <a:t>стр.15,</a:t>
            </a:r>
            <a:r>
              <a:rPr lang="ru-RU" sz="1600" b="1" dirty="0">
                <a:solidFill>
                  <a:srgbClr val="C00000"/>
                </a:solidFill>
              </a:rPr>
              <a:t> </a:t>
            </a:r>
            <a:r>
              <a:rPr lang="ru-RU" sz="1600" b="1" dirty="0" smtClean="0">
                <a:solidFill>
                  <a:srgbClr val="C00000"/>
                </a:solidFill>
              </a:rPr>
              <a:t>гр.03</a:t>
            </a:r>
            <a:r>
              <a:rPr lang="ru-RU" sz="1600" b="1" dirty="0">
                <a:solidFill>
                  <a:srgbClr val="C00000"/>
                </a:solidFill>
              </a:rPr>
              <a:t> </a:t>
            </a:r>
            <a:r>
              <a:rPr lang="ru-RU" sz="1600" b="1" u="sng" dirty="0"/>
              <a:t>больше</a:t>
            </a:r>
            <a:r>
              <a:rPr lang="ru-RU" sz="1600" b="1" dirty="0"/>
              <a:t> </a:t>
            </a:r>
            <a:r>
              <a:rPr lang="ru-RU" sz="1600" b="1" dirty="0" smtClean="0"/>
              <a:t>ф.61</a:t>
            </a:r>
            <a:r>
              <a:rPr lang="ru-RU" sz="1600" b="1" dirty="0"/>
              <a:t>, таб.5000, </a:t>
            </a:r>
            <a:r>
              <a:rPr lang="ru-RU" sz="1600" b="1" dirty="0">
                <a:solidFill>
                  <a:srgbClr val="C00000"/>
                </a:solidFill>
              </a:rPr>
              <a:t>стр.</a:t>
            </a:r>
            <a:r>
              <a:rPr lang="ru-RU" sz="1600" b="1" dirty="0" smtClean="0">
                <a:solidFill>
                  <a:srgbClr val="C00000"/>
                </a:solidFill>
              </a:rPr>
              <a:t>16+17+18,</a:t>
            </a:r>
            <a:r>
              <a:rPr lang="ru-RU" sz="1600" b="1" dirty="0">
                <a:solidFill>
                  <a:srgbClr val="C00000"/>
                </a:solidFill>
              </a:rPr>
              <a:t> гр.</a:t>
            </a:r>
            <a:r>
              <a:rPr lang="ru-RU" sz="1600" b="1" dirty="0" smtClean="0">
                <a:solidFill>
                  <a:srgbClr val="C00000"/>
                </a:solidFill>
              </a:rPr>
              <a:t>03*</a:t>
            </a:r>
          </a:p>
          <a:p>
            <a:pPr algn="just"/>
            <a:endParaRPr lang="ru-RU" sz="1600" b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078070-8EDD-4CBE-BA1D-D4E3024E180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8456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13"/>
          <p:cNvSpPr txBox="1">
            <a:spLocks noChangeArrowheads="1"/>
          </p:cNvSpPr>
          <p:nvPr/>
        </p:nvSpPr>
        <p:spPr bwMode="auto">
          <a:xfrm>
            <a:off x="1" y="0"/>
            <a:ext cx="9162562" cy="70028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b="1" dirty="0">
                <a:solidFill>
                  <a:schemeClr val="bg1"/>
                </a:solidFill>
              </a:rPr>
              <a:t>Форма федерального статистического наблюдения № 61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b="1" dirty="0">
                <a:solidFill>
                  <a:schemeClr val="bg1"/>
                </a:solidFill>
              </a:rPr>
              <a:t> «Сведения о болезни, вызванной вирусом  иммунодефицита человека» 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7EA09AC7-CA62-4EF9-97B7-147F97510378}"/>
              </a:ext>
            </a:extLst>
          </p:cNvPr>
          <p:cNvSpPr/>
          <p:nvPr/>
        </p:nvSpPr>
        <p:spPr>
          <a:xfrm>
            <a:off x="214290" y="793867"/>
            <a:ext cx="8715417" cy="53566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8726A7A7-44E7-4D75-B5E0-DB109D58D39B}"/>
              </a:ext>
            </a:extLst>
          </p:cNvPr>
          <p:cNvSpPr/>
          <p:nvPr/>
        </p:nvSpPr>
        <p:spPr>
          <a:xfrm>
            <a:off x="318011" y="1331476"/>
            <a:ext cx="855424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b="1" dirty="0">
                <a:solidFill>
                  <a:srgbClr val="0033CC"/>
                </a:solidFill>
              </a:rPr>
              <a:t>НЕКОТОРЫЕ УСЛОВИЯ </a:t>
            </a:r>
            <a:r>
              <a:rPr lang="ru-RU" altLang="ru-RU" b="1" dirty="0" smtClean="0">
                <a:solidFill>
                  <a:srgbClr val="0033CC"/>
                </a:solidFill>
              </a:rPr>
              <a:t>МЕЖФОРМЕННОГО КОНТРОЛЯ </a:t>
            </a:r>
            <a:r>
              <a:rPr lang="ru-RU" altLang="ru-RU" b="1" dirty="0">
                <a:solidFill>
                  <a:srgbClr val="0033CC"/>
                </a:solidFill>
              </a:rPr>
              <a:t>ДЛЯ ТАБЛИЦЫ 5000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490679" y="2132856"/>
            <a:ext cx="820891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b="1" u="sng" dirty="0" smtClean="0"/>
              <a:t>Для детей,</a:t>
            </a:r>
            <a:r>
              <a:rPr lang="ru-RU" b="1" u="sng" dirty="0"/>
              <a:t> родившихся живыми </a:t>
            </a:r>
            <a:r>
              <a:rPr lang="ru-RU" b="1" u="sng" dirty="0" smtClean="0"/>
              <a:t>от матерей, больных ВИЧ-инфекцией, в </a:t>
            </a:r>
          </a:p>
          <a:p>
            <a:pPr algn="just"/>
            <a:r>
              <a:rPr lang="ru-RU" b="1" u="sng" dirty="0" smtClean="0"/>
              <a:t>отчетном году:</a:t>
            </a:r>
          </a:p>
          <a:p>
            <a:pPr algn="just"/>
            <a:r>
              <a:rPr lang="ru-RU" b="1" dirty="0" smtClean="0"/>
              <a:t>ф.61,таб.5000,</a:t>
            </a:r>
            <a:r>
              <a:rPr lang="ru-RU" b="1" dirty="0" smtClean="0">
                <a:solidFill>
                  <a:srgbClr val="C00000"/>
                </a:solidFill>
              </a:rPr>
              <a:t> стр.15,гр.03 </a:t>
            </a:r>
            <a:r>
              <a:rPr lang="ru-RU" b="1" dirty="0" smtClean="0"/>
              <a:t>должно быть </a:t>
            </a:r>
            <a:r>
              <a:rPr lang="ru-RU" b="1" u="sng" dirty="0" smtClean="0"/>
              <a:t>больше или равно</a:t>
            </a:r>
          </a:p>
          <a:p>
            <a:pPr algn="just"/>
            <a:r>
              <a:rPr lang="ru-RU" b="1" dirty="0"/>
              <a:t> </a:t>
            </a:r>
            <a:r>
              <a:rPr lang="ru-RU" b="1" dirty="0" smtClean="0"/>
              <a:t>                </a:t>
            </a:r>
            <a:r>
              <a:rPr lang="ru-RU" b="1" u="sng" dirty="0" smtClean="0">
                <a:solidFill>
                  <a:srgbClr val="C00000"/>
                </a:solidFill>
              </a:rPr>
              <a:t>ф.32, таб.2248, п.2 (</a:t>
            </a:r>
            <a:r>
              <a:rPr lang="ru-RU" b="1" dirty="0">
                <a:solidFill>
                  <a:srgbClr val="C00000"/>
                </a:solidFill>
              </a:rPr>
              <a:t>число родившихся от ВИЧ-инфицированных матерей, </a:t>
            </a:r>
            <a:r>
              <a:rPr lang="ru-RU" b="1" dirty="0" smtClean="0">
                <a:solidFill>
                  <a:srgbClr val="C00000"/>
                </a:solidFill>
              </a:rPr>
              <a:t>в том числе родилось живыми __)</a:t>
            </a:r>
            <a:endParaRPr lang="ru-RU" b="1" dirty="0">
              <a:solidFill>
                <a:srgbClr val="C00000"/>
              </a:solidFill>
            </a:endParaRPr>
          </a:p>
          <a:p>
            <a:pPr algn="just"/>
            <a:endParaRPr lang="ru-RU" b="1" u="sng" dirty="0">
              <a:solidFill>
                <a:srgbClr val="C0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078070-8EDD-4CBE-BA1D-D4E3024E180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3075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7EA09AC7-CA62-4EF9-97B7-147F97510378}"/>
              </a:ext>
            </a:extLst>
          </p:cNvPr>
          <p:cNvSpPr/>
          <p:nvPr/>
        </p:nvSpPr>
        <p:spPr>
          <a:xfrm>
            <a:off x="260140" y="2607512"/>
            <a:ext cx="8585103" cy="406184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9AA78E51-8DE1-421A-A420-563A043075C3}"/>
              </a:ext>
            </a:extLst>
          </p:cNvPr>
          <p:cNvSpPr/>
          <p:nvPr/>
        </p:nvSpPr>
        <p:spPr>
          <a:xfrm>
            <a:off x="287524" y="836712"/>
            <a:ext cx="8424936" cy="17281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13"/>
          <p:cNvSpPr txBox="1">
            <a:spLocks noChangeArrowheads="1"/>
          </p:cNvSpPr>
          <p:nvPr/>
        </p:nvSpPr>
        <p:spPr bwMode="auto">
          <a:xfrm>
            <a:off x="1" y="0"/>
            <a:ext cx="9162562" cy="70028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b="1" dirty="0">
                <a:solidFill>
                  <a:schemeClr val="bg1"/>
                </a:solidFill>
              </a:rPr>
              <a:t>Форма федерального статистического наблюдения № 61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b="1" dirty="0">
                <a:solidFill>
                  <a:schemeClr val="bg1"/>
                </a:solidFill>
              </a:rPr>
              <a:t> «Сведения о болезни, вызванной вирусом  иммунодефицита человека» </a:t>
            </a: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xmlns="" id="{BE3125D1-0AC2-43AB-B627-F1B0694F1E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6996435"/>
              </p:ext>
            </p:extLst>
          </p:nvPr>
        </p:nvGraphicFramePr>
        <p:xfrm>
          <a:off x="539552" y="958812"/>
          <a:ext cx="7920880" cy="148399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7920880">
                  <a:extLst>
                    <a:ext uri="{9D8B030D-6E8A-4147-A177-3AD203B41FA5}">
                      <a16:colId xmlns:a16="http://schemas.microsoft.com/office/drawing/2014/main" xmlns="" val="3742325964"/>
                    </a:ext>
                  </a:extLst>
                </a:gridCol>
              </a:tblGrid>
              <a:tr h="1483992"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FF"/>
                          </a:solidFill>
                          <a:effectLst/>
                        </a:rPr>
                        <a:t>Таблица (5100) </a:t>
                      </a:r>
                    </a:p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Умерло в отчетном году детей, родившихся от матерей, больных ВИЧ-инфекцией, всего 1 ____ ,</a:t>
                      </a:r>
                      <a:r>
                        <a:rPr lang="ru-RU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из них: детей, у которых подтверждено наличие ВИЧ- инфекции 2 ____ , детей с бессимптомным инфекционным статусом (код МКБ-10 </a:t>
                      </a: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</a:t>
                      </a:r>
                      <a:r>
                        <a:rPr lang="ru-RU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21) 3 ____ . 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072191977"/>
                  </a:ext>
                </a:extLst>
              </a:tr>
            </a:tbl>
          </a:graphicData>
        </a:graphic>
      </p:graphicFrame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1E09D262-1F3F-4370-A51D-6812A8D8168B}"/>
              </a:ext>
            </a:extLst>
          </p:cNvPr>
          <p:cNvSpPr/>
          <p:nvPr/>
        </p:nvSpPr>
        <p:spPr>
          <a:xfrm>
            <a:off x="333872" y="2657147"/>
            <a:ext cx="8352928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b="1" dirty="0">
                <a:solidFill>
                  <a:srgbClr val="0033CC"/>
                </a:solidFill>
              </a:rPr>
              <a:t>НЕКОТОРЫЕ УСЛОВИЯ </a:t>
            </a:r>
            <a:r>
              <a:rPr lang="ru-RU" altLang="ru-RU" b="1" dirty="0" smtClean="0">
                <a:solidFill>
                  <a:srgbClr val="0033CC"/>
                </a:solidFill>
              </a:rPr>
              <a:t>ВНУТРИФОРМЕННОГО ВНУТРИТАБЛИЧНОГО И МЕЖТАБЛИЧНОГО И МЕЖФОРМЕННОГО </a:t>
            </a:r>
            <a:r>
              <a:rPr lang="ru-RU" altLang="ru-RU" b="1" dirty="0">
                <a:solidFill>
                  <a:srgbClr val="0033CC"/>
                </a:solidFill>
              </a:rPr>
              <a:t>КОНТРОЛЯ ДЛЯ ТАБЛИЦЫ </a:t>
            </a:r>
            <a:r>
              <a:rPr lang="ru-RU" altLang="ru-RU" b="1" dirty="0" smtClean="0">
                <a:solidFill>
                  <a:srgbClr val="0033CC"/>
                </a:solidFill>
              </a:rPr>
              <a:t>5100</a:t>
            </a:r>
          </a:p>
          <a:p>
            <a:pPr algn="ctr"/>
            <a:endParaRPr lang="ru-RU" altLang="ru-RU" b="1" dirty="0" smtClean="0">
              <a:solidFill>
                <a:srgbClr val="0033CC"/>
              </a:solidFill>
            </a:endParaRPr>
          </a:p>
          <a:p>
            <a:pPr algn="just"/>
            <a:r>
              <a:rPr lang="ru-RU" altLang="ru-RU" sz="1600" b="1" dirty="0" smtClean="0"/>
              <a:t>Ф.61, таб.5100, стр.1, </a:t>
            </a:r>
            <a:r>
              <a:rPr lang="ru-RU" altLang="ru-RU" sz="1600" b="1" dirty="0" smtClean="0">
                <a:solidFill>
                  <a:srgbClr val="C00000"/>
                </a:solidFill>
              </a:rPr>
              <a:t>гр.01 </a:t>
            </a:r>
            <a:r>
              <a:rPr lang="ru-RU" altLang="ru-RU" sz="1600" b="1" u="sng" dirty="0" smtClean="0"/>
              <a:t>больше</a:t>
            </a:r>
            <a:r>
              <a:rPr lang="ru-RU" altLang="ru-RU" sz="1600" b="1" dirty="0" smtClean="0"/>
              <a:t> ф.61, таб.5100, стр.1, </a:t>
            </a:r>
            <a:r>
              <a:rPr lang="ru-RU" altLang="ru-RU" sz="1600" b="1" dirty="0" smtClean="0">
                <a:solidFill>
                  <a:srgbClr val="C00000"/>
                </a:solidFill>
              </a:rPr>
              <a:t>гр.02*</a:t>
            </a:r>
          </a:p>
          <a:p>
            <a:pPr algn="just"/>
            <a:r>
              <a:rPr lang="ru-RU" altLang="ru-RU" sz="1600" b="1" dirty="0" smtClean="0"/>
              <a:t>Ф. 61, таб.5100,стр.1,</a:t>
            </a:r>
            <a:r>
              <a:rPr lang="ru-RU" altLang="ru-RU" sz="1600" b="1" dirty="0" smtClean="0">
                <a:solidFill>
                  <a:srgbClr val="C00000"/>
                </a:solidFill>
              </a:rPr>
              <a:t>гр.01 </a:t>
            </a:r>
            <a:r>
              <a:rPr lang="ru-RU" altLang="ru-RU" sz="1600" b="1" u="sng" dirty="0"/>
              <a:t>больше </a:t>
            </a:r>
            <a:r>
              <a:rPr lang="ru-RU" altLang="ru-RU" sz="1600" b="1" dirty="0" smtClean="0"/>
              <a:t> ф.61, таб.5100, стр.1, </a:t>
            </a:r>
            <a:r>
              <a:rPr lang="ru-RU" altLang="ru-RU" sz="1600" b="1" dirty="0" smtClean="0">
                <a:solidFill>
                  <a:srgbClr val="C00000"/>
                </a:solidFill>
              </a:rPr>
              <a:t>гр.03*</a:t>
            </a:r>
          </a:p>
          <a:p>
            <a:pPr algn="just"/>
            <a:endParaRPr lang="ru-RU" altLang="ru-RU" sz="1600" b="1" dirty="0"/>
          </a:p>
          <a:p>
            <a:pPr algn="just"/>
            <a:r>
              <a:rPr lang="ru-RU" altLang="ru-RU" sz="1600" b="1" dirty="0" smtClean="0"/>
              <a:t>Ф.61, таб. </a:t>
            </a:r>
            <a:r>
              <a:rPr lang="ru-RU" altLang="ru-RU" sz="1600" b="1" dirty="0" smtClean="0">
                <a:solidFill>
                  <a:srgbClr val="C00000"/>
                </a:solidFill>
              </a:rPr>
              <a:t>2000, стр.1, гр.14 </a:t>
            </a:r>
            <a:r>
              <a:rPr lang="ru-RU" altLang="ru-RU" sz="1600" b="1" u="sng" dirty="0"/>
              <a:t>больше </a:t>
            </a:r>
            <a:r>
              <a:rPr lang="ru-RU" altLang="ru-RU" sz="1600" b="1" dirty="0" smtClean="0"/>
              <a:t> ф.61,таб.</a:t>
            </a:r>
            <a:r>
              <a:rPr lang="ru-RU" altLang="ru-RU" sz="1600" b="1" dirty="0" smtClean="0">
                <a:solidFill>
                  <a:srgbClr val="C00000"/>
                </a:solidFill>
              </a:rPr>
              <a:t>5100, стр.1, гр.01</a:t>
            </a:r>
            <a:r>
              <a:rPr lang="ru-RU" altLang="ru-RU" sz="1600" b="1" dirty="0">
                <a:solidFill>
                  <a:srgbClr val="C00000"/>
                </a:solidFill>
              </a:rPr>
              <a:t>*</a:t>
            </a:r>
            <a:endParaRPr lang="ru-RU" altLang="ru-RU" sz="1600" b="1" dirty="0" smtClean="0">
              <a:solidFill>
                <a:srgbClr val="C00000"/>
              </a:solidFill>
            </a:endParaRPr>
          </a:p>
          <a:p>
            <a:pPr algn="just"/>
            <a:r>
              <a:rPr lang="ru-RU" altLang="ru-RU" sz="1600" b="1" dirty="0" smtClean="0"/>
              <a:t>Ф.61, таб.</a:t>
            </a:r>
            <a:r>
              <a:rPr lang="ru-RU" altLang="ru-RU" sz="1600" b="1" dirty="0" smtClean="0">
                <a:solidFill>
                  <a:srgbClr val="C00000"/>
                </a:solidFill>
              </a:rPr>
              <a:t>5000, стр.15, гр.03 </a:t>
            </a:r>
            <a:r>
              <a:rPr lang="ru-RU" altLang="ru-RU" sz="1600" b="1" u="sng" dirty="0"/>
              <a:t>больше </a:t>
            </a:r>
            <a:r>
              <a:rPr lang="ru-RU" altLang="ru-RU" sz="1600" b="1" dirty="0" smtClean="0"/>
              <a:t>ф.61,таб.</a:t>
            </a:r>
            <a:r>
              <a:rPr lang="ru-RU" altLang="ru-RU" sz="1600" b="1" dirty="0" smtClean="0">
                <a:solidFill>
                  <a:srgbClr val="C00000"/>
                </a:solidFill>
              </a:rPr>
              <a:t>5100, стр.1, гр.01*</a:t>
            </a:r>
          </a:p>
          <a:p>
            <a:pPr algn="just"/>
            <a:endParaRPr lang="ru-RU" altLang="ru-RU" sz="1600" b="1" dirty="0"/>
          </a:p>
          <a:p>
            <a:pPr algn="just"/>
            <a:endParaRPr lang="ru-RU" altLang="ru-RU" sz="16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22303" y="5043085"/>
            <a:ext cx="820891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600" b="1" u="sng" dirty="0" smtClean="0"/>
              <a:t>Для детей,</a:t>
            </a:r>
            <a:r>
              <a:rPr lang="ru-RU" sz="1600" b="1" u="sng" dirty="0"/>
              <a:t> </a:t>
            </a:r>
            <a:r>
              <a:rPr lang="ru-RU" sz="1600" b="1" u="sng" dirty="0" smtClean="0"/>
              <a:t>умерших в отчетном году, родившихся от матерей, больных ВИЧ-</a:t>
            </a:r>
          </a:p>
          <a:p>
            <a:pPr algn="just"/>
            <a:r>
              <a:rPr lang="ru-RU" sz="1600" b="1" u="sng" dirty="0" smtClean="0"/>
              <a:t>инфекцией, всего:</a:t>
            </a:r>
          </a:p>
          <a:p>
            <a:pPr algn="just"/>
            <a:r>
              <a:rPr lang="ru-RU" sz="1600" b="1" dirty="0" smtClean="0"/>
              <a:t>ф.61,</a:t>
            </a:r>
            <a:r>
              <a:rPr lang="ru-RU" sz="1600" b="1" dirty="0" smtClean="0">
                <a:solidFill>
                  <a:srgbClr val="C00000"/>
                </a:solidFill>
              </a:rPr>
              <a:t>таб.5100,стр.1,гр.01 </a:t>
            </a:r>
            <a:r>
              <a:rPr lang="ru-RU" sz="1600" b="1" dirty="0" smtClean="0"/>
              <a:t>должно быть </a:t>
            </a:r>
            <a:r>
              <a:rPr lang="ru-RU" sz="1600" b="1" u="sng" dirty="0" smtClean="0"/>
              <a:t>больше или равно</a:t>
            </a:r>
          </a:p>
          <a:p>
            <a:pPr algn="just"/>
            <a:r>
              <a:rPr lang="ru-RU" sz="1600" b="1" dirty="0" smtClean="0">
                <a:solidFill>
                  <a:srgbClr val="C00000"/>
                </a:solidFill>
              </a:rPr>
              <a:t>         ф.32,таб.2248, п. 3 (число родившихся от ВИЧ-инфицированных матерей, … из них умерло___)</a:t>
            </a:r>
            <a:endParaRPr lang="ru-RU" sz="1600" b="1" dirty="0">
              <a:solidFill>
                <a:srgbClr val="C0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078070-8EDD-4CBE-BA1D-D4E3024E180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5489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13"/>
          <p:cNvSpPr txBox="1">
            <a:spLocks noChangeArrowheads="1"/>
          </p:cNvSpPr>
          <p:nvPr/>
        </p:nvSpPr>
        <p:spPr bwMode="auto">
          <a:xfrm>
            <a:off x="10004" y="-31238"/>
            <a:ext cx="9162562" cy="70028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b="1" dirty="0">
                <a:solidFill>
                  <a:schemeClr val="bg1"/>
                </a:solidFill>
              </a:rPr>
              <a:t>Форма федерального статистического наблюдения № 61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b="1" dirty="0">
                <a:solidFill>
                  <a:schemeClr val="bg1"/>
                </a:solidFill>
              </a:rPr>
              <a:t> «Сведения о болезни, вызванной вирусом  иммунодефицита человека» </a:t>
            </a: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xmlns="" id="{73B67816-92D6-4A0F-947B-4104020DCC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6772150"/>
              </p:ext>
            </p:extLst>
          </p:nvPr>
        </p:nvGraphicFramePr>
        <p:xfrm>
          <a:off x="296806" y="1412776"/>
          <a:ext cx="8568952" cy="5354238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563226">
                  <a:extLst>
                    <a:ext uri="{9D8B030D-6E8A-4147-A177-3AD203B41FA5}">
                      <a16:colId xmlns:a16="http://schemas.microsoft.com/office/drawing/2014/main" xmlns="" val="1221465190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xmlns="" val="3871557687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xmlns="" val="4275447428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xmlns="" val="3390302740"/>
                    </a:ext>
                  </a:extLst>
                </a:gridCol>
                <a:gridCol w="1197414">
                  <a:extLst>
                    <a:ext uri="{9D8B030D-6E8A-4147-A177-3AD203B41FA5}">
                      <a16:colId xmlns:a16="http://schemas.microsoft.com/office/drawing/2014/main" xmlns="" val="350954357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показателей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стр.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Зарегистрировано пациентов всего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них: зарегистрировано пациентов с впервые в жизни установленным диагнозом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Пациенты, состоящие под диспансерным наблюдением на конец  отчетного года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235580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05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40137815"/>
                  </a:ext>
                </a:extLst>
              </a:tr>
              <a:tr h="642478"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Число пациентов с болезнью, вызванной ВИЧ (код МКБ </a:t>
                      </a:r>
                      <a:r>
                        <a:rPr lang="ru-RU" sz="105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</a:t>
                      </a:r>
                      <a:r>
                        <a:rPr lang="ru-RU" sz="105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10 В20-В24), получавших антиретровирусную терапию  (АРВТ)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5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5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5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965484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indent="1461770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 том числе: с уровнем С</a:t>
                      </a:r>
                      <a:r>
                        <a:rPr lang="en-US" sz="105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  <a:r>
                        <a:rPr lang="ru-RU" sz="105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4:  более 500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5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5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323340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                 351-500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5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5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993958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                 200-350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5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97178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               50-199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5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5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185069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05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...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...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...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...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...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655310888"/>
                  </a:ext>
                </a:extLst>
              </a:tr>
              <a:tr h="6018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Из числа обследованных пациентов, больных ВИЧ-инфекцией (код МКБ </a:t>
                      </a:r>
                      <a:r>
                        <a:rPr lang="ru-RU" sz="105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</a:t>
                      </a:r>
                      <a:r>
                        <a:rPr lang="ru-RU" sz="105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10 В20-В24) (табл. 3000, стр. 1), получили лечение по поводу хронического вирусного гепатита С в отчетном году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5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74067675"/>
                  </a:ext>
                </a:extLst>
              </a:tr>
              <a:tr h="5538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Из числа пациентов, больных ВИЧ-инфекцией (код МКБ </a:t>
                      </a:r>
                      <a:r>
                        <a:rPr lang="ru-RU" sz="105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</a:t>
                      </a:r>
                      <a:r>
                        <a:rPr lang="ru-RU" sz="105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10 В20-В24), состоящих под наблюдением (табл. 2000, стр. 1, гр.15), госпитализированы в отчетном году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190772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indent="381000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 (стр. 20) два и более раза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5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5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123998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xmlns="" id="{29773449-F6A6-44B4-AA78-FD05EFC2A7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6806" y="1184123"/>
            <a:ext cx="2016224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altLang="ru-RU" sz="11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(6000</a:t>
            </a:r>
            <a:r>
              <a:rPr kumimoji="0" lang="ru-RU" altLang="ru-RU" sz="1100" b="1" i="0" u="none" strike="noStrike" cap="none" normalizeH="0" baseline="0" dirty="0">
                <a:ln>
                  <a:noFill/>
                </a:ln>
                <a:solidFill>
                  <a:srgbClr val="0033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kumimoji="0" lang="ru-RU" altLang="ru-RU" sz="1000" b="0" i="0" u="none" strike="noStrike" cap="none" normalizeH="0" baseline="0" dirty="0">
                <a:ln>
                  <a:noFill/>
                </a:ln>
                <a:solidFill>
                  <a:srgbClr val="0033CC"/>
                </a:solidFill>
                <a:effectLst/>
                <a:ea typeface="Times New Roman" pitchFamily="18" charset="0"/>
                <a:cs typeface="Arial" pitchFamily="34" charset="0"/>
              </a:rPr>
              <a:t>	</a:t>
            </a:r>
            <a:endParaRPr kumimoji="0" lang="ru-RU" altLang="ru-RU" sz="1000" b="0" i="0" u="none" strike="noStrike" cap="none" normalizeH="0" baseline="0" dirty="0">
              <a:ln>
                <a:noFill/>
              </a:ln>
              <a:solidFill>
                <a:srgbClr val="0033CC"/>
              </a:solidFill>
              <a:effectLst/>
              <a:latin typeface="Times New Roman" pitchFamily="18" charset="0"/>
              <a:ea typeface="Times New Roman" pitchFamily="18" charset="0"/>
              <a:cs typeface="Arial" pitchFamily="34" charset="0"/>
              <a:sym typeface="Symbol" pitchFamily="18" charset="2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944E45B3-F859-49CA-A4A7-EEE4A0385D5F}"/>
              </a:ext>
            </a:extLst>
          </p:cNvPr>
          <p:cNvSpPr/>
          <p:nvPr/>
        </p:nvSpPr>
        <p:spPr>
          <a:xfrm>
            <a:off x="412994" y="660903"/>
            <a:ext cx="85503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Результаты лечения пациентов, больных ВИЧ-инфекцией, состоящих под наблюдением медицинской организации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948264" y="6492875"/>
            <a:ext cx="2133600" cy="365125"/>
          </a:xfrm>
        </p:spPr>
        <p:txBody>
          <a:bodyPr/>
          <a:lstStyle/>
          <a:p>
            <a:pPr>
              <a:defRPr/>
            </a:pPr>
            <a:fld id="{EE078070-8EDD-4CBE-BA1D-D4E3024E180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33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5489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13"/>
          <p:cNvSpPr txBox="1">
            <a:spLocks noChangeArrowheads="1"/>
          </p:cNvSpPr>
          <p:nvPr/>
        </p:nvSpPr>
        <p:spPr bwMode="auto">
          <a:xfrm>
            <a:off x="1" y="0"/>
            <a:ext cx="9162562" cy="70028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b="1" dirty="0">
                <a:solidFill>
                  <a:schemeClr val="bg1"/>
                </a:solidFill>
              </a:rPr>
              <a:t>Форма федерального статистического наблюдения № 61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b="1" dirty="0">
                <a:solidFill>
                  <a:schemeClr val="bg1"/>
                </a:solidFill>
              </a:rPr>
              <a:t> «Сведения о болезни, вызванной вирусом  иммунодефицита человека» 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5016C3F7-07C4-4554-B552-666B0AC022E6}"/>
              </a:ext>
            </a:extLst>
          </p:cNvPr>
          <p:cNvSpPr/>
          <p:nvPr/>
        </p:nvSpPr>
        <p:spPr>
          <a:xfrm>
            <a:off x="249071" y="750591"/>
            <a:ext cx="8715417" cy="476664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A6ABDD89-9672-4CFE-A1F3-BA2E117B9495}"/>
              </a:ext>
            </a:extLst>
          </p:cNvPr>
          <p:cNvSpPr/>
          <p:nvPr/>
        </p:nvSpPr>
        <p:spPr>
          <a:xfrm>
            <a:off x="294875" y="750592"/>
            <a:ext cx="855424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b="1" dirty="0">
                <a:solidFill>
                  <a:srgbClr val="0033CC"/>
                </a:solidFill>
              </a:rPr>
              <a:t>НЕКОТОРЫЕ УСЛОВИЯ ВНУТРИТАБЛИЧНОГО </a:t>
            </a:r>
            <a:r>
              <a:rPr lang="ru-RU" altLang="ru-RU" b="1" dirty="0" smtClean="0">
                <a:solidFill>
                  <a:srgbClr val="0033CC"/>
                </a:solidFill>
              </a:rPr>
              <a:t>КОНТРОЛЯ </a:t>
            </a:r>
            <a:r>
              <a:rPr lang="ru-RU" altLang="ru-RU" b="1" dirty="0">
                <a:solidFill>
                  <a:srgbClr val="0033CC"/>
                </a:solidFill>
              </a:rPr>
              <a:t>ДЛЯ ТАБЛИЦЫ 6000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467544" y="1628800"/>
            <a:ext cx="7490512" cy="31085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 smtClean="0"/>
              <a:t>Ф.61,таб. 6000, </a:t>
            </a:r>
            <a:r>
              <a:rPr lang="ru-RU" sz="1600" b="1" dirty="0" smtClean="0">
                <a:solidFill>
                  <a:srgbClr val="C00000"/>
                </a:solidFill>
              </a:rPr>
              <a:t>стр.1, гр.03.04 </a:t>
            </a:r>
            <a:r>
              <a:rPr lang="ru-RU" sz="1600" b="1" u="sng" dirty="0" smtClean="0"/>
              <a:t>равно</a:t>
            </a:r>
            <a:r>
              <a:rPr lang="ru-RU" sz="1600" b="1" dirty="0" smtClean="0"/>
              <a:t> ф. 61, таб. 6000, </a:t>
            </a:r>
            <a:r>
              <a:rPr lang="ru-RU" sz="1600" b="1" dirty="0" smtClean="0">
                <a:solidFill>
                  <a:srgbClr val="C00000"/>
                </a:solidFill>
              </a:rPr>
              <a:t>стр. со 2 по 6, гр.03.04*</a:t>
            </a:r>
          </a:p>
          <a:p>
            <a:r>
              <a:rPr lang="ru-RU" sz="1600" b="1" dirty="0"/>
              <a:t>Ф.61,таб. 6000, </a:t>
            </a:r>
            <a:r>
              <a:rPr lang="ru-RU" sz="1600" b="1" dirty="0">
                <a:solidFill>
                  <a:srgbClr val="C00000"/>
                </a:solidFill>
              </a:rPr>
              <a:t>стр.1, </a:t>
            </a:r>
            <a:r>
              <a:rPr lang="ru-RU" sz="1600" b="1" dirty="0" smtClean="0">
                <a:solidFill>
                  <a:srgbClr val="C00000"/>
                </a:solidFill>
              </a:rPr>
              <a:t>гр.03.04 </a:t>
            </a:r>
            <a:r>
              <a:rPr lang="ru-RU" sz="1600" b="1" u="sng" dirty="0" smtClean="0"/>
              <a:t>больше</a:t>
            </a:r>
            <a:r>
              <a:rPr lang="ru-RU" sz="1600" b="1" dirty="0" smtClean="0"/>
              <a:t> ф.61,таб</a:t>
            </a:r>
            <a:r>
              <a:rPr lang="ru-RU" sz="1600" b="1" dirty="0"/>
              <a:t>. 6000, </a:t>
            </a:r>
            <a:r>
              <a:rPr lang="ru-RU" sz="1600" b="1" dirty="0" smtClean="0">
                <a:solidFill>
                  <a:srgbClr val="C00000"/>
                </a:solidFill>
              </a:rPr>
              <a:t>стр.2, гр.03.04*</a:t>
            </a:r>
          </a:p>
          <a:p>
            <a:r>
              <a:rPr lang="ru-RU" sz="1600" b="1" dirty="0"/>
              <a:t>Ф.61,таб. 6000, </a:t>
            </a:r>
            <a:r>
              <a:rPr lang="ru-RU" sz="1600" b="1" dirty="0">
                <a:solidFill>
                  <a:srgbClr val="C00000"/>
                </a:solidFill>
              </a:rPr>
              <a:t>стр.1, </a:t>
            </a:r>
            <a:r>
              <a:rPr lang="ru-RU" sz="1600" b="1" dirty="0" smtClean="0">
                <a:solidFill>
                  <a:srgbClr val="C00000"/>
                </a:solidFill>
              </a:rPr>
              <a:t>гр.03.04 </a:t>
            </a:r>
            <a:r>
              <a:rPr lang="ru-RU" sz="1600" b="1" u="sng" dirty="0"/>
              <a:t>больше </a:t>
            </a:r>
            <a:r>
              <a:rPr lang="ru-RU" sz="1600" b="1" dirty="0" smtClean="0"/>
              <a:t>ф.61,таб</a:t>
            </a:r>
            <a:r>
              <a:rPr lang="ru-RU" sz="1600" b="1" dirty="0"/>
              <a:t>. 6000, </a:t>
            </a:r>
            <a:r>
              <a:rPr lang="ru-RU" sz="1600" b="1" dirty="0">
                <a:solidFill>
                  <a:srgbClr val="C00000"/>
                </a:solidFill>
              </a:rPr>
              <a:t>стр.</a:t>
            </a:r>
            <a:r>
              <a:rPr lang="ru-RU" sz="1600" b="1" dirty="0" smtClean="0">
                <a:solidFill>
                  <a:srgbClr val="C00000"/>
                </a:solidFill>
              </a:rPr>
              <a:t>3, </a:t>
            </a:r>
            <a:r>
              <a:rPr lang="ru-RU" sz="1600" b="1" dirty="0">
                <a:solidFill>
                  <a:srgbClr val="C00000"/>
                </a:solidFill>
              </a:rPr>
              <a:t>гр.</a:t>
            </a:r>
            <a:r>
              <a:rPr lang="ru-RU" sz="1600" b="1" dirty="0" smtClean="0">
                <a:solidFill>
                  <a:srgbClr val="C00000"/>
                </a:solidFill>
              </a:rPr>
              <a:t>03.04*</a:t>
            </a:r>
          </a:p>
          <a:p>
            <a:r>
              <a:rPr lang="ru-RU" sz="1600" b="1" dirty="0"/>
              <a:t>Ф.61,таб. 6000, </a:t>
            </a:r>
            <a:r>
              <a:rPr lang="ru-RU" sz="1600" b="1" dirty="0">
                <a:solidFill>
                  <a:srgbClr val="C00000"/>
                </a:solidFill>
              </a:rPr>
              <a:t>стр.1, </a:t>
            </a:r>
            <a:r>
              <a:rPr lang="ru-RU" sz="1600" b="1" dirty="0" smtClean="0">
                <a:solidFill>
                  <a:srgbClr val="C00000"/>
                </a:solidFill>
              </a:rPr>
              <a:t>гр.03.04 </a:t>
            </a:r>
            <a:r>
              <a:rPr lang="ru-RU" sz="1600" b="1" u="sng" dirty="0"/>
              <a:t>больше </a:t>
            </a:r>
            <a:r>
              <a:rPr lang="ru-RU" sz="1600" b="1" dirty="0" smtClean="0"/>
              <a:t>ф.61,таб</a:t>
            </a:r>
            <a:r>
              <a:rPr lang="ru-RU" sz="1600" b="1" dirty="0"/>
              <a:t>. 6000, </a:t>
            </a:r>
            <a:r>
              <a:rPr lang="ru-RU" sz="1600" b="1" dirty="0">
                <a:solidFill>
                  <a:srgbClr val="C00000"/>
                </a:solidFill>
              </a:rPr>
              <a:t>стр.</a:t>
            </a:r>
            <a:r>
              <a:rPr lang="ru-RU" sz="1600" b="1" dirty="0" smtClean="0">
                <a:solidFill>
                  <a:srgbClr val="C00000"/>
                </a:solidFill>
              </a:rPr>
              <a:t>4,</a:t>
            </a:r>
            <a:r>
              <a:rPr lang="ru-RU" sz="1600" b="1" dirty="0">
                <a:solidFill>
                  <a:srgbClr val="C00000"/>
                </a:solidFill>
              </a:rPr>
              <a:t> гр.</a:t>
            </a:r>
            <a:r>
              <a:rPr lang="ru-RU" sz="1600" b="1" dirty="0" smtClean="0">
                <a:solidFill>
                  <a:srgbClr val="C00000"/>
                </a:solidFill>
              </a:rPr>
              <a:t>03.04*</a:t>
            </a:r>
          </a:p>
          <a:p>
            <a:r>
              <a:rPr lang="ru-RU" sz="1600" b="1" dirty="0"/>
              <a:t>Ф.61,таб. 6000, </a:t>
            </a:r>
            <a:r>
              <a:rPr lang="ru-RU" sz="1600" b="1" dirty="0">
                <a:solidFill>
                  <a:srgbClr val="C00000"/>
                </a:solidFill>
              </a:rPr>
              <a:t>стр.1, </a:t>
            </a:r>
            <a:r>
              <a:rPr lang="ru-RU" sz="1600" b="1" dirty="0" smtClean="0">
                <a:solidFill>
                  <a:srgbClr val="C00000"/>
                </a:solidFill>
              </a:rPr>
              <a:t>гр.03.04 </a:t>
            </a:r>
            <a:r>
              <a:rPr lang="ru-RU" sz="1600" b="1" u="sng" dirty="0"/>
              <a:t>больше </a:t>
            </a:r>
            <a:r>
              <a:rPr lang="ru-RU" sz="1600" b="1" dirty="0" smtClean="0"/>
              <a:t>ф.61,таб</a:t>
            </a:r>
            <a:r>
              <a:rPr lang="ru-RU" sz="1600" b="1" dirty="0"/>
              <a:t>. 6000, </a:t>
            </a:r>
            <a:r>
              <a:rPr lang="ru-RU" sz="1600" b="1" dirty="0">
                <a:solidFill>
                  <a:srgbClr val="C00000"/>
                </a:solidFill>
              </a:rPr>
              <a:t>стр.</a:t>
            </a:r>
            <a:r>
              <a:rPr lang="ru-RU" sz="1600" b="1" dirty="0" smtClean="0">
                <a:solidFill>
                  <a:srgbClr val="C00000"/>
                </a:solidFill>
              </a:rPr>
              <a:t>5,</a:t>
            </a:r>
            <a:r>
              <a:rPr lang="ru-RU" sz="1600" b="1" dirty="0">
                <a:solidFill>
                  <a:srgbClr val="C00000"/>
                </a:solidFill>
              </a:rPr>
              <a:t> гр.</a:t>
            </a:r>
            <a:r>
              <a:rPr lang="ru-RU" sz="1600" b="1" dirty="0" smtClean="0">
                <a:solidFill>
                  <a:srgbClr val="C00000"/>
                </a:solidFill>
              </a:rPr>
              <a:t>03.04*</a:t>
            </a:r>
          </a:p>
          <a:p>
            <a:r>
              <a:rPr lang="ru-RU" sz="1600" b="1" dirty="0"/>
              <a:t>Ф.61,таб. 6000, </a:t>
            </a:r>
            <a:r>
              <a:rPr lang="ru-RU" sz="1600" b="1" dirty="0">
                <a:solidFill>
                  <a:srgbClr val="C00000"/>
                </a:solidFill>
              </a:rPr>
              <a:t>стр.1, </a:t>
            </a:r>
            <a:r>
              <a:rPr lang="ru-RU" sz="1600" b="1" dirty="0" smtClean="0">
                <a:solidFill>
                  <a:srgbClr val="C00000"/>
                </a:solidFill>
              </a:rPr>
              <a:t>гр.03.04 </a:t>
            </a:r>
            <a:r>
              <a:rPr lang="ru-RU" sz="1600" b="1" u="sng" dirty="0"/>
              <a:t>больше </a:t>
            </a:r>
            <a:r>
              <a:rPr lang="ru-RU" sz="1600" b="1" dirty="0" smtClean="0"/>
              <a:t>ф.61,таб</a:t>
            </a:r>
            <a:r>
              <a:rPr lang="ru-RU" sz="1600" b="1" dirty="0"/>
              <a:t>. 6000, </a:t>
            </a:r>
            <a:r>
              <a:rPr lang="ru-RU" sz="1600" b="1" dirty="0">
                <a:solidFill>
                  <a:srgbClr val="C00000"/>
                </a:solidFill>
              </a:rPr>
              <a:t>стр.</a:t>
            </a:r>
            <a:r>
              <a:rPr lang="ru-RU" sz="1600" b="1" dirty="0" smtClean="0">
                <a:solidFill>
                  <a:srgbClr val="C00000"/>
                </a:solidFill>
              </a:rPr>
              <a:t>6,</a:t>
            </a:r>
            <a:r>
              <a:rPr lang="ru-RU" sz="1600" b="1" dirty="0">
                <a:solidFill>
                  <a:srgbClr val="C00000"/>
                </a:solidFill>
              </a:rPr>
              <a:t> гр.</a:t>
            </a:r>
            <a:r>
              <a:rPr lang="ru-RU" sz="1600" b="1" dirty="0" smtClean="0">
                <a:solidFill>
                  <a:srgbClr val="C00000"/>
                </a:solidFill>
              </a:rPr>
              <a:t>03.04*</a:t>
            </a:r>
          </a:p>
          <a:p>
            <a:r>
              <a:rPr lang="ru-RU" sz="1600" b="1" dirty="0"/>
              <a:t>Ф.61,таб. 6000, </a:t>
            </a:r>
            <a:r>
              <a:rPr lang="ru-RU" sz="1600" b="1" dirty="0">
                <a:solidFill>
                  <a:srgbClr val="C00000"/>
                </a:solidFill>
              </a:rPr>
              <a:t>стр.1, </a:t>
            </a:r>
            <a:r>
              <a:rPr lang="ru-RU" sz="1600" b="1" dirty="0" smtClean="0">
                <a:solidFill>
                  <a:srgbClr val="C00000"/>
                </a:solidFill>
              </a:rPr>
              <a:t>гр.03.04 </a:t>
            </a:r>
            <a:r>
              <a:rPr lang="ru-RU" sz="1600" b="1" u="sng" dirty="0" smtClean="0"/>
              <a:t>больше </a:t>
            </a:r>
            <a:r>
              <a:rPr lang="ru-RU" sz="1600" b="1" dirty="0" smtClean="0"/>
              <a:t>ф.61,таб</a:t>
            </a:r>
            <a:r>
              <a:rPr lang="ru-RU" sz="1600" b="1" dirty="0"/>
              <a:t>. 6000, </a:t>
            </a:r>
            <a:r>
              <a:rPr lang="ru-RU" sz="1600" b="1" dirty="0">
                <a:solidFill>
                  <a:srgbClr val="C00000"/>
                </a:solidFill>
              </a:rPr>
              <a:t>стр.</a:t>
            </a:r>
            <a:r>
              <a:rPr lang="ru-RU" sz="1600" b="1" dirty="0" smtClean="0">
                <a:solidFill>
                  <a:srgbClr val="C00000"/>
                </a:solidFill>
              </a:rPr>
              <a:t>7,</a:t>
            </a:r>
            <a:r>
              <a:rPr lang="ru-RU" sz="1600" b="1" dirty="0">
                <a:solidFill>
                  <a:srgbClr val="C00000"/>
                </a:solidFill>
              </a:rPr>
              <a:t> гр.</a:t>
            </a:r>
            <a:r>
              <a:rPr lang="ru-RU" sz="1600" b="1" dirty="0" smtClean="0">
                <a:solidFill>
                  <a:srgbClr val="C00000"/>
                </a:solidFill>
              </a:rPr>
              <a:t>03.04*</a:t>
            </a:r>
          </a:p>
          <a:p>
            <a:r>
              <a:rPr lang="ru-RU" sz="1600" b="1" dirty="0"/>
              <a:t>Ф.61,таб. 6000, </a:t>
            </a:r>
            <a:r>
              <a:rPr lang="ru-RU" sz="1600" b="1" dirty="0">
                <a:solidFill>
                  <a:srgbClr val="C00000"/>
                </a:solidFill>
              </a:rPr>
              <a:t>стр.1, </a:t>
            </a:r>
            <a:r>
              <a:rPr lang="ru-RU" sz="1600" b="1" dirty="0" smtClean="0">
                <a:solidFill>
                  <a:srgbClr val="C00000"/>
                </a:solidFill>
              </a:rPr>
              <a:t>гр.03.04 </a:t>
            </a:r>
            <a:r>
              <a:rPr lang="ru-RU" sz="1600" b="1" u="sng" dirty="0"/>
              <a:t>больше </a:t>
            </a:r>
            <a:r>
              <a:rPr lang="ru-RU" sz="1600" b="1" dirty="0" smtClean="0"/>
              <a:t>ф.61,таб</a:t>
            </a:r>
            <a:r>
              <a:rPr lang="ru-RU" sz="1600" b="1" dirty="0"/>
              <a:t>. 6000, </a:t>
            </a:r>
            <a:r>
              <a:rPr lang="ru-RU" sz="1600" b="1" dirty="0">
                <a:solidFill>
                  <a:srgbClr val="C00000"/>
                </a:solidFill>
              </a:rPr>
              <a:t>стр.</a:t>
            </a:r>
            <a:r>
              <a:rPr lang="ru-RU" sz="1600" b="1" dirty="0" smtClean="0">
                <a:solidFill>
                  <a:srgbClr val="C00000"/>
                </a:solidFill>
              </a:rPr>
              <a:t>8,</a:t>
            </a:r>
            <a:r>
              <a:rPr lang="ru-RU" sz="1600" b="1" dirty="0">
                <a:solidFill>
                  <a:srgbClr val="C00000"/>
                </a:solidFill>
              </a:rPr>
              <a:t> гр.</a:t>
            </a:r>
            <a:r>
              <a:rPr lang="ru-RU" sz="1600" b="1" dirty="0" smtClean="0">
                <a:solidFill>
                  <a:srgbClr val="C00000"/>
                </a:solidFill>
              </a:rPr>
              <a:t>03.04*</a:t>
            </a:r>
          </a:p>
          <a:p>
            <a:r>
              <a:rPr lang="ru-RU" sz="1600" b="1" dirty="0"/>
              <a:t>Ф.61,таб. 6000, </a:t>
            </a:r>
            <a:r>
              <a:rPr lang="ru-RU" sz="1600" b="1" dirty="0">
                <a:solidFill>
                  <a:srgbClr val="C00000"/>
                </a:solidFill>
              </a:rPr>
              <a:t>стр.1</a:t>
            </a:r>
            <a:r>
              <a:rPr lang="ru-RU" sz="1600" b="1" dirty="0" smtClean="0">
                <a:solidFill>
                  <a:srgbClr val="C00000"/>
                </a:solidFill>
              </a:rPr>
              <a:t>,</a:t>
            </a:r>
            <a:r>
              <a:rPr lang="ru-RU" sz="1600" b="1" dirty="0">
                <a:solidFill>
                  <a:srgbClr val="C00000"/>
                </a:solidFill>
              </a:rPr>
              <a:t> </a:t>
            </a:r>
            <a:r>
              <a:rPr lang="ru-RU" sz="1600" b="1" dirty="0" smtClean="0">
                <a:solidFill>
                  <a:srgbClr val="C00000"/>
                </a:solidFill>
              </a:rPr>
              <a:t>гр.03 </a:t>
            </a:r>
            <a:r>
              <a:rPr lang="ru-RU" sz="1600" b="1" u="sng" dirty="0"/>
              <a:t>больше </a:t>
            </a:r>
            <a:r>
              <a:rPr lang="ru-RU" sz="1600" b="1" dirty="0" smtClean="0"/>
              <a:t>ф.61,таб</a:t>
            </a:r>
            <a:r>
              <a:rPr lang="ru-RU" sz="1600" b="1" dirty="0"/>
              <a:t>. 6000, </a:t>
            </a:r>
            <a:r>
              <a:rPr lang="ru-RU" sz="1600" b="1" dirty="0" smtClean="0">
                <a:solidFill>
                  <a:srgbClr val="C00000"/>
                </a:solidFill>
              </a:rPr>
              <a:t>стр.9, гр.03*</a:t>
            </a:r>
          </a:p>
          <a:p>
            <a:r>
              <a:rPr lang="ru-RU" sz="1600" b="1" dirty="0"/>
              <a:t>Ф.61,таб. 6000, </a:t>
            </a:r>
            <a:r>
              <a:rPr lang="ru-RU" sz="1600" b="1" dirty="0">
                <a:solidFill>
                  <a:srgbClr val="C00000"/>
                </a:solidFill>
              </a:rPr>
              <a:t>стр.10</a:t>
            </a:r>
            <a:r>
              <a:rPr lang="ru-RU" sz="1600" b="1" dirty="0" smtClean="0">
                <a:solidFill>
                  <a:srgbClr val="C00000"/>
                </a:solidFill>
              </a:rPr>
              <a:t>, гр.03.04 </a:t>
            </a:r>
            <a:r>
              <a:rPr lang="ru-RU" sz="1600" b="1" u="sng" dirty="0"/>
              <a:t>больше </a:t>
            </a:r>
            <a:r>
              <a:rPr lang="ru-RU" sz="1600" b="1" u="sng" dirty="0" smtClean="0"/>
              <a:t> или равно </a:t>
            </a:r>
            <a:r>
              <a:rPr lang="ru-RU" sz="1600" b="1" dirty="0" smtClean="0"/>
              <a:t>ф.61,таб</a:t>
            </a:r>
            <a:r>
              <a:rPr lang="ru-RU" sz="1600" b="1" dirty="0"/>
              <a:t>. 6000, </a:t>
            </a:r>
            <a:r>
              <a:rPr lang="ru-RU" sz="1600" b="1" dirty="0">
                <a:solidFill>
                  <a:srgbClr val="C00000"/>
                </a:solidFill>
              </a:rPr>
              <a:t>стр.11</a:t>
            </a:r>
            <a:r>
              <a:rPr lang="ru-RU" sz="1600" b="1" dirty="0" smtClean="0">
                <a:solidFill>
                  <a:srgbClr val="C00000"/>
                </a:solidFill>
              </a:rPr>
              <a:t>, гр.03.04</a:t>
            </a:r>
            <a:r>
              <a:rPr lang="ru-RU" sz="1600" b="1" dirty="0" smtClean="0"/>
              <a:t>*</a:t>
            </a:r>
          </a:p>
          <a:p>
            <a:r>
              <a:rPr lang="ru-RU" sz="1600" b="1" dirty="0"/>
              <a:t>Ф.61,таб. 6000, </a:t>
            </a:r>
            <a:r>
              <a:rPr lang="ru-RU" sz="1600" b="1" dirty="0">
                <a:solidFill>
                  <a:srgbClr val="C00000"/>
                </a:solidFill>
              </a:rPr>
              <a:t>стр.17</a:t>
            </a:r>
            <a:r>
              <a:rPr lang="ru-RU" sz="1600" b="1" dirty="0" smtClean="0">
                <a:solidFill>
                  <a:srgbClr val="C00000"/>
                </a:solidFill>
              </a:rPr>
              <a:t>, гр.03.04</a:t>
            </a:r>
            <a:r>
              <a:rPr lang="ru-RU" sz="1600" b="1" u="sng" dirty="0">
                <a:solidFill>
                  <a:srgbClr val="C00000"/>
                </a:solidFill>
              </a:rPr>
              <a:t> </a:t>
            </a:r>
            <a:r>
              <a:rPr lang="ru-RU" sz="1600" b="1" u="sng" dirty="0"/>
              <a:t>больше </a:t>
            </a:r>
            <a:r>
              <a:rPr lang="ru-RU" sz="1600" b="1" dirty="0" smtClean="0"/>
              <a:t>ф.61,таб</a:t>
            </a:r>
            <a:r>
              <a:rPr lang="ru-RU" sz="1600" b="1" dirty="0"/>
              <a:t>. 6000, </a:t>
            </a:r>
            <a:r>
              <a:rPr lang="ru-RU" sz="1600" b="1" dirty="0">
                <a:solidFill>
                  <a:srgbClr val="C00000"/>
                </a:solidFill>
              </a:rPr>
              <a:t>стр.</a:t>
            </a:r>
            <a:r>
              <a:rPr lang="ru-RU" sz="1600" b="1" dirty="0" smtClean="0">
                <a:solidFill>
                  <a:srgbClr val="C00000"/>
                </a:solidFill>
              </a:rPr>
              <a:t>18,03.04*</a:t>
            </a:r>
          </a:p>
          <a:p>
            <a:r>
              <a:rPr lang="ru-RU" sz="1600" b="1" dirty="0"/>
              <a:t>Ф.61,таб. 6000, </a:t>
            </a:r>
            <a:r>
              <a:rPr lang="ru-RU" sz="1600" b="1" dirty="0">
                <a:solidFill>
                  <a:srgbClr val="C00000"/>
                </a:solidFill>
              </a:rPr>
              <a:t>стр.1:16</a:t>
            </a:r>
            <a:r>
              <a:rPr lang="ru-RU" sz="1600" b="1" dirty="0" smtClean="0">
                <a:solidFill>
                  <a:srgbClr val="C00000"/>
                </a:solidFill>
              </a:rPr>
              <a:t>, гр.03</a:t>
            </a:r>
            <a:r>
              <a:rPr lang="ru-RU" sz="1600" b="1" dirty="0">
                <a:solidFill>
                  <a:srgbClr val="C00000"/>
                </a:solidFill>
              </a:rPr>
              <a:t> </a:t>
            </a:r>
            <a:r>
              <a:rPr lang="ru-RU" sz="1600" b="1" u="sng" dirty="0"/>
              <a:t>больше </a:t>
            </a:r>
            <a:r>
              <a:rPr lang="ru-RU" sz="1600" b="1" dirty="0" smtClean="0"/>
              <a:t>ф.61,таб</a:t>
            </a:r>
            <a:r>
              <a:rPr lang="ru-RU" sz="1600" b="1" dirty="0"/>
              <a:t>. 6000, </a:t>
            </a:r>
            <a:r>
              <a:rPr lang="ru-RU" sz="1600" b="1" dirty="0" smtClean="0">
                <a:solidFill>
                  <a:srgbClr val="C00000"/>
                </a:solidFill>
              </a:rPr>
              <a:t>стр.1:16,гр.04</a:t>
            </a:r>
            <a:r>
              <a:rPr lang="ru-RU" sz="1600" b="1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078070-8EDD-4CBE-BA1D-D4E3024E180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5292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7EA09AC7-CA62-4EF9-97B7-147F97510378}"/>
              </a:ext>
            </a:extLst>
          </p:cNvPr>
          <p:cNvSpPr/>
          <p:nvPr/>
        </p:nvSpPr>
        <p:spPr>
          <a:xfrm>
            <a:off x="182505" y="3924972"/>
            <a:ext cx="8585103" cy="20162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Прямоугольник 13"/>
          <p:cNvSpPr txBox="1">
            <a:spLocks noChangeArrowheads="1"/>
          </p:cNvSpPr>
          <p:nvPr/>
        </p:nvSpPr>
        <p:spPr bwMode="auto">
          <a:xfrm>
            <a:off x="1" y="0"/>
            <a:ext cx="9162562" cy="70028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b="1" dirty="0">
                <a:solidFill>
                  <a:schemeClr val="bg1"/>
                </a:solidFill>
              </a:rPr>
              <a:t>Форма федерального статистического наблюдения № 61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b="1" dirty="0">
                <a:solidFill>
                  <a:schemeClr val="bg1"/>
                </a:solidFill>
              </a:rPr>
              <a:t> «Сведения о болезни, вызванной вирусом  иммунодефицита человека» 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9AA78E51-8DE1-421A-A420-563A043075C3}"/>
              </a:ext>
            </a:extLst>
          </p:cNvPr>
          <p:cNvSpPr/>
          <p:nvPr/>
        </p:nvSpPr>
        <p:spPr>
          <a:xfrm>
            <a:off x="262590" y="1412776"/>
            <a:ext cx="8424936" cy="223224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287523" y="1471687"/>
            <a:ext cx="8424936" cy="21144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Aft>
                <a:spcPts val="0"/>
              </a:spcAft>
            </a:pPr>
            <a:r>
              <a:rPr lang="ru-RU" b="1" dirty="0">
                <a:solidFill>
                  <a:srgbClr val="0000FF"/>
                </a:solidFill>
              </a:rPr>
              <a:t>Таблица </a:t>
            </a:r>
            <a:r>
              <a:rPr lang="ru-RU" b="1" dirty="0" smtClean="0">
                <a:solidFill>
                  <a:srgbClr val="0000FF"/>
                </a:solidFill>
              </a:rPr>
              <a:t>(6100</a:t>
            </a:r>
            <a:r>
              <a:rPr lang="ru-RU" b="1" dirty="0">
                <a:solidFill>
                  <a:srgbClr val="0000FF"/>
                </a:solidFill>
              </a:rPr>
              <a:t>) </a:t>
            </a:r>
          </a:p>
          <a:p>
            <a:pPr algn="just"/>
            <a:r>
              <a:rPr lang="ru-RU" b="1" dirty="0" smtClean="0"/>
              <a:t>Из числа </a:t>
            </a:r>
            <a:r>
              <a:rPr lang="ru-RU" b="1" dirty="0" smtClean="0">
                <a:solidFill>
                  <a:schemeClr val="dk1"/>
                </a:solidFill>
              </a:rPr>
              <a:t>контактных </a:t>
            </a:r>
            <a:r>
              <a:rPr lang="ru-RU" b="1" dirty="0">
                <a:solidFill>
                  <a:schemeClr val="dk1"/>
                </a:solidFill>
              </a:rPr>
              <a:t>лиц  </a:t>
            </a:r>
            <a:r>
              <a:rPr lang="ru-RU" b="1" dirty="0" smtClean="0">
                <a:solidFill>
                  <a:schemeClr val="dk1"/>
                </a:solidFill>
              </a:rPr>
              <a:t>с пациентами </a:t>
            </a:r>
            <a:r>
              <a:rPr lang="ru-RU" b="1" dirty="0">
                <a:solidFill>
                  <a:schemeClr val="dk1"/>
                </a:solidFill>
              </a:rPr>
              <a:t>с </a:t>
            </a:r>
            <a:r>
              <a:rPr lang="ru-RU" b="1" dirty="0" smtClean="0">
                <a:solidFill>
                  <a:schemeClr val="dk1"/>
                </a:solidFill>
              </a:rPr>
              <a:t>ВИЧ-инфекцией </a:t>
            </a:r>
            <a:r>
              <a:rPr lang="en-US" b="1" dirty="0" smtClean="0"/>
              <a:t>Z</a:t>
            </a:r>
            <a:r>
              <a:rPr lang="ru-RU" b="1" dirty="0" smtClean="0"/>
              <a:t>20,6 (из таб.1000,стр.57-58,гр.5) получали профилактический курс антиретровирусной терапии </a:t>
            </a:r>
            <a:r>
              <a:rPr lang="ru-RU" b="1" dirty="0">
                <a:ea typeface="Times New Roman" panose="02020603050405020304" pitchFamily="18" charset="0"/>
              </a:rPr>
              <a:t>(</a:t>
            </a:r>
            <a:r>
              <a:rPr lang="ru-RU" b="1" dirty="0" smtClean="0">
                <a:ea typeface="Times New Roman" panose="02020603050405020304" pitchFamily="18" charset="0"/>
              </a:rPr>
              <a:t>АРВТ) </a:t>
            </a:r>
            <a:r>
              <a:rPr lang="ru-RU" b="1" dirty="0" smtClean="0"/>
              <a:t>1 </a:t>
            </a:r>
            <a:r>
              <a:rPr lang="ru-RU" b="1" dirty="0"/>
              <a:t>____ </a:t>
            </a:r>
            <a:r>
              <a:rPr lang="ru-RU" b="1" dirty="0" smtClean="0"/>
              <a:t>.</a:t>
            </a:r>
          </a:p>
          <a:p>
            <a:pPr algn="just"/>
            <a:r>
              <a:rPr lang="ru-RU" b="1" dirty="0" smtClean="0"/>
              <a:t>Из числа</a:t>
            </a:r>
            <a:r>
              <a:rPr lang="ru-RU" b="1" dirty="0" smtClean="0">
                <a:solidFill>
                  <a:schemeClr val="dk1"/>
                </a:solidFill>
              </a:rPr>
              <a:t> </a:t>
            </a:r>
            <a:r>
              <a:rPr lang="ru-RU" b="1" dirty="0">
                <a:solidFill>
                  <a:schemeClr val="dk1"/>
                </a:solidFill>
              </a:rPr>
              <a:t>лиц с бессимптомным  </a:t>
            </a:r>
            <a:r>
              <a:rPr lang="ru-RU" b="1" dirty="0" smtClean="0">
                <a:solidFill>
                  <a:schemeClr val="dk1"/>
                </a:solidFill>
              </a:rPr>
              <a:t>инфекционным статусом, вызванным ВИЧ </a:t>
            </a:r>
            <a:r>
              <a:rPr lang="en-US" b="1" dirty="0"/>
              <a:t>Z</a:t>
            </a:r>
            <a:r>
              <a:rPr lang="ru-RU" b="1" dirty="0" smtClean="0"/>
              <a:t>21 (из таб.1000,стр.59-60,гр.5</a:t>
            </a:r>
            <a:r>
              <a:rPr lang="ru-RU" b="1" dirty="0"/>
              <a:t>) получали профилактический курс антиретровирусной терапии </a:t>
            </a:r>
            <a:r>
              <a:rPr lang="ru-RU" b="1" dirty="0">
                <a:ea typeface="Times New Roman" panose="02020603050405020304" pitchFamily="18" charset="0"/>
              </a:rPr>
              <a:t>(АРВТ) </a:t>
            </a:r>
            <a:r>
              <a:rPr lang="ru-RU" b="1" dirty="0" smtClean="0"/>
              <a:t>2 ____. </a:t>
            </a:r>
            <a:endParaRPr lang="ru-RU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A6ABDD89-9672-4CFE-A1F3-BA2E117B9495}"/>
              </a:ext>
            </a:extLst>
          </p:cNvPr>
          <p:cNvSpPr/>
          <p:nvPr/>
        </p:nvSpPr>
        <p:spPr>
          <a:xfrm>
            <a:off x="262590" y="3963588"/>
            <a:ext cx="855424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b="1" dirty="0">
                <a:solidFill>
                  <a:srgbClr val="0033CC"/>
                </a:solidFill>
              </a:rPr>
              <a:t>НЕКОТОРЫЕ УСЛОВИЯ </a:t>
            </a:r>
            <a:r>
              <a:rPr lang="ru-RU" altLang="ru-RU" b="1" dirty="0" smtClean="0">
                <a:solidFill>
                  <a:srgbClr val="0033CC"/>
                </a:solidFill>
              </a:rPr>
              <a:t>ВНУТРИФОРМЕННОГО МЕЖТАБЛИЧНОГО КОНТРОЛЯ </a:t>
            </a:r>
            <a:r>
              <a:rPr lang="ru-RU" altLang="ru-RU" b="1" dirty="0">
                <a:solidFill>
                  <a:srgbClr val="0033CC"/>
                </a:solidFill>
              </a:rPr>
              <a:t>ДЛЯ ТАБЛИЦЫ </a:t>
            </a:r>
            <a:r>
              <a:rPr lang="ru-RU" altLang="ru-RU" b="1" dirty="0" smtClean="0">
                <a:solidFill>
                  <a:srgbClr val="0033CC"/>
                </a:solidFill>
              </a:rPr>
              <a:t>6100</a:t>
            </a:r>
            <a:endParaRPr lang="ru-RU" altLang="ru-RU" b="1" dirty="0">
              <a:solidFill>
                <a:srgbClr val="0033CC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19182" y="4609919"/>
            <a:ext cx="772522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Ф.61, </a:t>
            </a:r>
            <a:r>
              <a:rPr lang="ru-RU" b="1" dirty="0" smtClean="0">
                <a:solidFill>
                  <a:srgbClr val="C00000"/>
                </a:solidFill>
              </a:rPr>
              <a:t>таб.6100,</a:t>
            </a:r>
            <a:r>
              <a:rPr lang="ru-RU" b="1" dirty="0" smtClean="0"/>
              <a:t> </a:t>
            </a:r>
            <a:r>
              <a:rPr lang="ru-RU" b="1" dirty="0" smtClean="0">
                <a:solidFill>
                  <a:srgbClr val="C00000"/>
                </a:solidFill>
              </a:rPr>
              <a:t>стр.1, гр.01 </a:t>
            </a:r>
            <a:r>
              <a:rPr lang="ru-RU" b="1" u="sng" dirty="0" smtClean="0"/>
              <a:t>меньше</a:t>
            </a:r>
            <a:r>
              <a:rPr lang="ru-RU" b="1" dirty="0" smtClean="0"/>
              <a:t> ф.61, </a:t>
            </a:r>
            <a:r>
              <a:rPr lang="ru-RU" b="1" dirty="0" smtClean="0">
                <a:solidFill>
                  <a:srgbClr val="C00000"/>
                </a:solidFill>
              </a:rPr>
              <a:t>таб.1000, стр.57+58, гр. 05*</a:t>
            </a:r>
            <a:endParaRPr lang="ru-RU" b="1" dirty="0">
              <a:solidFill>
                <a:srgbClr val="C00000"/>
              </a:solidFill>
            </a:endParaRPr>
          </a:p>
          <a:p>
            <a:r>
              <a:rPr lang="ru-RU" b="1" dirty="0" smtClean="0"/>
              <a:t>Ф.61, </a:t>
            </a:r>
            <a:r>
              <a:rPr lang="ru-RU" b="1" dirty="0" smtClean="0">
                <a:solidFill>
                  <a:srgbClr val="C00000"/>
                </a:solidFill>
              </a:rPr>
              <a:t>таб.6100, стр.1,гр.02</a:t>
            </a:r>
            <a:r>
              <a:rPr lang="ru-RU" b="1" u="sng" dirty="0" smtClean="0">
                <a:solidFill>
                  <a:srgbClr val="C00000"/>
                </a:solidFill>
              </a:rPr>
              <a:t> </a:t>
            </a:r>
            <a:r>
              <a:rPr lang="ru-RU" b="1" u="sng" dirty="0"/>
              <a:t>меньше</a:t>
            </a:r>
            <a:r>
              <a:rPr lang="ru-RU" b="1" dirty="0" smtClean="0"/>
              <a:t> ф.61, </a:t>
            </a:r>
            <a:r>
              <a:rPr lang="ru-RU" b="1" dirty="0" smtClean="0">
                <a:solidFill>
                  <a:srgbClr val="C00000"/>
                </a:solidFill>
              </a:rPr>
              <a:t>таб.1000, стр.59+60, гр.05*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078070-8EDD-4CBE-BA1D-D4E3024E180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22548" y="781106"/>
            <a:ext cx="850501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ea typeface="Times New Roman" panose="02020603050405020304" pitchFamily="18" charset="0"/>
              </a:rPr>
              <a:t>Профилактическое  лечение </a:t>
            </a:r>
            <a:r>
              <a:rPr lang="ru-RU" b="1" dirty="0">
                <a:ea typeface="Times New Roman" panose="02020603050405020304" pitchFamily="18" charset="0"/>
              </a:rPr>
              <a:t>пациентов</a:t>
            </a:r>
            <a:r>
              <a:rPr lang="ru-RU" b="1" dirty="0" smtClean="0">
                <a:ea typeface="Times New Roman" panose="02020603050405020304" pitchFamily="18" charset="0"/>
              </a:rPr>
              <a:t>, </a:t>
            </a:r>
            <a:r>
              <a:rPr lang="ru-RU" b="1" dirty="0">
                <a:ea typeface="Times New Roman" panose="02020603050405020304" pitchFamily="18" charset="0"/>
              </a:rPr>
              <a:t>состоящих под наблюдением медицинской организации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79092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13"/>
          <p:cNvSpPr txBox="1">
            <a:spLocks noChangeArrowheads="1"/>
          </p:cNvSpPr>
          <p:nvPr/>
        </p:nvSpPr>
        <p:spPr bwMode="auto">
          <a:xfrm>
            <a:off x="0" y="14377"/>
            <a:ext cx="9162562" cy="70028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b="1" dirty="0">
                <a:solidFill>
                  <a:schemeClr val="bg1"/>
                </a:solidFill>
              </a:rPr>
              <a:t>Форма федерального статистического наблюдения № 61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b="1" dirty="0">
                <a:solidFill>
                  <a:schemeClr val="bg1"/>
                </a:solidFill>
              </a:rPr>
              <a:t> «Сведения о болезни, вызванной вирусом  иммунодефицита человека»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37824" y="760085"/>
            <a:ext cx="8712968" cy="1384995"/>
          </a:xfrm>
          <a:prstGeom prst="rect">
            <a:avLst/>
          </a:prstGeom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1400" b="1" dirty="0">
                <a:solidFill>
                  <a:srgbClr val="0033CC"/>
                </a:solidFill>
              </a:rPr>
              <a:t>Таблица (7000)</a:t>
            </a:r>
            <a:r>
              <a:rPr lang="ru-RU" sz="1400" dirty="0">
                <a:solidFill>
                  <a:srgbClr val="0033CC"/>
                </a:solidFill>
              </a:rPr>
              <a:t> </a:t>
            </a:r>
            <a:r>
              <a:rPr lang="ru-RU" sz="1400" b="1" dirty="0"/>
              <a:t>Всего зарегистрировано лиц, в крови которых при исследовании методом иммунного </a:t>
            </a:r>
            <a:r>
              <a:rPr lang="ru-RU" sz="1400" b="1" dirty="0" err="1"/>
              <a:t>блотинга</a:t>
            </a:r>
            <a:r>
              <a:rPr lang="ru-RU" sz="1400" b="1" dirty="0"/>
              <a:t> выявлены антитела к ВИЧ 1 ____ ,</a:t>
            </a:r>
            <a:r>
              <a:rPr lang="ru-RU" sz="1400" dirty="0"/>
              <a:t> </a:t>
            </a:r>
            <a:r>
              <a:rPr lang="ru-RU" sz="1400" b="1" dirty="0"/>
              <a:t>в том числе дети  0–7 лет 2 ____ ,</a:t>
            </a:r>
            <a:r>
              <a:rPr lang="ru-RU" sz="1400" dirty="0"/>
              <a:t>  </a:t>
            </a:r>
            <a:r>
              <a:rPr lang="ru-RU" sz="1400" b="1" dirty="0"/>
              <a:t>дети 8-14 лет 3 ____ , </a:t>
            </a:r>
          </a:p>
          <a:p>
            <a:pPr algn="just"/>
            <a:r>
              <a:rPr lang="ru-RU" sz="1400" b="1" dirty="0"/>
              <a:t>дети 15-17 лет 4____ , мужчины  5 ____ , жители города 6 ____ .</a:t>
            </a:r>
          </a:p>
          <a:p>
            <a:pPr algn="just"/>
            <a:r>
              <a:rPr lang="ru-RU" sz="1400" b="1" dirty="0"/>
              <a:t>Из общего числа зарегистрированных выявлены впервые в отчетном году 7 ____ , </a:t>
            </a:r>
          </a:p>
          <a:p>
            <a:pPr algn="just"/>
            <a:r>
              <a:rPr lang="ru-RU" sz="1400" b="1" dirty="0"/>
              <a:t>в том числе дети 0-7 лет 8 ____ , дети  8-14 лет 9 ____ , дети 15-17 лет 10 ____ , мужчины  11 ____ ,</a:t>
            </a:r>
            <a:r>
              <a:rPr lang="ru-RU" sz="1400" dirty="0"/>
              <a:t> </a:t>
            </a:r>
          </a:p>
          <a:p>
            <a:pPr algn="just"/>
            <a:r>
              <a:rPr lang="ru-RU" sz="1400" b="1" dirty="0"/>
              <a:t>жители города  12 ____ 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53514" y="2116254"/>
            <a:ext cx="8712968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/>
              <a:t>В таблицу 7000 вносятся данные о числе зарегистрированных </a:t>
            </a:r>
            <a:r>
              <a:rPr lang="ru-RU" sz="1600" b="1" u="sng" dirty="0"/>
              <a:t>лиц</a:t>
            </a:r>
            <a:r>
              <a:rPr lang="ru-RU" sz="1600" b="1" dirty="0"/>
              <a:t>, у которых выявлены антитела к ВИЧ методом </a:t>
            </a:r>
            <a:r>
              <a:rPr lang="ru-RU" sz="1600" b="1" u="sng" dirty="0"/>
              <a:t>иммунного </a:t>
            </a:r>
            <a:r>
              <a:rPr lang="ru-RU" sz="1600" b="1" u="sng" dirty="0" err="1"/>
              <a:t>блотинга</a:t>
            </a:r>
            <a:r>
              <a:rPr lang="ru-RU" sz="1600" b="1" dirty="0"/>
              <a:t>: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600" b="1" dirty="0"/>
              <a:t>всего: </a:t>
            </a:r>
            <a:r>
              <a:rPr lang="ru-RU" sz="1600" b="1" dirty="0">
                <a:solidFill>
                  <a:srgbClr val="0033CC"/>
                </a:solidFill>
              </a:rPr>
              <a:t>указывается общее число зарегистрированных лиц нарастающим итогом, начиная с первого зарегистрированного случая, живых, без числа убывших (умершие и мигрировавшие) </a:t>
            </a:r>
            <a:r>
              <a:rPr lang="ru-RU" sz="1600" b="1" dirty="0" smtClean="0"/>
              <a:t>(п.1</a:t>
            </a:r>
            <a:r>
              <a:rPr lang="ru-RU" sz="1600" b="1" dirty="0"/>
              <a:t>)</a:t>
            </a:r>
          </a:p>
          <a:p>
            <a:pPr algn="just"/>
            <a:r>
              <a:rPr lang="ru-RU" sz="1600" b="1" dirty="0"/>
              <a:t>в том числе: дети 0-7 лет </a:t>
            </a:r>
            <a:r>
              <a:rPr lang="ru-RU" sz="1600" b="1" dirty="0" smtClean="0"/>
              <a:t>(п.2</a:t>
            </a:r>
            <a:r>
              <a:rPr lang="ru-RU" sz="1600" b="1" dirty="0"/>
              <a:t>), дети 8-14 лет </a:t>
            </a:r>
            <a:r>
              <a:rPr lang="ru-RU" sz="1600" b="1" dirty="0" smtClean="0"/>
              <a:t>(п.3</a:t>
            </a:r>
            <a:r>
              <a:rPr lang="ru-RU" sz="1600" b="1" dirty="0"/>
              <a:t>), дети 15-17 лет </a:t>
            </a:r>
            <a:r>
              <a:rPr lang="ru-RU" sz="1600" b="1" dirty="0" smtClean="0"/>
              <a:t>(п.4</a:t>
            </a:r>
            <a:r>
              <a:rPr lang="ru-RU" sz="1600" b="1" dirty="0"/>
              <a:t>), мужчины </a:t>
            </a:r>
            <a:r>
              <a:rPr lang="ru-RU" sz="1600" b="1" dirty="0" smtClean="0"/>
              <a:t>(п.5</a:t>
            </a:r>
            <a:r>
              <a:rPr lang="ru-RU" sz="1600" b="1" dirty="0"/>
              <a:t>), жители города </a:t>
            </a:r>
            <a:r>
              <a:rPr lang="ru-RU" sz="1600" b="1" dirty="0" smtClean="0"/>
              <a:t>(п. 6</a:t>
            </a:r>
            <a:r>
              <a:rPr lang="ru-RU" sz="1600" b="1" dirty="0"/>
              <a:t>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600" b="1" dirty="0"/>
              <a:t>из общего числа зарегистрированных (из </a:t>
            </a:r>
            <a:r>
              <a:rPr lang="ru-RU" sz="1600" b="1" dirty="0" smtClean="0"/>
              <a:t>п. 1</a:t>
            </a:r>
            <a:r>
              <a:rPr lang="ru-RU" sz="1600" b="1" dirty="0"/>
              <a:t>) выявлены впервые в отчетном </a:t>
            </a:r>
            <a:r>
              <a:rPr lang="ru-RU" sz="1600" b="1" dirty="0" smtClean="0"/>
              <a:t>году (</a:t>
            </a:r>
            <a:r>
              <a:rPr lang="ru-RU" sz="1600" b="1" dirty="0"/>
              <a:t>п. 7</a:t>
            </a:r>
            <a:r>
              <a:rPr lang="ru-RU" sz="1600" b="1" dirty="0" smtClean="0"/>
              <a:t>): </a:t>
            </a:r>
            <a:r>
              <a:rPr lang="ru-RU" sz="1600" b="1" dirty="0">
                <a:solidFill>
                  <a:srgbClr val="0033CC"/>
                </a:solidFill>
              </a:rPr>
              <a:t>указывается число впервые в отчетном году зарегистрированных </a:t>
            </a:r>
            <a:r>
              <a:rPr lang="ru-RU" sz="1600" b="1" dirty="0" smtClean="0">
                <a:solidFill>
                  <a:srgbClr val="0033CC"/>
                </a:solidFill>
              </a:rPr>
              <a:t>лиц</a:t>
            </a:r>
          </a:p>
          <a:p>
            <a:pPr algn="just"/>
            <a:r>
              <a:rPr lang="ru-RU" sz="1600" b="1" dirty="0" smtClean="0">
                <a:solidFill>
                  <a:srgbClr val="0033CC"/>
                </a:solidFill>
              </a:rPr>
              <a:t> </a:t>
            </a:r>
            <a:r>
              <a:rPr lang="ru-RU" sz="1600" b="1" dirty="0" smtClean="0"/>
              <a:t>в </a:t>
            </a:r>
            <a:r>
              <a:rPr lang="ru-RU" sz="1600" b="1" dirty="0"/>
              <a:t>том числе: дети 0-7 лет </a:t>
            </a:r>
            <a:r>
              <a:rPr lang="ru-RU" sz="1600" b="1" dirty="0" smtClean="0"/>
              <a:t>(п.8), </a:t>
            </a:r>
            <a:r>
              <a:rPr lang="ru-RU" sz="1600" b="1" dirty="0"/>
              <a:t>дети 8-14 лет </a:t>
            </a:r>
            <a:r>
              <a:rPr lang="ru-RU" sz="1600" b="1" dirty="0" smtClean="0"/>
              <a:t>(п.9), </a:t>
            </a:r>
            <a:r>
              <a:rPr lang="ru-RU" sz="1600" b="1" dirty="0"/>
              <a:t>дети 15-17 лет </a:t>
            </a:r>
            <a:r>
              <a:rPr lang="ru-RU" sz="1600" b="1" dirty="0" smtClean="0"/>
              <a:t>(п.10), </a:t>
            </a:r>
            <a:r>
              <a:rPr lang="ru-RU" sz="1600" b="1" dirty="0"/>
              <a:t>мужчины </a:t>
            </a:r>
            <a:r>
              <a:rPr lang="ru-RU" sz="1600" b="1" dirty="0" smtClean="0"/>
              <a:t>(п.11), </a:t>
            </a:r>
            <a:r>
              <a:rPr lang="ru-RU" sz="1600" b="1" dirty="0"/>
              <a:t>жители города </a:t>
            </a:r>
            <a:r>
              <a:rPr lang="ru-RU" sz="1600" b="1" dirty="0" smtClean="0"/>
              <a:t>(п.12)</a:t>
            </a:r>
            <a:endParaRPr lang="ru-RU" sz="16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89790" y="5163290"/>
            <a:ext cx="8782982" cy="143406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altLang="ru-RU" b="1" dirty="0">
              <a:solidFill>
                <a:srgbClr val="0033CC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67544" y="5436512"/>
            <a:ext cx="835292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 smtClean="0"/>
              <a:t>ф.61</a:t>
            </a:r>
            <a:r>
              <a:rPr lang="ru-RU" sz="1600" b="1" dirty="0" smtClean="0">
                <a:solidFill>
                  <a:srgbClr val="C00000"/>
                </a:solidFill>
              </a:rPr>
              <a:t>,таб.7000, п.7</a:t>
            </a:r>
            <a:r>
              <a:rPr lang="ru-RU" sz="1600" b="1" dirty="0" smtClean="0"/>
              <a:t> должно </a:t>
            </a:r>
            <a:r>
              <a:rPr lang="ru-RU" sz="1600" b="1" dirty="0"/>
              <a:t>быть </a:t>
            </a:r>
            <a:r>
              <a:rPr lang="ru-RU" sz="1600" b="1" u="sng" dirty="0"/>
              <a:t>больше</a:t>
            </a:r>
            <a:r>
              <a:rPr lang="ru-RU" sz="1600" b="1" dirty="0"/>
              <a:t> </a:t>
            </a:r>
            <a:endParaRPr lang="en-US" sz="1600" b="1" dirty="0" smtClean="0"/>
          </a:p>
          <a:p>
            <a:pPr algn="just"/>
            <a:r>
              <a:rPr lang="ru-RU" sz="1600" b="1" dirty="0" smtClean="0"/>
              <a:t>суммы </a:t>
            </a:r>
            <a:r>
              <a:rPr lang="ru-RU" sz="1600" b="1" dirty="0"/>
              <a:t>строк </a:t>
            </a:r>
            <a:r>
              <a:rPr lang="ru-RU" sz="1600" b="1" dirty="0" smtClean="0"/>
              <a:t>из </a:t>
            </a:r>
            <a:r>
              <a:rPr lang="ru-RU" sz="1600" b="1" dirty="0"/>
              <a:t>ф.61,</a:t>
            </a:r>
            <a:r>
              <a:rPr lang="ru-RU" sz="1600" b="1" dirty="0">
                <a:solidFill>
                  <a:srgbClr val="C00000"/>
                </a:solidFill>
              </a:rPr>
              <a:t>таб.1000</a:t>
            </a:r>
            <a:r>
              <a:rPr lang="ru-RU" sz="1600" b="1" dirty="0" smtClean="0"/>
              <a:t>, </a:t>
            </a:r>
            <a:r>
              <a:rPr lang="ru-RU" sz="1600" b="1" dirty="0" smtClean="0">
                <a:solidFill>
                  <a:srgbClr val="C00000"/>
                </a:solidFill>
              </a:rPr>
              <a:t>стр.1+2+59+60</a:t>
            </a:r>
            <a:r>
              <a:rPr lang="ru-RU" sz="1600" b="1" dirty="0"/>
              <a:t>, </a:t>
            </a:r>
            <a:r>
              <a:rPr lang="ru-RU" sz="1600" b="1" dirty="0">
                <a:solidFill>
                  <a:srgbClr val="C00000"/>
                </a:solidFill>
              </a:rPr>
              <a:t>гр.05</a:t>
            </a:r>
            <a:r>
              <a:rPr lang="ru-RU" sz="1600" b="1" dirty="0"/>
              <a:t> «Зарегистрировано пациентов с болезнью, вызванной ВИЧ, всего (В20</a:t>
            </a:r>
            <a:r>
              <a:rPr lang="en-US" sz="1600" b="1" dirty="0"/>
              <a:t>–</a:t>
            </a:r>
            <a:r>
              <a:rPr lang="ru-RU" sz="1600" b="1" dirty="0"/>
              <a:t>В24)» и «Число лиц с бессимптомным инфекционным статусом, вызванным ВИЧ» (</a:t>
            </a:r>
            <a:r>
              <a:rPr lang="en-US" sz="1600" b="1" dirty="0"/>
              <a:t>Z</a:t>
            </a:r>
            <a:r>
              <a:rPr lang="ru-RU" sz="1600" b="1" dirty="0"/>
              <a:t>21)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15845" y="5149160"/>
            <a:ext cx="875692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b="1" dirty="0">
                <a:solidFill>
                  <a:srgbClr val="0033CC"/>
                </a:solidFill>
              </a:rPr>
              <a:t>НЕКОТОРЫЕ УСЛОВИЯ ВНУТРИФОРМЕННОГО КОНТРОЛЯ ДЛЯ ТАБЛИЦЫ 7000</a:t>
            </a:r>
          </a:p>
        </p:txBody>
      </p:sp>
      <p:sp>
        <p:nvSpPr>
          <p:cNvPr id="11" name="Овал 10"/>
          <p:cNvSpPr/>
          <p:nvPr/>
        </p:nvSpPr>
        <p:spPr>
          <a:xfrm>
            <a:off x="6228184" y="1357460"/>
            <a:ext cx="576064" cy="323926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078070-8EDD-4CBE-BA1D-D4E3024E180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5489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84609" y="2276872"/>
            <a:ext cx="763284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err="1" smtClean="0"/>
              <a:t>Залевская</a:t>
            </a:r>
            <a:r>
              <a:rPr lang="ru-RU" b="1" dirty="0" smtClean="0"/>
              <a:t> Ольга Владимировна, к.м.н., </a:t>
            </a:r>
            <a:endParaRPr lang="en-US" i="1" dirty="0"/>
          </a:p>
          <a:p>
            <a:pPr algn="ctr"/>
            <a:r>
              <a:rPr lang="ru-RU" b="1" dirty="0"/>
              <a:t>ФГБУ «ЦНИИОИЗ» Минздрава России</a:t>
            </a:r>
          </a:p>
          <a:p>
            <a:pPr algn="ctr"/>
            <a:r>
              <a:rPr lang="ru-RU" b="1" dirty="0"/>
              <a:t>Тел. </a:t>
            </a:r>
            <a:r>
              <a:rPr lang="ru-RU" b="1"/>
              <a:t>+</a:t>
            </a:r>
            <a:r>
              <a:rPr lang="ru-RU" b="1" smtClean="0"/>
              <a:t>7 (495) 611-53-33</a:t>
            </a:r>
            <a:endParaRPr lang="ru-RU" b="1" dirty="0"/>
          </a:p>
          <a:p>
            <a:pPr algn="ctr"/>
            <a:r>
              <a:rPr lang="en-US" b="1" dirty="0"/>
              <a:t>Email: </a:t>
            </a:r>
            <a:r>
              <a:rPr lang="en-US" b="1" dirty="0" smtClean="0">
                <a:solidFill>
                  <a:srgbClr val="0033CC"/>
                </a:solidFill>
              </a:rPr>
              <a:t>zalevskaya</a:t>
            </a:r>
            <a:r>
              <a:rPr lang="en-US" b="1" dirty="0" smtClean="0">
                <a:solidFill>
                  <a:srgbClr val="0000FF"/>
                </a:solidFill>
              </a:rPr>
              <a:t>@mednet.ru</a:t>
            </a:r>
            <a:endParaRPr lang="ru-RU" b="1" dirty="0">
              <a:solidFill>
                <a:srgbClr val="0000FF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078070-8EDD-4CBE-BA1D-D4E3024E180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5489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13"/>
          <p:cNvSpPr txBox="1">
            <a:spLocks noChangeArrowheads="1"/>
          </p:cNvSpPr>
          <p:nvPr/>
        </p:nvSpPr>
        <p:spPr bwMode="auto">
          <a:xfrm>
            <a:off x="1" y="0"/>
            <a:ext cx="9162562" cy="90872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sz="1600" b="1" dirty="0">
                <a:solidFill>
                  <a:schemeClr val="bg1"/>
                </a:solidFill>
              </a:rPr>
              <a:t>Форма федерального статистического наблюдения № 61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sz="1600" b="1" dirty="0">
                <a:solidFill>
                  <a:schemeClr val="bg1"/>
                </a:solidFill>
              </a:rPr>
              <a:t> «Сведения о болезни, вызванной вирусом  иммунодефицита человека</a:t>
            </a:r>
            <a:r>
              <a:rPr lang="ru-RU" altLang="ru-RU" sz="1600" b="1" dirty="0" smtClean="0">
                <a:solidFill>
                  <a:schemeClr val="bg1"/>
                </a:solidFill>
              </a:rPr>
              <a:t>»</a:t>
            </a:r>
            <a:r>
              <a:rPr lang="ru-RU" altLang="ru-RU" sz="1600" b="1" dirty="0"/>
              <a:t> </a:t>
            </a:r>
            <a:endParaRPr lang="ru-RU" altLang="ru-RU" sz="1600" b="1" dirty="0" smtClean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sz="1600" b="1" dirty="0" smtClean="0">
                <a:solidFill>
                  <a:schemeClr val="bg1"/>
                </a:solidFill>
              </a:rPr>
              <a:t>утверждена </a:t>
            </a:r>
            <a:r>
              <a:rPr lang="ru-RU" altLang="ru-RU" sz="1600" b="1" dirty="0">
                <a:solidFill>
                  <a:schemeClr val="bg1"/>
                </a:solidFill>
              </a:rPr>
              <a:t>приказом Росстата от </a:t>
            </a:r>
            <a:r>
              <a:rPr lang="ru-RU" altLang="ru-RU" sz="1600" b="1" dirty="0" smtClean="0">
                <a:solidFill>
                  <a:schemeClr val="bg1"/>
                </a:solidFill>
              </a:rPr>
              <a:t>30 декабря </a:t>
            </a:r>
            <a:r>
              <a:rPr lang="ru-RU" altLang="ru-RU" sz="1600" b="1" dirty="0">
                <a:solidFill>
                  <a:schemeClr val="bg1"/>
                </a:solidFill>
              </a:rPr>
              <a:t>2015 г. №672</a:t>
            </a:r>
            <a:r>
              <a:rPr lang="ru-RU" altLang="ru-RU" sz="1600" b="1" dirty="0" smtClean="0">
                <a:solidFill>
                  <a:schemeClr val="bg1"/>
                </a:solidFill>
              </a:rPr>
              <a:t> </a:t>
            </a:r>
            <a:endParaRPr lang="ru-RU" altLang="ru-RU" sz="1600" b="1" dirty="0">
              <a:solidFill>
                <a:schemeClr val="bg1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1213D14-E593-4B81-A867-9DE033BC1F2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25306" y="1124744"/>
            <a:ext cx="8163118" cy="738664"/>
          </a:xfrm>
          <a:prstGeom prst="rect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rgbClr val="FF0000"/>
                </a:solidFill>
                <a:effectLst>
                  <a:glow rad="711200">
                    <a:schemeClr val="bg1"/>
                  </a:glow>
                </a:effectLst>
              </a:rPr>
              <a:t>МЕТОДИЧЕСКИЕ РЕКОМЕНДАЦИИ </a:t>
            </a:r>
            <a:r>
              <a:rPr lang="ru-RU" sz="1400" b="1" dirty="0" smtClean="0">
                <a:solidFill>
                  <a:srgbClr val="FF0000"/>
                </a:solidFill>
                <a:effectLst>
                  <a:glow rad="711200">
                    <a:schemeClr val="bg1"/>
                  </a:glow>
                </a:effectLst>
              </a:rPr>
              <a:t>по порядку </a:t>
            </a:r>
            <a:r>
              <a:rPr lang="ru-RU" sz="1400" b="1" dirty="0">
                <a:solidFill>
                  <a:srgbClr val="FF0000"/>
                </a:solidFill>
                <a:effectLst>
                  <a:glow rad="711200">
                    <a:schemeClr val="bg1"/>
                  </a:glow>
                </a:effectLst>
              </a:rPr>
              <a:t>статистического учета и кодирования болезни, вызванной вирусом иммунодефицита человека [ВИЧ] в статистике заболеваемости и </a:t>
            </a:r>
            <a:r>
              <a:rPr lang="ru-RU" sz="1400" b="1" dirty="0" smtClean="0">
                <a:solidFill>
                  <a:srgbClr val="FF0000"/>
                </a:solidFill>
                <a:effectLst>
                  <a:glow rad="711200">
                    <a:schemeClr val="bg1"/>
                  </a:glow>
                </a:effectLst>
              </a:rPr>
              <a:t>смертности, </a:t>
            </a:r>
            <a:r>
              <a:rPr lang="ru-RU" sz="1400" b="1" dirty="0" smtClean="0">
                <a:solidFill>
                  <a:srgbClr val="0000FF"/>
                </a:solidFill>
                <a:effectLst>
                  <a:glow rad="711200">
                    <a:schemeClr val="bg1"/>
                  </a:glow>
                </a:effectLst>
              </a:rPr>
              <a:t>утверждены Министром здравоохранения Российской федерации В.И. Скворцовой </a:t>
            </a:r>
            <a:r>
              <a:rPr lang="ru-RU" altLang="ru-RU" sz="1400" b="1" dirty="0" smtClean="0">
                <a:solidFill>
                  <a:srgbClr val="0000FF"/>
                </a:solidFill>
                <a:effectLst>
                  <a:glow rad="711200">
                    <a:schemeClr val="bg1"/>
                  </a:glow>
                </a:effectLst>
              </a:rPr>
              <a:t> 27.06.2016</a:t>
            </a:r>
            <a:r>
              <a:rPr lang="ru-RU" sz="1400" b="1" dirty="0" smtClean="0">
                <a:solidFill>
                  <a:srgbClr val="0000FF"/>
                </a:solidFill>
                <a:effectLst>
                  <a:glow rad="711200">
                    <a:schemeClr val="bg1"/>
                  </a:glow>
                </a:effectLst>
              </a:rPr>
              <a:t> </a:t>
            </a:r>
            <a:endParaRPr lang="ru-RU" b="1" dirty="0">
              <a:solidFill>
                <a:srgbClr val="0000FF"/>
              </a:solidFill>
              <a:effectLst>
                <a:glow rad="711200">
                  <a:schemeClr val="bg1"/>
                </a:glo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99491" y="2060848"/>
            <a:ext cx="8363579" cy="4185761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1400" dirty="0" smtClean="0"/>
              <a:t>	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7.2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"Бессимптомный инфекционный статус, вызванный вирусом иммунодефицита человека"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(Z21)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также относится к блоку XXI класса МКБ-10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"Потенциальная опасность для здоровья, связанная с инфекционными болезнями"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(Z20-Z29).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Состояния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относящиеся к этому блоку, болезнями не являются, в показатели заболеваемости не включаются, и в качестве причины смерти не выбираются.</a:t>
            </a: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Пациенты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этим состоянием должны находиться под диспансерным наблюдением у врача инфекциониста.</a:t>
            </a: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Бессимптомный инфекционный статус, вызванный вирусом иммунодефицита человека" диагностируется на основании "лабораторного обнаружения вируса иммунодефицита человека [ВИЧ]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(R75).</a:t>
            </a: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Рубрика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R75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относится к блоку "Отклонения от нормы, выявленные при исследовании крови, при отсутствии установленного диагноза" (R70-R79) класса XVIII "Симптомы, признаки и отклонения от нормы, выявленные при клинических и лабораторных исследованиях, не классифицированные в других рубриках".</a:t>
            </a: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Рубрика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R75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 результатом лабораторного исследования и в качестве диагноза не используется, но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положительном результате служит основанием для постановки диагноза "Бессимптомный инфекционный статус, вызванный вирусом иммунодефицита человека" или "Болезнь, вызванная вирусом иммунодефицита человека [ВИЧ]".</a:t>
            </a: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При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отрицательном результате лабораторного исследования на ВИЧ, регистрируют "Контакт с больным и возможность заражения ВИЧ-инфекцией" и кодируют подрубрикой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Z20.6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08289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13"/>
          <p:cNvSpPr txBox="1">
            <a:spLocks noChangeArrowheads="1"/>
          </p:cNvSpPr>
          <p:nvPr/>
        </p:nvSpPr>
        <p:spPr bwMode="auto">
          <a:xfrm>
            <a:off x="1" y="0"/>
            <a:ext cx="9162562" cy="70028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b="1" dirty="0">
                <a:solidFill>
                  <a:schemeClr val="bg1"/>
                </a:solidFill>
              </a:rPr>
              <a:t>Форма федерального статистического наблюдения № 61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b="1" dirty="0">
                <a:solidFill>
                  <a:schemeClr val="bg1"/>
                </a:solidFill>
              </a:rPr>
              <a:t> «Сведения о болезни, вызванной вирусом  иммунодефицита человека»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700282"/>
            <a:ext cx="885698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Число пациентов с впервые в жизни установленным диагнозом </a:t>
            </a:r>
          </a:p>
          <a:p>
            <a:pPr algn="ct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ВИЧ-инфекции, число контактных лиц и вирусоносителей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70421" y="931114"/>
            <a:ext cx="201622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1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altLang="ru-RU" sz="1100" b="1" i="0" u="none" strike="noStrike" cap="none" normalizeH="0" baseline="0" dirty="0">
                <a:ln>
                  <a:noFill/>
                </a:ln>
                <a:solidFill>
                  <a:srgbClr val="0033CC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altLang="ru-RU" sz="1100" b="1" i="0" u="none" strike="noStrike" cap="none" normalizeH="0" baseline="0" dirty="0">
                <a:ln>
                  <a:noFill/>
                </a:ln>
                <a:solidFill>
                  <a:srgbClr val="0033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1000) </a:t>
            </a:r>
            <a:r>
              <a:rPr kumimoji="0" lang="ru-RU" altLang="ru-RU" sz="1200" b="0" i="0" u="none" strike="noStrike" cap="none" normalizeH="0" baseline="0" dirty="0">
                <a:ln>
                  <a:noFill/>
                </a:ln>
                <a:solidFill>
                  <a:srgbClr val="0033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kumimoji="0" lang="ru-RU" altLang="ru-RU" sz="1200" b="0" i="0" u="none" strike="noStrike" cap="none" normalizeH="0" baseline="0" dirty="0">
              <a:ln>
                <a:noFill/>
              </a:ln>
              <a:solidFill>
                <a:srgbClr val="0033CC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  <a:sym typeface="Symbol" pitchFamily="18" charset="2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5794672"/>
              </p:ext>
            </p:extLst>
          </p:nvPr>
        </p:nvGraphicFramePr>
        <p:xfrm>
          <a:off x="212549" y="1223502"/>
          <a:ext cx="8425500" cy="4099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0229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6555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4913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6530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81298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739079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739079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739079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812987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</a:tblGrid>
              <a:tr h="247309">
                <a:tc row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Формы ВИЧ-инфекции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МКБ-10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5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Число пациентов с впервые в жизни установленным диагнозом ВИЧ-инфекции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50152">
                <a:tc vMerge="1"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том числе в возрасте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47309">
                <a:tc vMerge="1"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 1 года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1-4 лет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 лет и старше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50152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50152">
                <a:tc rowSpan="2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Зарегистрировано пациентов с болезнью, вызванной ВИЧ, всего</a:t>
                      </a:r>
                      <a:endParaRPr lang="ru-RU" sz="11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В20-В24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1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501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50152">
                <a:tc rowSpan="2">
                  <a:txBody>
                    <a:bodyPr/>
                    <a:lstStyle/>
                    <a:p>
                      <a:pPr indent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в том числе:</a:t>
                      </a:r>
                    </a:p>
                    <a:p>
                      <a:pPr indent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проявляющейся в виде инфекционных и     паразитарных болезней</a:t>
                      </a:r>
                      <a:endParaRPr lang="ru-RU" sz="11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В20</a:t>
                      </a: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1550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50152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150152">
                <a:tc rowSpan="2">
                  <a:txBody>
                    <a:bodyPr/>
                    <a:lstStyle/>
                    <a:p>
                      <a:pPr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Кроме того, </a:t>
                      </a:r>
                    </a:p>
                    <a:p>
                      <a:pPr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число контактных лиц  </a:t>
                      </a:r>
                      <a:r>
                        <a:rPr lang="ru-RU" sz="11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   </a:t>
                      </a:r>
                      <a:endParaRPr lang="ru-RU" sz="1100" b="1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пациентами с ВИЧ-инфекцией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Z20.6</a:t>
                      </a:r>
                      <a:endParaRPr lang="ru-RU" sz="11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194314">
                <a:tc vMerge="1"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150152">
                <a:tc rowSpan="2">
                  <a:txBody>
                    <a:bodyPr/>
                    <a:lstStyle/>
                    <a:p>
                      <a:pPr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число лиц с бессимптомным  </a:t>
                      </a:r>
                    </a:p>
                    <a:p>
                      <a:pPr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инфекционным статусом,   </a:t>
                      </a:r>
                    </a:p>
                    <a:p>
                      <a:pPr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вызванным ВИЧ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ru-RU" sz="11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Z21</a:t>
                      </a:r>
                      <a:endParaRPr lang="ru-RU" sz="11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194314">
                <a:tc vMerge="1"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ru-RU" sz="11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</a:tbl>
          </a:graphicData>
        </a:graphic>
      </p:graphicFrame>
      <p:sp>
        <p:nvSpPr>
          <p:cNvPr id="9" name="Овал 8"/>
          <p:cNvSpPr/>
          <p:nvPr/>
        </p:nvSpPr>
        <p:spPr>
          <a:xfrm>
            <a:off x="4733546" y="2564904"/>
            <a:ext cx="936104" cy="648072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4733546" y="4653136"/>
            <a:ext cx="936104" cy="648072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078070-8EDD-4CBE-BA1D-D4E3024E180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79512" y="5564249"/>
            <a:ext cx="8856983" cy="113877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FF0000"/>
                </a:solidFill>
                <a:effectLst>
                  <a:glow rad="711200">
                    <a:schemeClr val="bg1"/>
                  </a:glow>
                </a:effectLst>
              </a:rPr>
              <a:t>МЕТОДИЧЕСКИЕ РЕКОМЕНДАЦИИ по порядку </a:t>
            </a:r>
            <a:r>
              <a:rPr lang="ru-RU" sz="1400" b="1" dirty="0" smtClean="0">
                <a:solidFill>
                  <a:srgbClr val="FF0000"/>
                </a:solidFill>
                <a:effectLst>
                  <a:glow rad="711200">
                    <a:schemeClr val="bg1"/>
                  </a:glow>
                </a:effectLst>
              </a:rPr>
              <a:t>….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7.3…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«Бессимптомный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инфекционный статус, вызванный вирусом иммунодефицита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человека»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Z21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«болезнь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вызванная вирусом иммунодефицита человека [ВИЧ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]»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В20-В24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объединяются понятием </a:t>
            </a:r>
            <a:r>
              <a:rPr lang="ru-RU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«ВИЧ инфекция».</a:t>
            </a:r>
            <a:endParaRPr lang="ru-RU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8699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199548" y="5134770"/>
            <a:ext cx="8717859" cy="169697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ru-RU" sz="1000" b="1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1000" b="1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1000" b="1" dirty="0">
              <a:solidFill>
                <a:schemeClr val="tx1"/>
              </a:solidFill>
            </a:endParaRPr>
          </a:p>
          <a:p>
            <a:pPr algn="just"/>
            <a:r>
              <a:rPr lang="ru-RU" sz="1600" b="1" dirty="0">
                <a:solidFill>
                  <a:schemeClr val="tx1"/>
                </a:solidFill>
              </a:rPr>
              <a:t>Сумма строк ф.61,таб.1000,</a:t>
            </a:r>
            <a:r>
              <a:rPr lang="ru-RU" sz="1600" b="1" dirty="0">
                <a:solidFill>
                  <a:srgbClr val="C00000"/>
                </a:solidFill>
              </a:rPr>
              <a:t>стр.1:60,гр.05</a:t>
            </a:r>
            <a:r>
              <a:rPr lang="ru-RU" sz="1600" b="1" dirty="0">
                <a:solidFill>
                  <a:schemeClr val="tx1"/>
                </a:solidFill>
              </a:rPr>
              <a:t> </a:t>
            </a:r>
            <a:r>
              <a:rPr lang="ru-RU" sz="1600" b="1" dirty="0" smtClean="0">
                <a:solidFill>
                  <a:schemeClr val="tx1"/>
                </a:solidFill>
              </a:rPr>
              <a:t>должна </a:t>
            </a:r>
            <a:r>
              <a:rPr lang="ru-RU" sz="1600" b="1" dirty="0">
                <a:solidFill>
                  <a:schemeClr val="tx1"/>
                </a:solidFill>
              </a:rPr>
              <a:t>быть </a:t>
            </a:r>
            <a:r>
              <a:rPr lang="ru-RU" sz="1600" b="1" u="sng" dirty="0" smtClean="0">
                <a:solidFill>
                  <a:schemeClr val="tx1"/>
                </a:solidFill>
              </a:rPr>
              <a:t>равна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ru-RU" sz="1600" b="1" dirty="0">
                <a:solidFill>
                  <a:schemeClr val="tx1"/>
                </a:solidFill>
              </a:rPr>
              <a:t>сумме строк </a:t>
            </a:r>
            <a:r>
              <a:rPr lang="ru-RU" sz="1600" b="1" dirty="0" smtClean="0">
                <a:solidFill>
                  <a:schemeClr val="tx1"/>
                </a:solidFill>
              </a:rPr>
              <a:t>по графам ф.61,таб.1000,стр.1:60,</a:t>
            </a:r>
            <a:r>
              <a:rPr lang="ru-RU" sz="1600" b="1" dirty="0" smtClean="0">
                <a:solidFill>
                  <a:srgbClr val="C00000"/>
                </a:solidFill>
              </a:rPr>
              <a:t>гр.06</a:t>
            </a:r>
            <a:r>
              <a:rPr lang="ru-RU" sz="1600" b="1" dirty="0" smtClean="0">
                <a:solidFill>
                  <a:schemeClr val="tx1"/>
                </a:solidFill>
              </a:rPr>
              <a:t>+ф.61,таб.1000,стр.1:60,</a:t>
            </a:r>
            <a:r>
              <a:rPr lang="ru-RU" sz="1600" b="1" dirty="0" smtClean="0">
                <a:solidFill>
                  <a:srgbClr val="C00000"/>
                </a:solidFill>
              </a:rPr>
              <a:t>гр.07</a:t>
            </a:r>
            <a:r>
              <a:rPr lang="ru-RU" sz="1600" b="1" dirty="0" smtClean="0">
                <a:solidFill>
                  <a:schemeClr val="tx1"/>
                </a:solidFill>
              </a:rPr>
              <a:t>+ф.61,таб.1000,стр.1:60,</a:t>
            </a:r>
            <a:r>
              <a:rPr lang="ru-RU" sz="1600" b="1" dirty="0" smtClean="0">
                <a:solidFill>
                  <a:srgbClr val="C00000"/>
                </a:solidFill>
              </a:rPr>
              <a:t>гр.08</a:t>
            </a:r>
            <a:r>
              <a:rPr lang="ru-RU" sz="1600" b="1" dirty="0" smtClean="0">
                <a:solidFill>
                  <a:schemeClr val="tx1"/>
                </a:solidFill>
              </a:rPr>
              <a:t>+ф.61</a:t>
            </a:r>
            <a:r>
              <a:rPr lang="ru-RU" sz="1600" b="1" dirty="0">
                <a:solidFill>
                  <a:schemeClr val="tx1"/>
                </a:solidFill>
              </a:rPr>
              <a:t>,</a:t>
            </a:r>
          </a:p>
          <a:p>
            <a:pPr algn="just"/>
            <a:r>
              <a:rPr lang="ru-RU" sz="1600" b="1" dirty="0" smtClean="0">
                <a:solidFill>
                  <a:schemeClr val="tx1"/>
                </a:solidFill>
              </a:rPr>
              <a:t>таб.1000,стр.1:60,</a:t>
            </a:r>
            <a:r>
              <a:rPr lang="ru-RU" sz="1600" b="1" dirty="0" smtClean="0">
                <a:solidFill>
                  <a:srgbClr val="C00000"/>
                </a:solidFill>
              </a:rPr>
              <a:t>гр.09</a:t>
            </a:r>
            <a:r>
              <a:rPr lang="ru-RU" sz="1600" b="1" dirty="0" smtClean="0">
                <a:solidFill>
                  <a:schemeClr val="tx1"/>
                </a:solidFill>
              </a:rPr>
              <a:t>+ф.61,таб.1000,стр.1:60,</a:t>
            </a:r>
            <a:r>
              <a:rPr lang="ru-RU" sz="1600" b="1" dirty="0" smtClean="0">
                <a:solidFill>
                  <a:srgbClr val="C00000"/>
                </a:solidFill>
              </a:rPr>
              <a:t>гр.10</a:t>
            </a:r>
            <a:r>
              <a:rPr lang="ru-RU" sz="1600" b="1" dirty="0" smtClean="0">
                <a:solidFill>
                  <a:schemeClr val="tx1"/>
                </a:solidFill>
              </a:rPr>
              <a:t>+ф.61,таб.1000,стр.1:60,</a:t>
            </a:r>
            <a:r>
              <a:rPr lang="ru-RU" sz="1600" b="1" dirty="0" smtClean="0">
                <a:solidFill>
                  <a:srgbClr val="C00000"/>
                </a:solidFill>
              </a:rPr>
              <a:t>гр.11</a:t>
            </a:r>
            <a:r>
              <a:rPr lang="ru-RU" sz="1600" b="1" dirty="0" smtClean="0">
                <a:solidFill>
                  <a:schemeClr val="tx1"/>
                </a:solidFill>
              </a:rPr>
              <a:t>+ф.61,таб.1000,стр.1:60,</a:t>
            </a:r>
            <a:r>
              <a:rPr lang="ru-RU" sz="1600" b="1" dirty="0" smtClean="0">
                <a:solidFill>
                  <a:srgbClr val="C00000"/>
                </a:solidFill>
              </a:rPr>
              <a:t>гр.12</a:t>
            </a:r>
            <a:r>
              <a:rPr lang="ru-RU" sz="1600" b="1" dirty="0" smtClean="0">
                <a:solidFill>
                  <a:schemeClr val="tx1"/>
                </a:solidFill>
              </a:rPr>
              <a:t>+ф.61,таб.1000,стр.1:60,</a:t>
            </a:r>
            <a:r>
              <a:rPr lang="ru-RU" sz="1600" b="1" dirty="0" smtClean="0">
                <a:solidFill>
                  <a:srgbClr val="C00000"/>
                </a:solidFill>
              </a:rPr>
              <a:t>гр.13</a:t>
            </a:r>
            <a:r>
              <a:rPr lang="ru-RU" sz="1600" b="1" dirty="0" smtClean="0">
                <a:solidFill>
                  <a:schemeClr val="tx1"/>
                </a:solidFill>
              </a:rPr>
              <a:t>+ф.61,таб.1000,стр.1:60,</a:t>
            </a:r>
            <a:r>
              <a:rPr lang="ru-RU" sz="1600" b="1" dirty="0" smtClean="0">
                <a:solidFill>
                  <a:srgbClr val="C00000"/>
                </a:solidFill>
              </a:rPr>
              <a:t>гр.14</a:t>
            </a:r>
            <a:r>
              <a:rPr lang="ru-RU" sz="1600" b="1" dirty="0" smtClean="0">
                <a:solidFill>
                  <a:schemeClr val="tx1"/>
                </a:solidFill>
              </a:rPr>
              <a:t>+ф.61,таб.1000,стр.1:60,</a:t>
            </a:r>
            <a:r>
              <a:rPr lang="ru-RU" sz="1600" b="1" dirty="0" smtClean="0">
                <a:solidFill>
                  <a:srgbClr val="C00000"/>
                </a:solidFill>
              </a:rPr>
              <a:t>гр.15</a:t>
            </a:r>
            <a:endParaRPr lang="ru-RU" sz="1600" b="1" dirty="0">
              <a:solidFill>
                <a:srgbClr val="C00000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13"/>
          <p:cNvSpPr txBox="1">
            <a:spLocks noChangeArrowheads="1"/>
          </p:cNvSpPr>
          <p:nvPr/>
        </p:nvSpPr>
        <p:spPr bwMode="auto">
          <a:xfrm>
            <a:off x="1" y="0"/>
            <a:ext cx="9162562" cy="70028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b="1" dirty="0">
                <a:solidFill>
                  <a:schemeClr val="bg1"/>
                </a:solidFill>
              </a:rPr>
              <a:t>Форма федерального статистического наблюдения № 61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b="1" dirty="0">
                <a:solidFill>
                  <a:schemeClr val="bg1"/>
                </a:solidFill>
              </a:rPr>
              <a:t> «Сведения о болезни, вызванной вирусом  иммунодефицита человека»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700282"/>
            <a:ext cx="885698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Число пациентов с впервые в жизни установленным диагнозом </a:t>
            </a:r>
          </a:p>
          <a:p>
            <a:pPr algn="ct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ВИЧ-инфекции, число контактных лиц и вирусоносителей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71319" y="1208113"/>
            <a:ext cx="201622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1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altLang="ru-RU" sz="1100" b="1" i="0" u="none" strike="noStrike" cap="none" normalizeH="0" baseline="0" dirty="0">
                <a:ln>
                  <a:noFill/>
                </a:ln>
                <a:solidFill>
                  <a:srgbClr val="0033CC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altLang="ru-RU" sz="1100" b="1" i="0" u="none" strike="noStrike" cap="none" normalizeH="0" baseline="0" dirty="0">
                <a:ln>
                  <a:noFill/>
                </a:ln>
                <a:solidFill>
                  <a:srgbClr val="0033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1000) </a:t>
            </a:r>
            <a:r>
              <a:rPr kumimoji="0" lang="ru-RU" altLang="ru-RU" sz="1200" b="0" i="0" u="none" strike="noStrike" cap="none" normalizeH="0" baseline="0" dirty="0">
                <a:ln>
                  <a:noFill/>
                </a:ln>
                <a:solidFill>
                  <a:srgbClr val="0033CC"/>
                </a:solidFill>
                <a:effectLst/>
                <a:ea typeface="Times New Roman" pitchFamily="18" charset="0"/>
                <a:cs typeface="Arial" pitchFamily="34" charset="0"/>
              </a:rPr>
              <a:t>	</a:t>
            </a:r>
            <a:endParaRPr kumimoji="0" lang="ru-RU" altLang="ru-RU" sz="1200" b="0" i="0" u="none" strike="noStrike" cap="none" normalizeH="0" baseline="0" dirty="0">
              <a:ln>
                <a:noFill/>
              </a:ln>
              <a:solidFill>
                <a:srgbClr val="0033CC"/>
              </a:solidFill>
              <a:effectLst/>
              <a:latin typeface="Times New Roman" pitchFamily="18" charset="0"/>
              <a:ea typeface="Times New Roman" pitchFamily="18" charset="0"/>
              <a:cs typeface="Arial" pitchFamily="34" charset="0"/>
              <a:sym typeface="Symbol" pitchFamily="18" charset="2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1932575"/>
              </p:ext>
            </p:extLst>
          </p:nvPr>
        </p:nvGraphicFramePr>
        <p:xfrm>
          <a:off x="215845" y="1485112"/>
          <a:ext cx="8425500" cy="31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0229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6555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4913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6530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81298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739079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739079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739079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812987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</a:tblGrid>
              <a:tr h="360040">
                <a:tc rowSpan="3"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Формы ВИЧ-инфекции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</a:p>
                    <a:p>
                      <a:pPr algn="ctr"/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  <a:p>
                      <a:pPr algn="ctr"/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МКБ-10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Число пациентов с впервые в жизни установленным диагнозом ВИЧ-инфекции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62880">
                <a:tc vMerge="1"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том числе в возрасте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24088">
                <a:tc vMerge="1"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 1 года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1-4 лет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 лет и старше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93598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00000">
                <a:tc rowSpan="2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Зарегистрировано пациентов с болезнью, вызванной ВИЧ, всего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В20-В24</a:t>
                      </a:r>
                    </a:p>
                    <a:p>
                      <a:pPr algn="ctr"/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8803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60280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85008">
                <a:tc rowSpan="2">
                  <a:txBody>
                    <a:bodyPr/>
                    <a:lstStyle/>
                    <a:p>
                      <a:pPr algn="just"/>
                      <a:r>
                        <a:rPr lang="ru-RU" sz="12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число лиц с бессимптомным  </a:t>
                      </a:r>
                    </a:p>
                    <a:p>
                      <a:pPr algn="just"/>
                      <a:r>
                        <a:rPr lang="ru-RU" sz="12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инфекционным статусом,   </a:t>
                      </a:r>
                    </a:p>
                    <a:p>
                      <a:pPr algn="just"/>
                      <a:r>
                        <a:rPr lang="ru-RU" sz="12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вызванным ВИЧ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Z21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85008">
                <a:tc vMerge="1"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326762" y="5118413"/>
            <a:ext cx="855424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b="1" dirty="0">
                <a:solidFill>
                  <a:srgbClr val="0033CC"/>
                </a:solidFill>
              </a:rPr>
              <a:t>НЕКОТОРЫЕ УСЛОВИЯ ВНУТРИТАБЛИЧНОГО КОНТРОЛЯ ДЛЯ ТАБЛИЦЫ 1000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078070-8EDD-4CBE-BA1D-D4E3024E180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Стрелка вниз 9"/>
          <p:cNvSpPr/>
          <p:nvPr/>
        </p:nvSpPr>
        <p:spPr>
          <a:xfrm rot="5400000">
            <a:off x="6743446" y="1689602"/>
            <a:ext cx="337628" cy="2952328"/>
          </a:xfrm>
          <a:prstGeom prst="downArrow">
            <a:avLst/>
          </a:prstGeom>
          <a:solidFill>
            <a:srgbClr val="FBA7F5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низ 11"/>
          <p:cNvSpPr/>
          <p:nvPr/>
        </p:nvSpPr>
        <p:spPr>
          <a:xfrm rot="5400000">
            <a:off x="6767375" y="2085646"/>
            <a:ext cx="310444" cy="2952328"/>
          </a:xfrm>
          <a:prstGeom prst="downArrow">
            <a:avLst/>
          </a:prstGeom>
          <a:solidFill>
            <a:srgbClr val="FBA7F5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низ 14"/>
          <p:cNvSpPr/>
          <p:nvPr/>
        </p:nvSpPr>
        <p:spPr>
          <a:xfrm rot="5400000">
            <a:off x="6788397" y="2684122"/>
            <a:ext cx="310444" cy="2952328"/>
          </a:xfrm>
          <a:prstGeom prst="downArrow">
            <a:avLst/>
          </a:prstGeom>
          <a:solidFill>
            <a:srgbClr val="FBA7F5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низ 15"/>
          <p:cNvSpPr/>
          <p:nvPr/>
        </p:nvSpPr>
        <p:spPr>
          <a:xfrm rot="5400000">
            <a:off x="6788397" y="2984471"/>
            <a:ext cx="310444" cy="2952328"/>
          </a:xfrm>
          <a:prstGeom prst="downArrow">
            <a:avLst/>
          </a:prstGeom>
          <a:solidFill>
            <a:srgbClr val="FBA7F5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низ 16"/>
          <p:cNvSpPr/>
          <p:nvPr/>
        </p:nvSpPr>
        <p:spPr>
          <a:xfrm rot="5400000">
            <a:off x="6769684" y="2373678"/>
            <a:ext cx="310444" cy="2952328"/>
          </a:xfrm>
          <a:prstGeom prst="downArrow">
            <a:avLst/>
          </a:prstGeom>
          <a:solidFill>
            <a:srgbClr val="FBA7F5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7076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13"/>
          <p:cNvSpPr txBox="1">
            <a:spLocks noChangeArrowheads="1"/>
          </p:cNvSpPr>
          <p:nvPr/>
        </p:nvSpPr>
        <p:spPr bwMode="auto">
          <a:xfrm>
            <a:off x="1" y="0"/>
            <a:ext cx="9162562" cy="70028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b="1" dirty="0">
                <a:solidFill>
                  <a:schemeClr val="bg1"/>
                </a:solidFill>
              </a:rPr>
              <a:t>Форма федерального статистического наблюдения № 61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b="1" dirty="0">
                <a:solidFill>
                  <a:schemeClr val="bg1"/>
                </a:solidFill>
              </a:rPr>
              <a:t> «Сведения о болезни, вызванной вирусом  иммунодефицита человека»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62103" y="980728"/>
            <a:ext cx="8558369" cy="49685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62103" y="980728"/>
            <a:ext cx="855424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b="1" dirty="0">
                <a:solidFill>
                  <a:srgbClr val="0033CC"/>
                </a:solidFill>
              </a:rPr>
              <a:t>НЕКОТОРЫЕ УСЛОВИЯ ВНУТРИТАБЛИЧНОГО КОНТРОЛЯ ДЛЯ ТАБЛИЦЫ 1000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62103" y="1268760"/>
            <a:ext cx="8414353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u="sng" dirty="0"/>
              <a:t>Для мужского населения, всего (В20-В24):</a:t>
            </a:r>
          </a:p>
          <a:p>
            <a:pPr algn="just"/>
            <a:r>
              <a:rPr lang="ru-RU" b="1" dirty="0"/>
              <a:t>Сумма граф ф.61,таб.1000</a:t>
            </a:r>
            <a:r>
              <a:rPr lang="ru-RU" b="1" dirty="0" smtClean="0"/>
              <a:t>, </a:t>
            </a:r>
            <a:r>
              <a:rPr lang="ru-RU" b="1" dirty="0" smtClean="0">
                <a:solidFill>
                  <a:srgbClr val="C00000"/>
                </a:solidFill>
              </a:rPr>
              <a:t>стр.1</a:t>
            </a:r>
            <a:r>
              <a:rPr lang="ru-RU" b="1" dirty="0" smtClean="0"/>
              <a:t>, гр.05:15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/>
              <a:t>должна быть </a:t>
            </a:r>
            <a:r>
              <a:rPr lang="ru-RU" b="1" u="sng" dirty="0"/>
              <a:t>равна</a:t>
            </a:r>
            <a:r>
              <a:rPr lang="ru-RU" b="1" dirty="0"/>
              <a:t> сумме граф в </a:t>
            </a:r>
            <a:r>
              <a:rPr lang="ru-RU" b="1" dirty="0" smtClean="0"/>
              <a:t>строках</a:t>
            </a:r>
          </a:p>
          <a:p>
            <a:pPr algn="just"/>
            <a:r>
              <a:rPr lang="ru-RU" b="1" dirty="0"/>
              <a:t> </a:t>
            </a:r>
            <a:r>
              <a:rPr lang="ru-RU" b="1" dirty="0" smtClean="0"/>
              <a:t>                    </a:t>
            </a:r>
            <a:r>
              <a:rPr lang="ru-RU" b="1" dirty="0"/>
              <a:t>из ф.61,таб.1000</a:t>
            </a:r>
            <a:r>
              <a:rPr lang="ru-RU" b="1" dirty="0" smtClean="0"/>
              <a:t>, </a:t>
            </a:r>
            <a:r>
              <a:rPr lang="ru-RU" b="1" dirty="0" smtClean="0">
                <a:solidFill>
                  <a:srgbClr val="C00000"/>
                </a:solidFill>
              </a:rPr>
              <a:t>стр.3+15+19+29+39</a:t>
            </a:r>
            <a:r>
              <a:rPr lang="ru-RU" b="1" dirty="0" smtClean="0"/>
              <a:t>, гр.05:15</a:t>
            </a:r>
            <a:endParaRPr lang="ru-RU" b="1" dirty="0"/>
          </a:p>
          <a:p>
            <a:pPr algn="just"/>
            <a:endParaRPr lang="ru-RU" b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b="1" u="sng" dirty="0"/>
              <a:t>Для женского населения, всего (В20-В24):</a:t>
            </a:r>
          </a:p>
          <a:p>
            <a:pPr algn="just"/>
            <a:r>
              <a:rPr lang="ru-RU" b="1" dirty="0"/>
              <a:t>Сумма граф ф.61,таб.1000</a:t>
            </a:r>
            <a:r>
              <a:rPr lang="ru-RU" b="1" dirty="0" smtClean="0"/>
              <a:t>, </a:t>
            </a:r>
            <a:r>
              <a:rPr lang="ru-RU" b="1" dirty="0" smtClean="0">
                <a:solidFill>
                  <a:srgbClr val="C00000"/>
                </a:solidFill>
              </a:rPr>
              <a:t>стр.2, </a:t>
            </a:r>
            <a:r>
              <a:rPr lang="ru-RU" b="1" dirty="0" smtClean="0"/>
              <a:t>гр.05:15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/>
              <a:t>должна быть </a:t>
            </a:r>
            <a:r>
              <a:rPr lang="ru-RU" b="1" u="sng" dirty="0"/>
              <a:t>равна</a:t>
            </a:r>
            <a:r>
              <a:rPr lang="ru-RU" b="1" dirty="0"/>
              <a:t> сумме граф в </a:t>
            </a:r>
            <a:r>
              <a:rPr lang="ru-RU" b="1" dirty="0" smtClean="0"/>
              <a:t>строках</a:t>
            </a:r>
          </a:p>
          <a:p>
            <a:pPr algn="just"/>
            <a:r>
              <a:rPr lang="ru-RU" b="1" dirty="0"/>
              <a:t> </a:t>
            </a:r>
            <a:r>
              <a:rPr lang="ru-RU" b="1" dirty="0" smtClean="0"/>
              <a:t>                    </a:t>
            </a:r>
            <a:r>
              <a:rPr lang="ru-RU" b="1" dirty="0"/>
              <a:t>из </a:t>
            </a:r>
            <a:r>
              <a:rPr lang="ru-RU" b="1" dirty="0" smtClean="0"/>
              <a:t>ф.61,таб.1000, </a:t>
            </a:r>
            <a:r>
              <a:rPr lang="ru-RU" b="1" dirty="0" smtClean="0">
                <a:solidFill>
                  <a:srgbClr val="C00000"/>
                </a:solidFill>
              </a:rPr>
              <a:t>стр.4+16+20+30+40</a:t>
            </a:r>
            <a:r>
              <a:rPr lang="ru-RU" b="1" dirty="0" smtClean="0"/>
              <a:t>, гр.05:15</a:t>
            </a:r>
          </a:p>
          <a:p>
            <a:pPr algn="just"/>
            <a:endParaRPr lang="ru-RU" b="1" dirty="0"/>
          </a:p>
          <a:p>
            <a:pPr algn="just"/>
            <a:endParaRPr lang="ru-RU" b="1" dirty="0"/>
          </a:p>
          <a:p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078070-8EDD-4CBE-BA1D-D4E3024E180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462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13"/>
          <p:cNvSpPr txBox="1">
            <a:spLocks noChangeArrowheads="1"/>
          </p:cNvSpPr>
          <p:nvPr/>
        </p:nvSpPr>
        <p:spPr bwMode="auto">
          <a:xfrm>
            <a:off x="1" y="0"/>
            <a:ext cx="9162562" cy="70028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b="1" dirty="0">
                <a:solidFill>
                  <a:schemeClr val="bg1"/>
                </a:solidFill>
              </a:rPr>
              <a:t>Форма федерального статистического наблюдения № 61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b="1" dirty="0">
                <a:solidFill>
                  <a:schemeClr val="bg1"/>
                </a:solidFill>
              </a:rPr>
              <a:t> «Сведения о болезни, вызванной вирусом  иммунодефицита человека»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62103" y="980728"/>
            <a:ext cx="8558369" cy="49685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62103" y="980728"/>
            <a:ext cx="855424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b="1" dirty="0">
                <a:solidFill>
                  <a:srgbClr val="0033CC"/>
                </a:solidFill>
              </a:rPr>
              <a:t>НЕКОТОРЫЕ УСЛОВИЯ ВНУТРИТАБЛИЧНОГО КОНТРОЛЯ ДЛЯ ТАБЛИЦЫ 1000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78581" y="1164752"/>
            <a:ext cx="8414353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b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b="1" u="sng" dirty="0"/>
              <a:t>Для ВИЧ с проявлениями в виде инфекционных и паразитарных болезней</a:t>
            </a:r>
          </a:p>
          <a:p>
            <a:pPr algn="just"/>
            <a:r>
              <a:rPr lang="ru-RU" b="1" u="sng" dirty="0"/>
              <a:t>(В20):</a:t>
            </a:r>
          </a:p>
          <a:p>
            <a:pPr algn="just"/>
            <a:r>
              <a:rPr lang="ru-RU" b="1" dirty="0"/>
              <a:t>Сумма строк ф.61</a:t>
            </a:r>
            <a:r>
              <a:rPr lang="ru-RU" b="1" dirty="0" smtClean="0"/>
              <a:t>, таб.1000, </a:t>
            </a:r>
            <a:r>
              <a:rPr lang="ru-RU" b="1" dirty="0" smtClean="0">
                <a:solidFill>
                  <a:srgbClr val="C00000"/>
                </a:solidFill>
              </a:rPr>
              <a:t>стр.3+4, </a:t>
            </a:r>
            <a:r>
              <a:rPr lang="ru-RU" b="1" dirty="0" smtClean="0"/>
              <a:t>гр.05:15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/>
              <a:t>должна быть </a:t>
            </a:r>
            <a:r>
              <a:rPr lang="ru-RU" b="1" u="sng" dirty="0"/>
              <a:t>больше или равна</a:t>
            </a:r>
            <a:r>
              <a:rPr lang="ru-RU" b="1" dirty="0"/>
              <a:t> </a:t>
            </a:r>
            <a:endParaRPr lang="ru-RU" b="1" dirty="0" smtClean="0"/>
          </a:p>
          <a:p>
            <a:pPr algn="just"/>
            <a:r>
              <a:rPr lang="ru-RU" b="1" dirty="0" smtClean="0"/>
              <a:t>сумме   строк </a:t>
            </a:r>
            <a:r>
              <a:rPr lang="ru-RU" b="1" dirty="0"/>
              <a:t>из ф.61,таб.1000,</a:t>
            </a:r>
            <a:r>
              <a:rPr lang="ru-RU" b="1" dirty="0">
                <a:solidFill>
                  <a:srgbClr val="C00000"/>
                </a:solidFill>
              </a:rPr>
              <a:t>стр.5:14</a:t>
            </a:r>
            <a:r>
              <a:rPr lang="ru-RU" b="1" dirty="0"/>
              <a:t>,гр.05:15</a:t>
            </a:r>
          </a:p>
          <a:p>
            <a:pPr algn="just"/>
            <a:endParaRPr lang="ru-RU" b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b="1" dirty="0"/>
              <a:t> </a:t>
            </a:r>
            <a:r>
              <a:rPr lang="ru-RU" b="1" u="sng" dirty="0"/>
              <a:t>Для ВИЧ с проявлениями в виде злокачественных новообразований (В21):</a:t>
            </a:r>
          </a:p>
          <a:p>
            <a:pPr algn="just"/>
            <a:r>
              <a:rPr lang="ru-RU" b="1" dirty="0"/>
              <a:t>Сумма строк ф.61,таб.1000</a:t>
            </a:r>
            <a:r>
              <a:rPr lang="ru-RU" b="1" dirty="0" smtClean="0"/>
              <a:t>, </a:t>
            </a:r>
            <a:r>
              <a:rPr lang="ru-RU" b="1" dirty="0" smtClean="0">
                <a:solidFill>
                  <a:srgbClr val="C00000"/>
                </a:solidFill>
              </a:rPr>
              <a:t>стр.15+16, </a:t>
            </a:r>
            <a:r>
              <a:rPr lang="ru-RU" b="1" dirty="0" smtClean="0"/>
              <a:t>гр.05:15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/>
              <a:t>должна быть </a:t>
            </a:r>
            <a:r>
              <a:rPr lang="ru-RU" b="1" u="sng" dirty="0"/>
              <a:t>больше или равна</a:t>
            </a:r>
            <a:r>
              <a:rPr lang="ru-RU" b="1" dirty="0"/>
              <a:t> сумме строк из </a:t>
            </a:r>
            <a:r>
              <a:rPr lang="ru-RU" b="1" dirty="0" smtClean="0"/>
              <a:t>ф.61,таб.1000, </a:t>
            </a:r>
            <a:r>
              <a:rPr lang="ru-RU" b="1" dirty="0" smtClean="0">
                <a:solidFill>
                  <a:srgbClr val="C00000"/>
                </a:solidFill>
              </a:rPr>
              <a:t>стр.17:18</a:t>
            </a:r>
            <a:r>
              <a:rPr lang="ru-RU" b="1" dirty="0" smtClean="0"/>
              <a:t>, гр.05:15</a:t>
            </a:r>
          </a:p>
          <a:p>
            <a:pPr algn="just"/>
            <a:endParaRPr lang="ru-RU" b="1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b="1" u="sng" dirty="0"/>
              <a:t>Для ВИЧ с проявлениями в виде других уточненных болезней (В22):</a:t>
            </a:r>
          </a:p>
          <a:p>
            <a:pPr algn="just"/>
            <a:r>
              <a:rPr lang="ru-RU" b="1" dirty="0"/>
              <a:t>Сумма строк ф.61,таб.1000,</a:t>
            </a:r>
            <a:r>
              <a:rPr lang="ru-RU" b="1" dirty="0">
                <a:solidFill>
                  <a:srgbClr val="C00000"/>
                </a:solidFill>
              </a:rPr>
              <a:t>стр.19+20,</a:t>
            </a:r>
            <a:r>
              <a:rPr lang="ru-RU" b="1" dirty="0"/>
              <a:t>гр.05:15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/>
              <a:t>должна быть </a:t>
            </a:r>
            <a:r>
              <a:rPr lang="ru-RU" b="1" u="sng" dirty="0"/>
              <a:t>равна</a:t>
            </a:r>
            <a:r>
              <a:rPr lang="ru-RU" b="1" dirty="0"/>
              <a:t> сумме </a:t>
            </a:r>
            <a:endParaRPr lang="ru-RU" b="1" dirty="0" smtClean="0"/>
          </a:p>
          <a:p>
            <a:pPr algn="just"/>
            <a:r>
              <a:rPr lang="ru-RU" b="1" dirty="0"/>
              <a:t> </a:t>
            </a:r>
            <a:r>
              <a:rPr lang="ru-RU" b="1" dirty="0" smtClean="0"/>
              <a:t>        строк </a:t>
            </a:r>
            <a:r>
              <a:rPr lang="ru-RU" b="1" dirty="0"/>
              <a:t>из ф.61,таб.1000,</a:t>
            </a:r>
            <a:r>
              <a:rPr lang="ru-RU" b="1" dirty="0">
                <a:solidFill>
                  <a:srgbClr val="C00000"/>
                </a:solidFill>
              </a:rPr>
              <a:t>стр.21:28</a:t>
            </a:r>
            <a:r>
              <a:rPr lang="ru-RU" b="1" dirty="0"/>
              <a:t>,гр.05:15</a:t>
            </a:r>
          </a:p>
          <a:p>
            <a:pPr algn="just"/>
            <a:endParaRPr lang="ru-RU" b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b="1" u="sng" dirty="0"/>
              <a:t>Для ВИЧ с проявлениями в виде других состояний (В23):</a:t>
            </a:r>
          </a:p>
          <a:p>
            <a:pPr algn="just"/>
            <a:r>
              <a:rPr lang="ru-RU" b="1" dirty="0"/>
              <a:t>Сумма строк ф.61</a:t>
            </a:r>
            <a:r>
              <a:rPr lang="ru-RU" b="1" dirty="0" smtClean="0"/>
              <a:t>, таб.1000, </a:t>
            </a:r>
            <a:r>
              <a:rPr lang="ru-RU" b="1" dirty="0" smtClean="0">
                <a:solidFill>
                  <a:srgbClr val="C00000"/>
                </a:solidFill>
              </a:rPr>
              <a:t>стр.29+30, </a:t>
            </a:r>
            <a:r>
              <a:rPr lang="ru-RU" b="1" dirty="0" smtClean="0"/>
              <a:t>гр.05:15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/>
              <a:t>должна быть </a:t>
            </a:r>
            <a:r>
              <a:rPr lang="ru-RU" b="1" u="sng" dirty="0"/>
              <a:t>равна</a:t>
            </a:r>
            <a:r>
              <a:rPr lang="ru-RU" b="1" dirty="0"/>
              <a:t> сумме </a:t>
            </a:r>
            <a:endParaRPr lang="ru-RU" b="1" dirty="0" smtClean="0"/>
          </a:p>
          <a:p>
            <a:pPr algn="just"/>
            <a:r>
              <a:rPr lang="ru-RU" b="1" dirty="0"/>
              <a:t> </a:t>
            </a:r>
            <a:r>
              <a:rPr lang="ru-RU" b="1" dirty="0" smtClean="0"/>
              <a:t>         строк </a:t>
            </a:r>
            <a:r>
              <a:rPr lang="ru-RU" b="1" dirty="0"/>
              <a:t>из ф.61</a:t>
            </a:r>
            <a:r>
              <a:rPr lang="ru-RU" b="1" dirty="0" smtClean="0"/>
              <a:t>, таб.1000, </a:t>
            </a:r>
            <a:r>
              <a:rPr lang="ru-RU" b="1" dirty="0" smtClean="0">
                <a:solidFill>
                  <a:srgbClr val="C00000"/>
                </a:solidFill>
              </a:rPr>
              <a:t>стр.31:38</a:t>
            </a:r>
            <a:r>
              <a:rPr lang="ru-RU" b="1" dirty="0" smtClean="0"/>
              <a:t>, гр.05:15</a:t>
            </a:r>
            <a:endParaRPr lang="ru-RU" b="1" dirty="0"/>
          </a:p>
          <a:p>
            <a:pPr algn="just"/>
            <a:endParaRPr lang="ru-RU" b="1" dirty="0"/>
          </a:p>
          <a:p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078070-8EDD-4CBE-BA1D-D4E3024E180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5540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13"/>
          <p:cNvSpPr txBox="1">
            <a:spLocks noChangeArrowheads="1"/>
          </p:cNvSpPr>
          <p:nvPr/>
        </p:nvSpPr>
        <p:spPr bwMode="auto">
          <a:xfrm>
            <a:off x="1" y="0"/>
            <a:ext cx="9162562" cy="70028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algn="l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b="1" dirty="0">
                <a:solidFill>
                  <a:schemeClr val="bg1"/>
                </a:solidFill>
              </a:rPr>
              <a:t>Форма федерального статистического наблюдения № 61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b="1" dirty="0">
                <a:solidFill>
                  <a:schemeClr val="bg1"/>
                </a:solidFill>
              </a:rPr>
              <a:t> «Сведения о болезни, вызванной вирусом  иммунодефицита человека»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62103" y="980728"/>
            <a:ext cx="8558369" cy="49685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62103" y="1168425"/>
            <a:ext cx="8342346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b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b="1" u="sng" dirty="0"/>
              <a:t>Для сельских жителей (мужчины) (В20-В24):</a:t>
            </a:r>
          </a:p>
          <a:p>
            <a:pPr algn="just"/>
            <a:r>
              <a:rPr lang="ru-RU" b="1" dirty="0"/>
              <a:t>Строка ф.61</a:t>
            </a:r>
            <a:r>
              <a:rPr lang="ru-RU" b="1" dirty="0" smtClean="0"/>
              <a:t>, таб.1000, </a:t>
            </a:r>
            <a:r>
              <a:rPr lang="ru-RU" b="1" dirty="0" smtClean="0">
                <a:solidFill>
                  <a:srgbClr val="C00000"/>
                </a:solidFill>
              </a:rPr>
              <a:t>стр.1, </a:t>
            </a:r>
            <a:r>
              <a:rPr lang="ru-RU" b="1" dirty="0" smtClean="0"/>
              <a:t>гр.05:15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/>
              <a:t>должна быть </a:t>
            </a:r>
            <a:r>
              <a:rPr lang="ru-RU" b="1" u="sng" dirty="0"/>
              <a:t>больше</a:t>
            </a:r>
            <a:r>
              <a:rPr lang="ru-RU" b="1" dirty="0"/>
              <a:t> строки </a:t>
            </a:r>
            <a:endParaRPr lang="ru-RU" b="1" dirty="0" smtClean="0"/>
          </a:p>
          <a:p>
            <a:pPr algn="just"/>
            <a:r>
              <a:rPr lang="ru-RU" b="1" dirty="0"/>
              <a:t> </a:t>
            </a:r>
            <a:r>
              <a:rPr lang="ru-RU" b="1" dirty="0" smtClean="0"/>
              <a:t>         из </a:t>
            </a:r>
            <a:r>
              <a:rPr lang="ru-RU" b="1" dirty="0"/>
              <a:t>ф.61,таб.1000,</a:t>
            </a:r>
            <a:r>
              <a:rPr lang="ru-RU" b="1" dirty="0">
                <a:solidFill>
                  <a:srgbClr val="C00000"/>
                </a:solidFill>
              </a:rPr>
              <a:t>стр.41</a:t>
            </a:r>
            <a:r>
              <a:rPr lang="ru-RU" b="1" dirty="0" smtClean="0"/>
              <a:t>, гр.05:15</a:t>
            </a:r>
            <a:endParaRPr lang="ru-RU" b="1" dirty="0"/>
          </a:p>
          <a:p>
            <a:pPr algn="just"/>
            <a:endParaRPr lang="ru-RU" b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b="1" u="sng" dirty="0"/>
              <a:t>Для сельских жителей (женщины) (В20-В24):</a:t>
            </a:r>
          </a:p>
          <a:p>
            <a:pPr algn="just"/>
            <a:r>
              <a:rPr lang="ru-RU" b="1" dirty="0"/>
              <a:t>Строка ф.61</a:t>
            </a:r>
            <a:r>
              <a:rPr lang="ru-RU" b="1" dirty="0" smtClean="0"/>
              <a:t>, таб.1000, </a:t>
            </a:r>
            <a:r>
              <a:rPr lang="ru-RU" b="1" dirty="0" smtClean="0">
                <a:solidFill>
                  <a:srgbClr val="C00000"/>
                </a:solidFill>
              </a:rPr>
              <a:t>стр.2, </a:t>
            </a:r>
            <a:r>
              <a:rPr lang="ru-RU" b="1" dirty="0" smtClean="0"/>
              <a:t>гр.05:15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/>
              <a:t>должна быть </a:t>
            </a:r>
            <a:r>
              <a:rPr lang="ru-RU" b="1" u="sng" dirty="0"/>
              <a:t>больше</a:t>
            </a:r>
            <a:r>
              <a:rPr lang="ru-RU" b="1" dirty="0"/>
              <a:t> строки </a:t>
            </a:r>
            <a:endParaRPr lang="ru-RU" b="1" dirty="0" smtClean="0"/>
          </a:p>
          <a:p>
            <a:pPr algn="just"/>
            <a:r>
              <a:rPr lang="ru-RU" b="1" dirty="0"/>
              <a:t> </a:t>
            </a:r>
            <a:r>
              <a:rPr lang="ru-RU" b="1" dirty="0" smtClean="0"/>
              <a:t>     из ф.61, таб.1000, </a:t>
            </a:r>
            <a:r>
              <a:rPr lang="ru-RU" b="1" dirty="0" smtClean="0">
                <a:solidFill>
                  <a:srgbClr val="C00000"/>
                </a:solidFill>
              </a:rPr>
              <a:t>стр.42</a:t>
            </a:r>
            <a:r>
              <a:rPr lang="ru-RU" b="1" dirty="0" smtClean="0"/>
              <a:t>, гр.05:15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b="1" u="sng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b="1" u="sng" dirty="0" smtClean="0"/>
              <a:t>Для </a:t>
            </a:r>
            <a:r>
              <a:rPr lang="ru-RU" b="1" u="sng" dirty="0"/>
              <a:t>лиц БОМЖ (мужчины) (В20-В24):</a:t>
            </a:r>
          </a:p>
          <a:p>
            <a:pPr algn="just"/>
            <a:r>
              <a:rPr lang="ru-RU" b="1" dirty="0"/>
              <a:t>Строка ф.61</a:t>
            </a:r>
            <a:r>
              <a:rPr lang="ru-RU" b="1" dirty="0" smtClean="0"/>
              <a:t>, таб.1000, </a:t>
            </a:r>
            <a:r>
              <a:rPr lang="ru-RU" b="1" dirty="0" smtClean="0">
                <a:solidFill>
                  <a:srgbClr val="C00000"/>
                </a:solidFill>
              </a:rPr>
              <a:t>стр.1, </a:t>
            </a:r>
            <a:r>
              <a:rPr lang="ru-RU" b="1" dirty="0" smtClean="0"/>
              <a:t>гр.05:15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/>
              <a:t>должна быть </a:t>
            </a:r>
            <a:r>
              <a:rPr lang="ru-RU" b="1" u="sng" dirty="0"/>
              <a:t>больше</a:t>
            </a:r>
            <a:r>
              <a:rPr lang="ru-RU" b="1" dirty="0"/>
              <a:t> строки </a:t>
            </a:r>
            <a:endParaRPr lang="ru-RU" b="1" dirty="0" smtClean="0"/>
          </a:p>
          <a:p>
            <a:pPr algn="just"/>
            <a:r>
              <a:rPr lang="ru-RU" b="1" dirty="0"/>
              <a:t> </a:t>
            </a:r>
            <a:r>
              <a:rPr lang="ru-RU" b="1" dirty="0" smtClean="0"/>
              <a:t>       из </a:t>
            </a:r>
            <a:r>
              <a:rPr lang="ru-RU" b="1" dirty="0"/>
              <a:t>ф.61</a:t>
            </a:r>
            <a:r>
              <a:rPr lang="ru-RU" b="1" dirty="0" smtClean="0"/>
              <a:t>, таб.1000, </a:t>
            </a:r>
            <a:r>
              <a:rPr lang="ru-RU" b="1" dirty="0" smtClean="0">
                <a:solidFill>
                  <a:srgbClr val="C00000"/>
                </a:solidFill>
              </a:rPr>
              <a:t>стр.43</a:t>
            </a:r>
            <a:r>
              <a:rPr lang="ru-RU" b="1" dirty="0" smtClean="0"/>
              <a:t>, гр.05:15</a:t>
            </a:r>
            <a:endParaRPr lang="ru-RU" b="1" dirty="0"/>
          </a:p>
          <a:p>
            <a:pPr algn="just"/>
            <a:endParaRPr lang="ru-RU" b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b="1" u="sng" dirty="0"/>
              <a:t>Для лиц БОМЖ (женщины) (В20-В24):</a:t>
            </a:r>
          </a:p>
          <a:p>
            <a:pPr algn="just"/>
            <a:r>
              <a:rPr lang="ru-RU" b="1" dirty="0"/>
              <a:t>Строка ф.61,таб.1000,</a:t>
            </a:r>
            <a:r>
              <a:rPr lang="ru-RU" b="1" dirty="0">
                <a:solidFill>
                  <a:srgbClr val="C00000"/>
                </a:solidFill>
              </a:rPr>
              <a:t>стр.2,</a:t>
            </a:r>
            <a:r>
              <a:rPr lang="ru-RU" b="1" dirty="0"/>
              <a:t>гр.05:15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/>
              <a:t>должна быть </a:t>
            </a:r>
            <a:r>
              <a:rPr lang="ru-RU" b="1" u="sng" dirty="0"/>
              <a:t>больше</a:t>
            </a:r>
            <a:r>
              <a:rPr lang="ru-RU" b="1" dirty="0"/>
              <a:t> строки </a:t>
            </a:r>
            <a:endParaRPr lang="ru-RU" b="1" dirty="0" smtClean="0"/>
          </a:p>
          <a:p>
            <a:pPr algn="just"/>
            <a:r>
              <a:rPr lang="ru-RU" b="1" dirty="0"/>
              <a:t> </a:t>
            </a:r>
            <a:r>
              <a:rPr lang="ru-RU" b="1" dirty="0" smtClean="0"/>
              <a:t>       из </a:t>
            </a:r>
            <a:r>
              <a:rPr lang="ru-RU" b="1" dirty="0"/>
              <a:t>ф.61,таб.1000,</a:t>
            </a:r>
            <a:r>
              <a:rPr lang="ru-RU" b="1" dirty="0">
                <a:solidFill>
                  <a:srgbClr val="C00000"/>
                </a:solidFill>
              </a:rPr>
              <a:t>стр.44</a:t>
            </a:r>
            <a:r>
              <a:rPr lang="ru-RU" b="1" dirty="0"/>
              <a:t>,гр.05:15</a:t>
            </a:r>
          </a:p>
          <a:p>
            <a:pPr algn="just"/>
            <a:endParaRPr lang="ru-RU" b="1" dirty="0"/>
          </a:p>
          <a:p>
            <a:pPr algn="just"/>
            <a:endParaRPr lang="ru-RU" b="1" dirty="0"/>
          </a:p>
          <a:p>
            <a:pPr algn="just"/>
            <a:endParaRPr lang="ru-RU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62103" y="980728"/>
            <a:ext cx="855424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b="1" dirty="0">
                <a:solidFill>
                  <a:srgbClr val="0033CC"/>
                </a:solidFill>
              </a:rPr>
              <a:t>НЕКОТОРЫЕ УСЛОВИЯ ВНУТРИТАБЛИЧНОГО КОНТРОЛЯ ДЛЯ ТАБЛИЦЫ 1000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078070-8EDD-4CBE-BA1D-D4E3024E180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264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Шаблон презентации ЦНИИОИЗ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Шаблон презентации ЦНИИОИЗ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2875</TotalTime>
  <Words>5787</Words>
  <Application>Microsoft Office PowerPoint</Application>
  <PresentationFormat>Экран (4:3)</PresentationFormat>
  <Paragraphs>896</Paragraphs>
  <Slides>37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37</vt:i4>
      </vt:variant>
    </vt:vector>
  </HeadingPairs>
  <TitlesOfParts>
    <vt:vector size="39" baseType="lpstr">
      <vt:lpstr>Шаблон презентации ЦНИИОИЗ</vt:lpstr>
      <vt:lpstr>1_Шаблон презентации ЦНИИОИЗ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stat</dc:creator>
  <cp:lastModifiedBy>User</cp:lastModifiedBy>
  <cp:revision>197</cp:revision>
  <cp:lastPrinted>2018-12-10T14:37:41Z</cp:lastPrinted>
  <dcterms:created xsi:type="dcterms:W3CDTF">2017-12-06T11:47:10Z</dcterms:created>
  <dcterms:modified xsi:type="dcterms:W3CDTF">2018-12-11T09:56:14Z</dcterms:modified>
</cp:coreProperties>
</file>