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96" r:id="rId1"/>
  </p:sldMasterIdLst>
  <p:notesMasterIdLst>
    <p:notesMasterId r:id="rId20"/>
  </p:notesMasterIdLst>
  <p:sldIdLst>
    <p:sldId id="267" r:id="rId2"/>
    <p:sldId id="345" r:id="rId3"/>
    <p:sldId id="354" r:id="rId4"/>
    <p:sldId id="353" r:id="rId5"/>
    <p:sldId id="347" r:id="rId6"/>
    <p:sldId id="355" r:id="rId7"/>
    <p:sldId id="351" r:id="rId8"/>
    <p:sldId id="356" r:id="rId9"/>
    <p:sldId id="357" r:id="rId10"/>
    <p:sldId id="352" r:id="rId11"/>
    <p:sldId id="358" r:id="rId12"/>
    <p:sldId id="360" r:id="rId13"/>
    <p:sldId id="349" r:id="rId14"/>
    <p:sldId id="350" r:id="rId15"/>
    <p:sldId id="359" r:id="rId16"/>
    <p:sldId id="348" r:id="rId17"/>
    <p:sldId id="361" r:id="rId18"/>
    <p:sldId id="327" r:id="rId19"/>
  </p:sldIdLst>
  <p:sldSz cx="9906000" cy="6858000" type="A4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A6585CB-1F17-45B7-BD1A-1AD4B30C639D}">
          <p14:sldIdLst>
            <p14:sldId id="267"/>
            <p14:sldId id="345"/>
            <p14:sldId id="354"/>
            <p14:sldId id="353"/>
            <p14:sldId id="347"/>
            <p14:sldId id="355"/>
            <p14:sldId id="351"/>
            <p14:sldId id="356"/>
            <p14:sldId id="357"/>
          </p14:sldIdLst>
        </p14:section>
        <p14:section name="Раздел без заголовка" id="{682D6AD9-0C9F-4E46-A008-ACCFC077E638}">
          <p14:sldIdLst>
            <p14:sldId id="352"/>
            <p14:sldId id="358"/>
            <p14:sldId id="360"/>
            <p14:sldId id="349"/>
            <p14:sldId id="350"/>
            <p14:sldId id="359"/>
            <p14:sldId id="348"/>
            <p14:sldId id="361"/>
            <p14:sldId id="327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  <a:srgbClr val="FFCCFF"/>
    <a:srgbClr val="F8F8F8"/>
    <a:srgbClr val="F2F2F2"/>
    <a:srgbClr val="FFCC99"/>
    <a:srgbClr val="DDDDDD"/>
    <a:srgbClr val="000000"/>
    <a:srgbClr val="FFCC66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2270" autoAdjust="0"/>
    <p:restoredTop sz="66204" autoAdjust="0"/>
  </p:normalViewPr>
  <p:slideViewPr>
    <p:cSldViewPr snapToGrid="0">
      <p:cViewPr varScale="1">
        <p:scale>
          <a:sx n="74" d="100"/>
          <a:sy n="74" d="100"/>
        </p:scale>
        <p:origin x="-798" y="-9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6351" cy="495052"/>
          </a:xfrm>
          <a:prstGeom prst="rect">
            <a:avLst/>
          </a:prstGeom>
        </p:spPr>
        <p:txBody>
          <a:bodyPr vert="horz" lIns="92138" tIns="46069" rIns="92138" bIns="4606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31" y="3"/>
            <a:ext cx="2946351" cy="495052"/>
          </a:xfrm>
          <a:prstGeom prst="rect">
            <a:avLst/>
          </a:prstGeom>
        </p:spPr>
        <p:txBody>
          <a:bodyPr vert="horz" lIns="92138" tIns="46069" rIns="92138" bIns="46069" rtlCol="0"/>
          <a:lstStyle>
            <a:lvl1pPr algn="r">
              <a:defRPr sz="1200"/>
            </a:lvl1pPr>
          </a:lstStyle>
          <a:p>
            <a:fld id="{5A1E0675-34D7-4571-8824-1398CA262980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1235075"/>
            <a:ext cx="4813300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8" tIns="46069" rIns="92138" bIns="4606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31" y="4751875"/>
            <a:ext cx="5437821" cy="3887897"/>
          </a:xfrm>
          <a:prstGeom prst="rect">
            <a:avLst/>
          </a:prstGeom>
        </p:spPr>
        <p:txBody>
          <a:bodyPr vert="horz" lIns="92138" tIns="46069" rIns="92138" bIns="4606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379200"/>
            <a:ext cx="2946351" cy="495052"/>
          </a:xfrm>
          <a:prstGeom prst="rect">
            <a:avLst/>
          </a:prstGeom>
        </p:spPr>
        <p:txBody>
          <a:bodyPr vert="horz" lIns="92138" tIns="46069" rIns="92138" bIns="4606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31" y="9379200"/>
            <a:ext cx="2946351" cy="495052"/>
          </a:xfrm>
          <a:prstGeom prst="rect">
            <a:avLst/>
          </a:prstGeom>
        </p:spPr>
        <p:txBody>
          <a:bodyPr vert="horz" lIns="92138" tIns="46069" rIns="92138" bIns="46069" rtlCol="0" anchor="b"/>
          <a:lstStyle>
            <a:lvl1pPr algn="r">
              <a:defRPr sz="1200"/>
            </a:lvl1pPr>
          </a:lstStyle>
          <a:p>
            <a:fld id="{CB560283-DBF4-4BD6-85C6-5CE59DB837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994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Здравствуйте уважаемые коллеги! Близится</a:t>
            </a:r>
            <a:r>
              <a:rPr lang="ru-RU" baseline="0" dirty="0" smtClean="0"/>
              <a:t> время сдачи годового отчета, и в рамках этого я хотела бы остановиться на тех изменениях, которые коснулись годовых форм федерального статистического наблюдения </a:t>
            </a:r>
            <a:r>
              <a:rPr lang="ru-RU" b="1" dirty="0"/>
              <a:t>№19, №41, №54 </a:t>
            </a:r>
            <a:r>
              <a:rPr lang="ru-RU" baseline="0" dirty="0" smtClean="0"/>
              <a:t>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0951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1384">
              <a:defRPr/>
            </a:pPr>
            <a:r>
              <a:rPr lang="ru-RU" b="1" dirty="0" smtClean="0"/>
              <a:t> контроль таблицы 2300 Данные</a:t>
            </a:r>
            <a:r>
              <a:rPr lang="ru-RU" dirty="0" smtClean="0"/>
              <a:t> по гр.4 стр.1 (зарегистрировано заболеваний всего) = </a:t>
            </a:r>
            <a:r>
              <a:rPr lang="ru-RU" b="1" dirty="0" smtClean="0">
                <a:cs typeface="Times New Roman"/>
              </a:rPr>
              <a:t>∑ данных </a:t>
            </a:r>
            <a:r>
              <a:rPr lang="ru-RU" dirty="0" smtClean="0">
                <a:cs typeface="Times New Roman"/>
              </a:rPr>
              <a:t>по гр. 4 стр. 2,  3,  4,  5,  6,  7,  8,  9,  10,  11,  12,  13,  14 (зарегистрировано </a:t>
            </a:r>
            <a:r>
              <a:rPr lang="ru-RU" b="1" dirty="0" smtClean="0">
                <a:cs typeface="Times New Roman"/>
              </a:rPr>
              <a:t>по отдельным классам болезней</a:t>
            </a:r>
            <a:r>
              <a:rPr lang="ru-RU" dirty="0" smtClean="0">
                <a:cs typeface="Times New Roman"/>
              </a:rPr>
              <a:t>).</a:t>
            </a:r>
          </a:p>
          <a:p>
            <a:pPr indent="54387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Табл. 2310 </a:t>
            </a:r>
            <a:r>
              <a:rPr lang="ru-RU" dirty="0" smtClean="0"/>
              <a:t>Количество детей-инвалидов должно соответствовать </a:t>
            </a:r>
            <a:r>
              <a:rPr lang="ru-RU" u="sng" dirty="0" smtClean="0"/>
              <a:t>форме 19 в случае  несоответствия представляется Пояснительная записка</a:t>
            </a:r>
            <a:endParaRPr lang="ru-RU" b="1" dirty="0" smtClean="0"/>
          </a:p>
          <a:p>
            <a:pPr indent="54387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Табл. 2313 </a:t>
            </a:r>
            <a:r>
              <a:rPr lang="ru-RU" dirty="0" smtClean="0"/>
              <a:t>«Привито детей против» – в дополнительной графе 7 указать число детей, привитых против кори.</a:t>
            </a:r>
          </a:p>
          <a:p>
            <a:endParaRPr lang="ru-RU" dirty="0" smtClean="0"/>
          </a:p>
          <a:p>
            <a:pPr defTabSz="921384">
              <a:defRPr/>
            </a:pPr>
            <a:r>
              <a:rPr lang="ru-RU" dirty="0" smtClean="0">
                <a:cs typeface="Times New Roman"/>
              </a:rPr>
              <a:t>И в заключении хочу отметить, что</a:t>
            </a:r>
          </a:p>
          <a:p>
            <a:pPr defTabSz="921384">
              <a:defRPr/>
            </a:pPr>
            <a:r>
              <a:rPr lang="ru-RU" baseline="0" dirty="0" smtClean="0"/>
              <a:t>Полные контроли по всем формам Вам будет передан вместе с </a:t>
            </a:r>
            <a:r>
              <a:rPr lang="ru-RU" baseline="0" dirty="0" err="1" smtClean="0"/>
              <a:t>программым</a:t>
            </a:r>
            <a:r>
              <a:rPr lang="ru-RU" baseline="0" dirty="0" smtClean="0"/>
              <a:t> </a:t>
            </a:r>
            <a:r>
              <a:rPr lang="ru-RU" baseline="0" smtClean="0"/>
              <a:t>обеспечением  </a:t>
            </a:r>
          </a:p>
          <a:p>
            <a:pPr defTabSz="921384">
              <a:defRPr/>
            </a:pPr>
            <a:endParaRPr lang="ru-RU" dirty="0" smtClean="0"/>
          </a:p>
          <a:p>
            <a:pPr defTabSz="921384">
              <a:defRPr/>
            </a:pPr>
            <a:r>
              <a:rPr lang="ru-RU" dirty="0" smtClean="0">
                <a:cs typeface="Times New Roman"/>
              </a:rPr>
              <a:t>Благодарю за внимание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60692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Форма № 54 </a:t>
            </a:r>
            <a:r>
              <a:rPr lang="ru-RU" b="1" dirty="0"/>
              <a:t>Отчет врача детского дома, школы-интерната о лечебно-профилактической помощи воспитанникам</a:t>
            </a:r>
            <a:r>
              <a:rPr lang="ru-RU" b="1" dirty="0" smtClean="0"/>
              <a:t> – осталась без изменений -она заполняется полностью.</a:t>
            </a:r>
          </a:p>
          <a:p>
            <a:pPr indent="543873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Представляется в двух разрезах:</a:t>
            </a:r>
          </a:p>
          <a:p>
            <a:pPr indent="543873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-       сводный по организациям  образования – разрез «01»;</a:t>
            </a:r>
          </a:p>
          <a:p>
            <a:pPr indent="543873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-       сводный по организациям  соцобеспечения (</a:t>
            </a:r>
            <a:r>
              <a:rPr lang="ru-RU" dirty="0" err="1" smtClean="0"/>
              <a:t>соцзашиты</a:t>
            </a:r>
            <a:r>
              <a:rPr lang="ru-RU" dirty="0" smtClean="0"/>
              <a:t>) – разрез  «02».</a:t>
            </a:r>
          </a:p>
          <a:p>
            <a:pPr indent="543873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Заполняются 2 разреза формы - всегда, даже если учреждения подобного рода отсутствуют – в данном случае</a:t>
            </a:r>
            <a:r>
              <a:rPr lang="ru-RU" baseline="0" dirty="0" smtClean="0"/>
              <a:t> </a:t>
            </a:r>
            <a:r>
              <a:rPr lang="ru-RU" dirty="0" smtClean="0"/>
              <a:t>представляется «нулевой» отчет, подписанный руководителем органа управления здравоохранения</a:t>
            </a:r>
            <a:r>
              <a:rPr lang="ru-RU" baseline="0" dirty="0" smtClean="0"/>
              <a:t> </a:t>
            </a:r>
            <a:r>
              <a:rPr lang="ru-RU" baseline="0" dirty="0" err="1" smtClean="0"/>
              <a:t>субьекта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 smtClean="0"/>
          </a:p>
          <a:p>
            <a:pPr indent="54387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cs typeface="Times New Roman"/>
              </a:rPr>
              <a:t>Табл. 2101  </a:t>
            </a:r>
            <a:r>
              <a:rPr lang="ru-RU" dirty="0" smtClean="0">
                <a:cs typeface="Times New Roman"/>
              </a:rPr>
              <a:t>Данные по гр.3 (число детей на конец отчетного года табл. 2101) </a:t>
            </a:r>
            <a:r>
              <a:rPr lang="ru-RU" b="1" dirty="0" smtClean="0">
                <a:cs typeface="Times New Roman"/>
              </a:rPr>
              <a:t>≥ </a:t>
            </a:r>
            <a:r>
              <a:rPr lang="ru-RU" dirty="0" smtClean="0">
                <a:cs typeface="Times New Roman"/>
              </a:rPr>
              <a:t>данных по гр.1 стр.1 табл. 2310 (находящиеся под диспансерным наблюдением на конец отчетного года).</a:t>
            </a:r>
            <a:endParaRPr lang="ru-RU" dirty="0" smtClean="0"/>
          </a:p>
          <a:p>
            <a:pPr indent="54387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Табл. 2120</a:t>
            </a:r>
            <a:r>
              <a:rPr lang="ru-RU" dirty="0" smtClean="0"/>
              <a:t> Количество штатных и занятых ставок – представляется число, кратное 0,25.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8787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60692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Форма № 54 </a:t>
            </a:r>
            <a:r>
              <a:rPr lang="ru-RU" b="1" dirty="0"/>
              <a:t>Отчет врача детского дома, школы-интерната о лечебно-профилактической помощи воспитанникам</a:t>
            </a:r>
            <a:r>
              <a:rPr lang="ru-RU" b="1" dirty="0" smtClean="0"/>
              <a:t> – осталась без изменений -она заполняется полностью.</a:t>
            </a:r>
          </a:p>
          <a:p>
            <a:pPr indent="543873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Представляется в двух разрезах:</a:t>
            </a:r>
          </a:p>
          <a:p>
            <a:pPr indent="543873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-       сводный по организациям  образования – разрез «01»;</a:t>
            </a:r>
          </a:p>
          <a:p>
            <a:pPr indent="543873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-       сводный по организациям  соцобеспечения (</a:t>
            </a:r>
            <a:r>
              <a:rPr lang="ru-RU" dirty="0" err="1" smtClean="0"/>
              <a:t>соцзашиты</a:t>
            </a:r>
            <a:r>
              <a:rPr lang="ru-RU" dirty="0" smtClean="0"/>
              <a:t>) – разрез  «02».</a:t>
            </a:r>
          </a:p>
          <a:p>
            <a:pPr indent="543873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Заполняются 2 разреза формы - всегда, даже если учреждения подобного рода отсутствуют – в данном случае</a:t>
            </a:r>
            <a:r>
              <a:rPr lang="ru-RU" baseline="0" dirty="0" smtClean="0"/>
              <a:t> </a:t>
            </a:r>
            <a:r>
              <a:rPr lang="ru-RU" dirty="0" smtClean="0"/>
              <a:t>представляется «нулевой» отчет, подписанный руководителем органа управления здравоохранения</a:t>
            </a:r>
            <a:r>
              <a:rPr lang="ru-RU" baseline="0" dirty="0" smtClean="0"/>
              <a:t> </a:t>
            </a:r>
            <a:r>
              <a:rPr lang="ru-RU" baseline="0" dirty="0" err="1" smtClean="0"/>
              <a:t>субьекта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 smtClean="0"/>
          </a:p>
          <a:p>
            <a:pPr indent="54387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cs typeface="Times New Roman"/>
              </a:rPr>
              <a:t>Табл. 2101  </a:t>
            </a:r>
            <a:r>
              <a:rPr lang="ru-RU" dirty="0" smtClean="0">
                <a:cs typeface="Times New Roman"/>
              </a:rPr>
              <a:t>Данные по гр.3 (число детей на конец отчетного года табл. 2101) </a:t>
            </a:r>
            <a:r>
              <a:rPr lang="ru-RU" b="1" dirty="0" smtClean="0">
                <a:cs typeface="Times New Roman"/>
              </a:rPr>
              <a:t>≥ </a:t>
            </a:r>
            <a:r>
              <a:rPr lang="ru-RU" dirty="0" smtClean="0">
                <a:cs typeface="Times New Roman"/>
              </a:rPr>
              <a:t>данных по гр.1 стр.1 табл. 2310 (находящиеся под диспансерным наблюдением на конец отчетного года).</a:t>
            </a:r>
            <a:endParaRPr lang="ru-RU" dirty="0" smtClean="0"/>
          </a:p>
          <a:p>
            <a:pPr indent="54387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Табл. 2120</a:t>
            </a:r>
            <a:r>
              <a:rPr lang="ru-RU" dirty="0" smtClean="0"/>
              <a:t> Количество штатных и занятых ставок – представляется число, кратное 0,25.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4067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1384"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Переходим к следующей форме №41 «Сведения о доме ребенка». </a:t>
            </a:r>
          </a:p>
          <a:p>
            <a:pPr algn="just"/>
            <a:r>
              <a:rPr lang="ru-RU" dirty="0"/>
              <a:t>Дом ребенка является самостоятельной медицинской организацией, созданной для круглосуточного содержания, воспитания, оказания медицинской и социальной помощи, реабилитации детей </a:t>
            </a:r>
            <a:r>
              <a: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рождения до четырехлетнего возраста включительно</a:t>
            </a:r>
            <a:r>
              <a:rPr lang="ru-RU" dirty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Дети с органическими </a:t>
            </a:r>
            <a:r>
              <a: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поражениями центральной нервной системы </a:t>
            </a:r>
            <a:r>
              <a:rPr lang="ru-RU" dirty="0"/>
              <a:t>с нарушением психики, дефектами умственного и физического развития содержатся в специализированных группах дома ребенка.</a:t>
            </a:r>
          </a:p>
          <a:p>
            <a:pPr defTabSz="921384">
              <a:defRPr/>
            </a:pPr>
            <a:endParaRPr lang="ru-RU" b="0" dirty="0" smtClean="0"/>
          </a:p>
          <a:p>
            <a:pPr defTabSz="921384">
              <a:defRPr/>
            </a:pPr>
            <a:endParaRPr lang="ru-RU" b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 осталась без изменений.</a:t>
            </a:r>
          </a:p>
          <a:p>
            <a:r>
              <a:rPr lang="ru-RU" dirty="0" smtClean="0"/>
              <a:t>Заполняются полностью 2 разреза формы:</a:t>
            </a:r>
          </a:p>
          <a:p>
            <a:pPr>
              <a:buFontTx/>
              <a:buChar char="-"/>
            </a:pPr>
            <a:r>
              <a:rPr lang="ru-RU" dirty="0" smtClean="0"/>
              <a:t> по всем домам ребенка 4101,</a:t>
            </a:r>
          </a:p>
          <a:p>
            <a:pPr>
              <a:buFontTx/>
              <a:buChar char="-"/>
            </a:pPr>
            <a:r>
              <a:rPr lang="ru-RU" dirty="0" smtClean="0"/>
              <a:t> в том числе по домам ребенка для детей с поражением ЦНС 4102</a:t>
            </a:r>
          </a:p>
          <a:p>
            <a:r>
              <a:rPr lang="ru-RU" dirty="0" smtClean="0"/>
              <a:t>В случае отсутствия сведений по разрезу (учреждений подобного рода)  необходимо предоставить «нулевые» формы, заверенные в органе управления здравоохранением. 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Данные 4101 должны быть больше данных 4102</a:t>
            </a:r>
            <a:br>
              <a:rPr lang="ru-RU" dirty="0" smtClean="0"/>
            </a:br>
            <a:endParaRPr lang="ru-RU" dirty="0" smtClean="0"/>
          </a:p>
          <a:p>
            <a:r>
              <a:rPr lang="ru-RU" b="1" dirty="0" smtClean="0"/>
              <a:t>Табл. 2100 </a:t>
            </a:r>
          </a:p>
          <a:p>
            <a:r>
              <a:rPr lang="ru-RU" b="1" dirty="0" smtClean="0"/>
              <a:t>- </a:t>
            </a:r>
            <a:r>
              <a:rPr lang="ru-RU" dirty="0" smtClean="0"/>
              <a:t>Количество штатных и занятых ставок – представляется число, кратное 0,25.</a:t>
            </a:r>
          </a:p>
          <a:p>
            <a:r>
              <a:rPr lang="ru-RU" dirty="0" smtClean="0"/>
              <a:t>- Данные гр. 3 стр. 1-4 = гр. 4+гр.5+гр.6+гр.7 стр. 1-4 </a:t>
            </a:r>
          </a:p>
          <a:p>
            <a:r>
              <a:rPr lang="ru-RU" b="1" dirty="0" smtClean="0"/>
              <a:t>Межформенный контроль  ф№47 табл. 1800 </a:t>
            </a:r>
            <a:r>
              <a:rPr lang="ru-RU" dirty="0" smtClean="0"/>
              <a:t>стр. 9 «Дома ребенка»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Табл. 2120</a:t>
            </a:r>
          </a:p>
          <a:p>
            <a:r>
              <a:rPr lang="ru-RU" dirty="0" smtClean="0"/>
              <a:t> - Количество детей-инвалидов должно соответствовать </a:t>
            </a:r>
            <a:r>
              <a:rPr lang="ru-RU" u="sng" dirty="0" smtClean="0"/>
              <a:t>форме 19.</a:t>
            </a:r>
          </a:p>
          <a:p>
            <a:pPr>
              <a:buFontTx/>
              <a:buChar char="-"/>
            </a:pPr>
            <a:r>
              <a:rPr lang="ru-RU" dirty="0" smtClean="0"/>
              <a:t>Должно прослеживаться движение контингента по всем трем строкам.</a:t>
            </a:r>
          </a:p>
          <a:p>
            <a:r>
              <a:rPr lang="ru-RU" u="sng" dirty="0" smtClean="0"/>
              <a:t> в случае  несоответствия представляется пояснительная записка.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 осталась без изменений.</a:t>
            </a:r>
          </a:p>
          <a:p>
            <a:r>
              <a:rPr lang="ru-RU" dirty="0" smtClean="0"/>
              <a:t>Заполняются полностью 2 разреза формы:</a:t>
            </a:r>
          </a:p>
          <a:p>
            <a:pPr>
              <a:buFontTx/>
              <a:buChar char="-"/>
            </a:pPr>
            <a:r>
              <a:rPr lang="ru-RU" dirty="0" smtClean="0"/>
              <a:t> по всем домам ребенка 4101,</a:t>
            </a:r>
          </a:p>
          <a:p>
            <a:pPr>
              <a:buFontTx/>
              <a:buChar char="-"/>
            </a:pPr>
            <a:r>
              <a:rPr lang="ru-RU" dirty="0" smtClean="0"/>
              <a:t> в том числе по домам ребенка для детей с поражением ЦНС 4102</a:t>
            </a:r>
          </a:p>
          <a:p>
            <a:r>
              <a:rPr lang="ru-RU" dirty="0" smtClean="0"/>
              <a:t>В случае отсутствия сведений по разрезу (учреждений подобного рода)  необходимо предоставить «нулевые» формы, заверенные в органе управления здравоохранением. 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Данные 4101 должны быть больше данных 4102</a:t>
            </a:r>
            <a:br>
              <a:rPr lang="ru-RU" dirty="0" smtClean="0"/>
            </a:br>
            <a:endParaRPr lang="ru-RU" dirty="0" smtClean="0"/>
          </a:p>
          <a:p>
            <a:r>
              <a:rPr lang="ru-RU" b="1" dirty="0" smtClean="0"/>
              <a:t>Табл. 2100 </a:t>
            </a:r>
          </a:p>
          <a:p>
            <a:r>
              <a:rPr lang="ru-RU" b="1" dirty="0" smtClean="0"/>
              <a:t>- </a:t>
            </a:r>
            <a:r>
              <a:rPr lang="ru-RU" dirty="0" smtClean="0"/>
              <a:t>Количество штатных и занятых ставок – представляется число, кратное 0,25.</a:t>
            </a:r>
          </a:p>
          <a:p>
            <a:r>
              <a:rPr lang="ru-RU" dirty="0" smtClean="0"/>
              <a:t>- Данные гр. 3 стр. 1-4 = гр. 4+гр.5+гр.6+гр.7 стр. 1-4 </a:t>
            </a:r>
          </a:p>
          <a:p>
            <a:r>
              <a:rPr lang="ru-RU" b="1" dirty="0" smtClean="0"/>
              <a:t>Межформенный контроль  ф№47 табл. 1800 </a:t>
            </a:r>
            <a:r>
              <a:rPr lang="ru-RU" dirty="0" smtClean="0"/>
              <a:t>стр. 9 «Дома ребенка»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Табл. 2120</a:t>
            </a:r>
          </a:p>
          <a:p>
            <a:r>
              <a:rPr lang="ru-RU" dirty="0" smtClean="0"/>
              <a:t> - Количество детей-инвалидов должно соответствовать </a:t>
            </a:r>
            <a:r>
              <a:rPr lang="ru-RU" u="sng" dirty="0" smtClean="0"/>
              <a:t>форме 19.</a:t>
            </a:r>
          </a:p>
          <a:p>
            <a:pPr>
              <a:buFontTx/>
              <a:buChar char="-"/>
            </a:pPr>
            <a:r>
              <a:rPr lang="ru-RU" dirty="0" smtClean="0"/>
              <a:t>Должно прослеживаться движение контингента по всем трем строкам.</a:t>
            </a:r>
          </a:p>
          <a:p>
            <a:r>
              <a:rPr lang="ru-RU" u="sng" dirty="0" smtClean="0"/>
              <a:t> в случае  несоответствия представляется пояснительная записка.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0662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2140 Обратить внимание на заполнение графы 2 взято</a:t>
            </a:r>
            <a:r>
              <a:rPr lang="ru-RU" baseline="0" dirty="0" smtClean="0"/>
              <a:t> на усыновление и графы 5 </a:t>
            </a:r>
            <a:r>
              <a:rPr lang="ru-RU" dirty="0" smtClean="0"/>
              <a:t>взятых на международное усыновление </a:t>
            </a:r>
            <a:endParaRPr lang="ru-RU" baseline="0" dirty="0" smtClean="0"/>
          </a:p>
          <a:p>
            <a:endParaRPr lang="ru-RU" baseline="0" dirty="0" smtClean="0"/>
          </a:p>
          <a:p>
            <a:pPr algn="ctr"/>
            <a:r>
              <a:rPr lang="ru-RU" b="1" dirty="0" smtClean="0"/>
              <a:t>Межгодовой контроль (табл.2120)</a:t>
            </a:r>
          </a:p>
          <a:p>
            <a:pPr indent="460692" algn="just"/>
            <a:r>
              <a:rPr lang="ru-RU" dirty="0" smtClean="0"/>
              <a:t>Данные по гр.7 стр.1 табл. 2120 предыдущего года     (состоит всего на конец предыдущего года) + гр.3 – гр.4 – гр.5 стр.1 табл. 2120 = данным по гр.7 стр.1 отчетного года (табл. 2120)</a:t>
            </a:r>
          </a:p>
          <a:p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2140 Обратить внимание на заполнение графы 2 взято</a:t>
            </a:r>
            <a:r>
              <a:rPr lang="ru-RU" baseline="0" dirty="0" smtClean="0"/>
              <a:t> на усыновление и графы 5 </a:t>
            </a:r>
            <a:r>
              <a:rPr lang="ru-RU" dirty="0" smtClean="0"/>
              <a:t>взятых на международное усыновление </a:t>
            </a:r>
            <a:endParaRPr lang="ru-RU" baseline="0" dirty="0" smtClean="0"/>
          </a:p>
          <a:p>
            <a:endParaRPr lang="ru-RU" baseline="0" dirty="0" smtClean="0"/>
          </a:p>
          <a:p>
            <a:pPr algn="ctr"/>
            <a:r>
              <a:rPr lang="ru-RU" b="1" dirty="0" smtClean="0"/>
              <a:t>Межгодовой контроль (табл.2120)</a:t>
            </a:r>
          </a:p>
          <a:p>
            <a:pPr indent="460692" algn="just"/>
            <a:r>
              <a:rPr lang="ru-RU" dirty="0" smtClean="0"/>
              <a:t>Данные по гр.7 стр.1 табл. 2120 предыдущего года     (состоит всего на конец предыдущего года) + гр.3 – гр.4 – гр.5 стр.1 табл. 2120 = данным по гр.7 стр.1 отчетного года (табл. 2120)</a:t>
            </a:r>
          </a:p>
          <a:p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759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Благодарю</a:t>
            </a:r>
            <a:r>
              <a:rPr lang="ru-RU" baseline="0" dirty="0" smtClean="0"/>
              <a:t> </a:t>
            </a:r>
            <a:r>
              <a:rPr lang="ru-RU" baseline="0" smtClean="0"/>
              <a:t>за внимание.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095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1384">
              <a:defRPr/>
            </a:pPr>
            <a:r>
              <a:rPr lang="ru-RU" dirty="0" smtClean="0"/>
              <a:t>Начнем с формы </a:t>
            </a:r>
            <a:r>
              <a:rPr lang="ru-RU" dirty="0"/>
              <a:t>федерального статистического наблюдения № 19 «Сведения о детях-инвалидах». </a:t>
            </a:r>
          </a:p>
          <a:p>
            <a:pPr defTabSz="921384">
              <a:defRPr/>
            </a:pPr>
            <a:r>
              <a:rPr lang="ru-RU" dirty="0"/>
              <a:t>В соответствии с Постановлением Правительства РФ от 20 февраля 2006 г. № 95 п</a:t>
            </a:r>
            <a:r>
              <a:rPr lang="ru-RU" dirty="0" smtClean="0"/>
              <a:t>ризнание гражданина инвалидом осуществляется при проведении медико-социальной экспертизы исходя из комплексной оценки состояния организма.</a:t>
            </a:r>
          </a:p>
          <a:p>
            <a:pPr defTabSz="921384">
              <a:defRPr/>
            </a:pPr>
            <a:r>
              <a:rPr lang="ru-RU" dirty="0"/>
              <a:t>В зависимости от степени выраженности стойких расстройств функций организма, возникших в результате заболеваний, последствий травм или дефектов, гражданину, признанному инвалидом, в возрасте до 18 лет присваивается категория «ребенок-инвалид».</a:t>
            </a:r>
          </a:p>
          <a:p>
            <a:pPr defTabSz="921384">
              <a:defRPr/>
            </a:pPr>
            <a:r>
              <a:rPr lang="ru-RU" dirty="0" smtClean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1384">
              <a:defRPr/>
            </a:pPr>
            <a:r>
              <a:rPr lang="ru-RU" dirty="0" smtClean="0"/>
              <a:t>Форма </a:t>
            </a:r>
            <a:r>
              <a:rPr lang="ru-RU" dirty="0"/>
              <a:t>№ 19 составляется всеми медицинскими организациями, входящие в номенклатуру медицинских организаций, оказывающие медицинскую помощь детям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заполняется полностью</a:t>
            </a:r>
            <a:endParaRPr lang="ru-RU" dirty="0" smtClean="0"/>
          </a:p>
          <a:p>
            <a:r>
              <a:rPr lang="ru-RU" dirty="0" smtClean="0"/>
              <a:t>Форма формируется на основании обратного талона к «Направлению на медико-социальную экспертизу организацией, оказывающей лечебно-профилактическую помощь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форма  088/у-06.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1384">
              <a:defRPr/>
            </a:pPr>
            <a:r>
              <a:rPr lang="ru-RU" b="1" dirty="0"/>
              <a:t>Форма №19 «Сведения о детях-инвалидах» </a:t>
            </a:r>
            <a:endParaRPr lang="ru-RU" dirty="0" smtClean="0"/>
          </a:p>
          <a:p>
            <a:pPr defTabSz="921384">
              <a:defRPr/>
            </a:pPr>
            <a:r>
              <a:rPr lang="ru-RU" dirty="0" smtClean="0"/>
              <a:t>Итак </a:t>
            </a:r>
            <a:r>
              <a:rPr lang="ru-RU" baseline="0" dirty="0" smtClean="0"/>
              <a:t>таблица 1000  формы 19  </a:t>
            </a:r>
            <a:r>
              <a:rPr lang="ru-RU" dirty="0" smtClean="0"/>
              <a:t>В текущем году</a:t>
            </a:r>
            <a:r>
              <a:rPr lang="ru-RU" baseline="0" dirty="0" smtClean="0"/>
              <a:t> была дополнена графами с данными по числу детей проживающих в интернатных учреждениях системы Минтруда России.</a:t>
            </a:r>
          </a:p>
          <a:p>
            <a:pPr defTabSz="921384">
              <a:defRPr/>
            </a:pPr>
            <a:r>
              <a:rPr lang="ru-RU" baseline="0" dirty="0" smtClean="0"/>
              <a:t>Кроме того,  были добавлены графы с информацией о числе инвалидов, получивших медицинскую реабилитацию.  Графы с данными по в</a:t>
            </a:r>
            <a:r>
              <a:rPr lang="ru-RU" dirty="0" smtClean="0"/>
              <a:t>первые</a:t>
            </a:r>
            <a:r>
              <a:rPr lang="ru-RU" baseline="0" dirty="0" smtClean="0"/>
              <a:t> установленной инвалидности по Минздраву России и </a:t>
            </a:r>
            <a:r>
              <a:rPr lang="ru-RU" baseline="0" dirty="0" err="1" smtClean="0"/>
              <a:t>Минобразованию</a:t>
            </a:r>
            <a:r>
              <a:rPr lang="ru-RU" baseline="0" dirty="0" smtClean="0"/>
              <a:t> России, ранее присутствующие, в текущей редакции формы исключаются.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1384">
              <a:defRPr/>
            </a:pPr>
            <a:endParaRPr lang="ru-RU" dirty="0">
              <a:cs typeface="Times New Roman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1384">
              <a:defRPr/>
            </a:pP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Внутриформенный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контроль (Ф19, табл. 2000)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/>
              <a:t>Осуществляется</a:t>
            </a:r>
            <a:r>
              <a:rPr lang="ru-RU" baseline="0" dirty="0" smtClean="0"/>
              <a:t> по </a:t>
            </a:r>
            <a:r>
              <a:rPr lang="ru-RU" dirty="0" smtClean="0"/>
              <a:t> первой строке - всего заболеваний – которая должна  равняться сумме всех классов болезней по всем графам </a:t>
            </a:r>
          </a:p>
          <a:p>
            <a:pPr defTabSz="921384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Межтабличный контроль (Ф19, табл. 1000  и табл. 2000) осуществляется по</a:t>
            </a:r>
          </a:p>
          <a:p>
            <a:r>
              <a:rPr lang="ru-RU" b="1" dirty="0" smtClean="0">
                <a:cs typeface="Times New Roman"/>
              </a:rPr>
              <a:t>Данные</a:t>
            </a:r>
            <a:r>
              <a:rPr lang="ru-RU" dirty="0" smtClean="0">
                <a:cs typeface="Times New Roman"/>
              </a:rPr>
              <a:t> гр.4 </a:t>
            </a:r>
            <a:r>
              <a:rPr lang="ru-RU" b="1" dirty="0" smtClean="0">
                <a:cs typeface="Times New Roman"/>
              </a:rPr>
              <a:t>табл. 1000 </a:t>
            </a:r>
            <a:r>
              <a:rPr lang="ru-RU" dirty="0" smtClean="0">
                <a:cs typeface="Times New Roman"/>
              </a:rPr>
              <a:t>= </a:t>
            </a:r>
            <a:r>
              <a:rPr lang="ru-RU" b="1" dirty="0" smtClean="0">
                <a:cs typeface="Times New Roman"/>
              </a:rPr>
              <a:t>данным</a:t>
            </a:r>
            <a:r>
              <a:rPr lang="ru-RU" dirty="0" smtClean="0">
                <a:cs typeface="Times New Roman"/>
              </a:rPr>
              <a:t> стр. 1 </a:t>
            </a:r>
            <a:r>
              <a:rPr lang="ru-RU" b="1" dirty="0" smtClean="0">
                <a:cs typeface="Times New Roman"/>
              </a:rPr>
              <a:t>табл. 2000</a:t>
            </a:r>
          </a:p>
          <a:p>
            <a:r>
              <a:rPr lang="ru-RU" dirty="0" smtClean="0">
                <a:cs typeface="Times New Roman"/>
              </a:rPr>
              <a:t>Пример: табл. 1000 стр. 9 гр. 4 = табл. 2000 стр. 1 гр. 4 – это</a:t>
            </a:r>
            <a:r>
              <a:rPr lang="ru-RU" baseline="0" dirty="0" smtClean="0">
                <a:cs typeface="Times New Roman"/>
              </a:rPr>
              <a:t> дети мужского пола</a:t>
            </a:r>
            <a:r>
              <a:rPr lang="ru-RU" dirty="0" smtClean="0">
                <a:cs typeface="Times New Roman"/>
              </a:rPr>
              <a:t> 0-17 лет</a:t>
            </a:r>
          </a:p>
          <a:p>
            <a:r>
              <a:rPr lang="ru-RU" dirty="0" smtClean="0">
                <a:cs typeface="Times New Roman"/>
              </a:rPr>
              <a:t>табл. 1000 стр. 10 гр. 4 = табл. 2000 стр. 1 гр. 5 – это</a:t>
            </a:r>
            <a:r>
              <a:rPr lang="ru-RU" baseline="0" dirty="0" smtClean="0">
                <a:cs typeface="Times New Roman"/>
              </a:rPr>
              <a:t> дети женского пола</a:t>
            </a:r>
            <a:r>
              <a:rPr lang="ru-RU" dirty="0" smtClean="0">
                <a:cs typeface="Times New Roman"/>
              </a:rPr>
              <a:t> 0-17 лет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60692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Форма № 54 </a:t>
            </a:r>
            <a:r>
              <a:rPr lang="ru-RU" b="1" dirty="0"/>
              <a:t>Отчет врача детского дома, школы-интерната о лечебно-профилактической помощи воспитанникам</a:t>
            </a:r>
            <a:r>
              <a:rPr lang="ru-RU" b="1" dirty="0" smtClean="0"/>
              <a:t> – осталась без изменений -она заполняется полностью.</a:t>
            </a:r>
          </a:p>
          <a:p>
            <a:pPr indent="543873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Представляется в двух разрезах:</a:t>
            </a:r>
          </a:p>
          <a:p>
            <a:pPr indent="543873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-       сводный по организациям  образования – разрез «01»;</a:t>
            </a:r>
          </a:p>
          <a:p>
            <a:pPr indent="543873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-       сводный по организациям  соцобеспечения (</a:t>
            </a:r>
            <a:r>
              <a:rPr lang="ru-RU" dirty="0" err="1" smtClean="0"/>
              <a:t>соцзашиты</a:t>
            </a:r>
            <a:r>
              <a:rPr lang="ru-RU" dirty="0" smtClean="0"/>
              <a:t>) – разрез  «02».</a:t>
            </a:r>
          </a:p>
          <a:p>
            <a:pPr indent="543873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Заполняются 2 разреза формы - всегда, даже если учреждения подобного рода отсутствуют – в данном случае</a:t>
            </a:r>
            <a:r>
              <a:rPr lang="ru-RU" baseline="0" dirty="0" smtClean="0"/>
              <a:t> </a:t>
            </a:r>
            <a:r>
              <a:rPr lang="ru-RU" dirty="0" smtClean="0"/>
              <a:t>представляется «нулевой» отчет, подписанный руководителем органа управления здравоохранения</a:t>
            </a:r>
            <a:r>
              <a:rPr lang="ru-RU" baseline="0" dirty="0" smtClean="0"/>
              <a:t> </a:t>
            </a:r>
            <a:r>
              <a:rPr lang="ru-RU" baseline="0" dirty="0" err="1" smtClean="0"/>
              <a:t>субьекта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 smtClean="0"/>
          </a:p>
          <a:p>
            <a:pPr indent="54387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cs typeface="Times New Roman"/>
              </a:rPr>
              <a:t>Табл. 2101  </a:t>
            </a:r>
            <a:r>
              <a:rPr lang="ru-RU" dirty="0" smtClean="0">
                <a:cs typeface="Times New Roman"/>
              </a:rPr>
              <a:t>Данные по гр.3 (число детей на конец отчетного года табл. 2101) </a:t>
            </a:r>
            <a:r>
              <a:rPr lang="ru-RU" b="1" dirty="0" smtClean="0">
                <a:cs typeface="Times New Roman"/>
              </a:rPr>
              <a:t>≥ </a:t>
            </a:r>
            <a:r>
              <a:rPr lang="ru-RU" dirty="0" smtClean="0">
                <a:cs typeface="Times New Roman"/>
              </a:rPr>
              <a:t>данных по гр.1 стр.1 табл. 2310 (находящиеся под диспансерным наблюдением на конец отчетного года).</a:t>
            </a:r>
            <a:endParaRPr lang="ru-RU" dirty="0" smtClean="0"/>
          </a:p>
          <a:p>
            <a:pPr indent="54387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Табл. 2120</a:t>
            </a:r>
            <a:r>
              <a:rPr lang="ru-RU" dirty="0" smtClean="0"/>
              <a:t> Количество штатных и занятых ставок – представляется число, кратное 0,25.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60692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Форма № 54 </a:t>
            </a:r>
            <a:r>
              <a:rPr lang="ru-RU" b="1" dirty="0"/>
              <a:t>Отчет врача детского дома, школы-интерната о лечебно-профилактической помощи воспитанникам</a:t>
            </a:r>
            <a:r>
              <a:rPr lang="ru-RU" b="1" dirty="0" smtClean="0"/>
              <a:t> – осталась без изменений -она заполняется полностью.</a:t>
            </a:r>
          </a:p>
          <a:p>
            <a:pPr indent="543873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Представляется в двух разрезах:</a:t>
            </a:r>
          </a:p>
          <a:p>
            <a:pPr indent="543873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-       сводный по организациям  образования – разрез «01»;</a:t>
            </a:r>
          </a:p>
          <a:p>
            <a:pPr indent="543873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-       сводный по организациям  соцобеспечения (</a:t>
            </a:r>
            <a:r>
              <a:rPr lang="ru-RU" dirty="0" err="1" smtClean="0"/>
              <a:t>соцзашиты</a:t>
            </a:r>
            <a:r>
              <a:rPr lang="ru-RU" dirty="0" smtClean="0"/>
              <a:t>) – разрез  «02».</a:t>
            </a:r>
          </a:p>
          <a:p>
            <a:pPr indent="543873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Заполняются 2 разреза формы - всегда, даже если учреждения подобного рода отсутствуют – в данном случае</a:t>
            </a:r>
            <a:r>
              <a:rPr lang="ru-RU" baseline="0" dirty="0" smtClean="0"/>
              <a:t> </a:t>
            </a:r>
            <a:r>
              <a:rPr lang="ru-RU" dirty="0" smtClean="0"/>
              <a:t>представляется «нулевой» отчет, подписанный руководителем органа управления здравоохранения</a:t>
            </a:r>
            <a:r>
              <a:rPr lang="ru-RU" baseline="0" dirty="0" smtClean="0"/>
              <a:t> </a:t>
            </a:r>
            <a:r>
              <a:rPr lang="ru-RU" baseline="0" dirty="0" err="1" smtClean="0"/>
              <a:t>субьекта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 smtClean="0"/>
          </a:p>
          <a:p>
            <a:pPr indent="54387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cs typeface="Times New Roman"/>
              </a:rPr>
              <a:t>Табл. 2101  </a:t>
            </a:r>
            <a:r>
              <a:rPr lang="ru-RU" dirty="0" smtClean="0">
                <a:cs typeface="Times New Roman"/>
              </a:rPr>
              <a:t>Данные по гр.3 (число детей на конец отчетного года табл. 2101) </a:t>
            </a:r>
            <a:r>
              <a:rPr lang="ru-RU" b="1" dirty="0" smtClean="0">
                <a:cs typeface="Times New Roman"/>
              </a:rPr>
              <a:t>≥ </a:t>
            </a:r>
            <a:r>
              <a:rPr lang="ru-RU" dirty="0" smtClean="0">
                <a:cs typeface="Times New Roman"/>
              </a:rPr>
              <a:t>данных по гр.1 стр.1 табл. 2310 (находящиеся под диспансерным наблюдением на конец отчетного года).</a:t>
            </a:r>
            <a:endParaRPr lang="ru-RU" dirty="0" smtClean="0"/>
          </a:p>
          <a:p>
            <a:pPr indent="54387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Табл. 2120</a:t>
            </a:r>
            <a:r>
              <a:rPr lang="ru-RU" dirty="0" smtClean="0"/>
              <a:t> Количество штатных и занятых ставок – представляется число, кратное 0,25.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757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60692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Форма № 54 </a:t>
            </a:r>
            <a:r>
              <a:rPr lang="ru-RU" b="1" dirty="0"/>
              <a:t>Отчет врача детского дома, школы-интерната о лечебно-профилактической помощи воспитанникам</a:t>
            </a:r>
            <a:r>
              <a:rPr lang="ru-RU" b="1" dirty="0" smtClean="0"/>
              <a:t> – осталась без изменений -она заполняется полностью.</a:t>
            </a:r>
          </a:p>
          <a:p>
            <a:pPr indent="543873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Представляется в двух разрезах:</a:t>
            </a:r>
          </a:p>
          <a:p>
            <a:pPr indent="543873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-       сводный по организациям  образования – разрез «01»;</a:t>
            </a:r>
          </a:p>
          <a:p>
            <a:pPr indent="543873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-       сводный по организациям  соцобеспечения (</a:t>
            </a:r>
            <a:r>
              <a:rPr lang="ru-RU" dirty="0" err="1" smtClean="0"/>
              <a:t>соцзашиты</a:t>
            </a:r>
            <a:r>
              <a:rPr lang="ru-RU" dirty="0" smtClean="0"/>
              <a:t>) – разрез  «02».</a:t>
            </a:r>
          </a:p>
          <a:p>
            <a:pPr indent="543873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Заполняются 2 разреза формы - всегда, даже если учреждения подобного рода отсутствуют – в данном случае</a:t>
            </a:r>
            <a:r>
              <a:rPr lang="ru-RU" baseline="0" dirty="0" smtClean="0"/>
              <a:t> </a:t>
            </a:r>
            <a:r>
              <a:rPr lang="ru-RU" dirty="0" smtClean="0"/>
              <a:t>представляется «нулевой» отчет, подписанный руководителем органа управления здравоохранения</a:t>
            </a:r>
            <a:r>
              <a:rPr lang="ru-RU" baseline="0" dirty="0" smtClean="0"/>
              <a:t> </a:t>
            </a:r>
            <a:r>
              <a:rPr lang="ru-RU" baseline="0" dirty="0" err="1" smtClean="0"/>
              <a:t>субьекта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 smtClean="0"/>
          </a:p>
          <a:p>
            <a:pPr indent="54387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cs typeface="Times New Roman"/>
              </a:rPr>
              <a:t>Табл. 2101  </a:t>
            </a:r>
            <a:r>
              <a:rPr lang="ru-RU" dirty="0" smtClean="0">
                <a:cs typeface="Times New Roman"/>
              </a:rPr>
              <a:t>Данные по гр.3 (число детей на конец отчетного года табл. 2101) </a:t>
            </a:r>
            <a:r>
              <a:rPr lang="ru-RU" b="1" dirty="0" smtClean="0">
                <a:cs typeface="Times New Roman"/>
              </a:rPr>
              <a:t>≥ </a:t>
            </a:r>
            <a:r>
              <a:rPr lang="ru-RU" dirty="0" smtClean="0">
                <a:cs typeface="Times New Roman"/>
              </a:rPr>
              <a:t>данных по гр.1 стр.1 табл. 2310 (находящиеся под диспансерным наблюдением на конец отчетного года).</a:t>
            </a:r>
            <a:endParaRPr lang="ru-RU" dirty="0" smtClean="0"/>
          </a:p>
          <a:p>
            <a:pPr indent="54387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Табл. 2120</a:t>
            </a:r>
            <a:r>
              <a:rPr lang="ru-RU" dirty="0" smtClean="0"/>
              <a:t> Количество штатных и занятых ставок – представляется число, кратное 0,25.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736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CCF8B-ACA8-4C7E-BCE0-FE3576D98836}" type="datetime1">
              <a:rPr lang="ru-RU" smtClean="0"/>
              <a:pPr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083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D771C-B1E8-4A83-9AF1-0D13231373D8}" type="datetime1">
              <a:rPr lang="ru-RU" smtClean="0"/>
              <a:pPr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990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5058-4DC6-4295-808E-5E0028A81A3B}" type="datetime1">
              <a:rPr lang="ru-RU" smtClean="0"/>
              <a:pPr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129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88EC5-14EF-4809-BAB6-407EB3B317B4}" type="datetime1">
              <a:rPr lang="ru-RU" smtClean="0"/>
              <a:pPr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61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AABB7-5592-441C-9E29-910A262FB1FB}" type="datetime1">
              <a:rPr lang="ru-RU" smtClean="0"/>
              <a:pPr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453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550C9-A62B-49B3-B569-D6ECBADF359A}" type="datetime1">
              <a:rPr lang="ru-RU" smtClean="0"/>
              <a:pPr/>
              <a:t>12.12.2018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650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8AAA1-30E6-4836-91A9-D648868D59A0}" type="datetime1">
              <a:rPr lang="ru-RU" smtClean="0"/>
              <a:pPr/>
              <a:t>12.12.2018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296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320B8-179A-4035-BF47-E487751F369D}" type="datetime1">
              <a:rPr lang="ru-RU" smtClean="0"/>
              <a:pPr/>
              <a:t>12.12.2018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19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673E6-C927-4D29-93A8-FBF5CA0127AD}" type="datetime1">
              <a:rPr lang="ru-RU" smtClean="0"/>
              <a:pPr/>
              <a:t>12.12.2018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929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835AE-2E21-473F-B022-53E98574DDAB}" type="datetime1">
              <a:rPr lang="ru-RU" smtClean="0"/>
              <a:pPr/>
              <a:t>12.12.2018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99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A880-0800-4EB3-8204-A3AF27ACE583}" type="datetime1">
              <a:rPr lang="ru-RU" smtClean="0"/>
              <a:pPr/>
              <a:t>12.12.2018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98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4000"/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01394-BD94-4081-86B3-4C60AD41524D}" type="datetime1">
              <a:rPr lang="ru-RU" smtClean="0"/>
              <a:pPr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766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0" y="1989138"/>
            <a:ext cx="9906000" cy="4287837"/>
          </a:xfrm>
          <a:prstGeom prst="rect">
            <a:avLst/>
          </a:prstGeom>
          <a:solidFill>
            <a:srgbClr val="0070C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8682" y="2554287"/>
            <a:ext cx="7897018" cy="1578769"/>
          </a:xfr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l"/>
            <a:r>
              <a:rPr lang="ru-RU" sz="2800" b="1" dirty="0" smtClean="0"/>
              <a:t>Формы ФСН №19, №41, №54 за 2018 год</a:t>
            </a:r>
            <a:endParaRPr lang="ru-RU" sz="2800" b="1" dirty="0"/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1703388"/>
            <a:ext cx="9906000" cy="2873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dirty="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65112"/>
            <a:ext cx="6143625" cy="14382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673601" y="4221540"/>
            <a:ext cx="4533900" cy="15696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24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2000" dirty="0" smtClean="0"/>
              <a:t>Е.В. Огрызко,</a:t>
            </a:r>
          </a:p>
          <a:p>
            <a:r>
              <a:rPr lang="ru-RU" sz="2000" dirty="0" smtClean="0"/>
              <a:t>Зав. отделением медицинской статистики Отдела статистики, д.м.н.</a:t>
            </a:r>
          </a:p>
          <a:p>
            <a:r>
              <a:rPr lang="ru-RU" sz="2000" dirty="0" smtClean="0"/>
              <a:t>ФГБУ «ЦНИИОИЗ» Минздрава России</a:t>
            </a:r>
          </a:p>
          <a:p>
            <a:r>
              <a:rPr lang="ru-RU" sz="2000" dirty="0" smtClean="0"/>
              <a:t>электронный адрес: </a:t>
            </a:r>
            <a:r>
              <a:rPr lang="en-US" sz="2000" dirty="0" smtClean="0"/>
              <a:t>ogr</a:t>
            </a:r>
            <a:r>
              <a:rPr lang="en-US" sz="2000" dirty="0" smtClean="0"/>
              <a:t>ev</a:t>
            </a:r>
            <a:r>
              <a:rPr lang="en-US" sz="2000" dirty="0" smtClean="0"/>
              <a:t>@mail.ru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1530473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№54 «Отчет врача детского дома, школы-интерната о лечебно-профилактической помощи воспитанникам» 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10</a:t>
            </a:fld>
            <a:endParaRPr lang="ru-RU" dirty="0"/>
          </a:p>
        </p:txBody>
      </p:sp>
      <p:pic>
        <p:nvPicPr>
          <p:cNvPr id="80897" name="Picture 1"/>
          <p:cNvPicPr>
            <a:picLocks noChangeAspect="1" noChangeArrowheads="1"/>
          </p:cNvPicPr>
          <p:nvPr/>
        </p:nvPicPr>
        <p:blipFill>
          <a:blip r:embed="rId4" cstate="print"/>
          <a:srcRect l="36009" t="31434" r="34331" b="26326"/>
          <a:stretch>
            <a:fillRect/>
          </a:stretch>
        </p:blipFill>
        <p:spPr bwMode="auto">
          <a:xfrm>
            <a:off x="493485" y="1926772"/>
            <a:ext cx="4746172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436524" y="2734886"/>
            <a:ext cx="409936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Табл.2300</a:t>
            </a:r>
          </a:p>
          <a:p>
            <a:r>
              <a:rPr lang="ru-RU" sz="2000" b="1" dirty="0" smtClean="0"/>
              <a:t>Данные</a:t>
            </a:r>
            <a:r>
              <a:rPr lang="ru-RU" sz="2000" dirty="0" smtClean="0"/>
              <a:t> стр.1 (зарегистрировано заболеваний всего) = </a:t>
            </a:r>
            <a:r>
              <a:rPr lang="ru-RU" sz="2000" dirty="0" smtClean="0">
                <a:cs typeface="Times New Roman"/>
              </a:rPr>
              <a:t>сумма данных по стр. 2+3+4+5+6+7+8+9+10+11+12+13+14 </a:t>
            </a:r>
            <a:r>
              <a:rPr lang="ru-RU" sz="2000" dirty="0"/>
              <a:t>по гр.4</a:t>
            </a:r>
            <a:r>
              <a:rPr lang="ru-RU" sz="2000" dirty="0" smtClean="0">
                <a:cs typeface="Times New Roman"/>
              </a:rPr>
              <a:t> (зарегистрировано по отдельным классам болезней).</a:t>
            </a:r>
          </a:p>
          <a:p>
            <a:pPr marR="0" lvl="0" indent="53975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141149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82945" name="Rectangle 1"/>
          <p:cNvSpPr>
            <a:spLocks noChangeArrowheads="1"/>
          </p:cNvSpPr>
          <p:nvPr/>
        </p:nvSpPr>
        <p:spPr bwMode="auto">
          <a:xfrm>
            <a:off x="640080" y="947758"/>
            <a:ext cx="8770620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/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/>
              <a:t>Межформенный контроль формы № 19 с формой № 54</a:t>
            </a:r>
          </a:p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/>
              <a:t>	</a:t>
            </a:r>
            <a:endParaRPr lang="ru-RU" sz="2400" b="1" dirty="0" smtClean="0"/>
          </a:p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/>
              <a:t>	</a:t>
            </a:r>
            <a:r>
              <a:rPr lang="ru-RU" sz="2400" b="1" dirty="0" smtClean="0"/>
              <a:t>Контингенты детей-инвалидов, проживающие  в интернатных учреждениях системы Минтруда России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000" b="1" dirty="0" smtClean="0"/>
              <a:t>ф. № 19, таб. 1000, стр. 9+10, гр. 15 = ф. № 5402, таб. 2310, стр. 1, гр. 2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000" b="1" dirty="0" smtClean="0"/>
              <a:t>ф</a:t>
            </a:r>
            <a:r>
              <a:rPr lang="ru-RU" sz="2000" b="1" dirty="0"/>
              <a:t>. № 19, таб. 1000, стр. 9+10, гр. </a:t>
            </a:r>
            <a:r>
              <a:rPr lang="ru-RU" sz="2000" b="1" dirty="0" smtClean="0"/>
              <a:t>16 </a:t>
            </a:r>
            <a:r>
              <a:rPr lang="ru-RU" sz="2000" b="1" dirty="0"/>
              <a:t>= ф. № 5402, таб. 2310, стр. 1, гр. </a:t>
            </a:r>
            <a:r>
              <a:rPr lang="ru-RU" sz="2000" b="1" dirty="0" smtClean="0"/>
              <a:t>3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sz="2000" b="1" dirty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/>
              <a:t>	</a:t>
            </a:r>
            <a:r>
              <a:rPr lang="ru-RU" sz="2400" b="1" dirty="0" smtClean="0"/>
              <a:t>Разница  в этих формах обусловлена тем, что в ф. № 5402 представлены: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000" b="1" dirty="0" smtClean="0"/>
              <a:t>дети-инвалиды в возрасте 18 лет;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000" b="1" dirty="0" smtClean="0"/>
              <a:t>дети-инвалиды, которые посещают </a:t>
            </a:r>
            <a:r>
              <a:rPr lang="ru-RU" sz="2000" b="1" dirty="0" err="1" smtClean="0"/>
              <a:t>интернатные</a:t>
            </a:r>
            <a:r>
              <a:rPr lang="ru-RU" sz="2000" b="1" dirty="0" smtClean="0"/>
              <a:t> учреждения, а проживают дома;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000" b="1" dirty="0"/>
              <a:t>и</a:t>
            </a:r>
            <a:r>
              <a:rPr lang="ru-RU" sz="2000" b="1" dirty="0" smtClean="0"/>
              <a:t>ногородние дети. 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sz="2400" b="1" dirty="0"/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99653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82945" name="Rectangle 1"/>
          <p:cNvSpPr>
            <a:spLocks noChangeArrowheads="1"/>
          </p:cNvSpPr>
          <p:nvPr/>
        </p:nvSpPr>
        <p:spPr bwMode="auto">
          <a:xfrm>
            <a:off x="640080" y="1317090"/>
            <a:ext cx="8770620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/>
          </a:p>
          <a:p>
            <a:pPr indent="45720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/>
              <a:t>Контингенты детей-инвалидов, проживающие в интернатных учреждениях системы Минобразования России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000" b="1" dirty="0" smtClean="0"/>
              <a:t>ф. № 19, таб. 1000, стр. 9+10, гр. 11 = ф. № 5401, таб. 2310, стр. 1, гр. 2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000" b="1" dirty="0" smtClean="0"/>
              <a:t>ф</a:t>
            </a:r>
            <a:r>
              <a:rPr lang="ru-RU" sz="2000" b="1" dirty="0"/>
              <a:t>. № 19, таб. 1000, стр. 9+10, гр. </a:t>
            </a:r>
            <a:r>
              <a:rPr lang="ru-RU" sz="2000" b="1" dirty="0" smtClean="0"/>
              <a:t>12 </a:t>
            </a:r>
            <a:r>
              <a:rPr lang="ru-RU" sz="2000" b="1" dirty="0"/>
              <a:t>= ф. № </a:t>
            </a:r>
            <a:r>
              <a:rPr lang="ru-RU" sz="2000" b="1" dirty="0" smtClean="0"/>
              <a:t>5401, </a:t>
            </a:r>
            <a:r>
              <a:rPr lang="ru-RU" sz="2000" b="1" dirty="0"/>
              <a:t>таб. 2310, стр. 1, гр. </a:t>
            </a:r>
            <a:r>
              <a:rPr lang="ru-RU" sz="2000" b="1" dirty="0" smtClean="0"/>
              <a:t>3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sz="2000" b="1" dirty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/>
              <a:t>	</a:t>
            </a:r>
            <a:r>
              <a:rPr lang="ru-RU" sz="2400" b="1" dirty="0" smtClean="0"/>
              <a:t>Разница  в этих формах обусловлена тем, что в ф. № 5401 представлены: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000" b="1" dirty="0" smtClean="0"/>
              <a:t>дети-инвалиды в возрасте 18 лет;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000" b="1" dirty="0" smtClean="0"/>
              <a:t>дети-инвалиды, которые посещают </a:t>
            </a:r>
            <a:r>
              <a:rPr lang="ru-RU" sz="2000" b="1" dirty="0" err="1" smtClean="0"/>
              <a:t>интернатные</a:t>
            </a:r>
            <a:r>
              <a:rPr lang="ru-RU" sz="2000" b="1" dirty="0" smtClean="0"/>
              <a:t> учреждения, а проживают дома;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000" b="1" dirty="0"/>
              <a:t>и</a:t>
            </a:r>
            <a:r>
              <a:rPr lang="ru-RU" sz="2000" b="1" dirty="0" smtClean="0"/>
              <a:t>ногородние дети. 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sz="2400" b="1" dirty="0"/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94036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780375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/>
              <a:t>Форма №41 «Сведения о доме ребенка»</a:t>
            </a:r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37029" y="2202651"/>
            <a:ext cx="898519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Дом ребенка является самостоятельной медицинской организацией, созданной для круглосуточного содержания, воспитания, оказания медицинской и социальной помощи, комплексной медико-психологической и педагогической реабилитации, защиты прав и законных интересов детей </a:t>
            </a: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рождения до четырехлетнего возраста включительно</a:t>
            </a:r>
            <a:r>
              <a:rPr lang="ru-RU" sz="2000" dirty="0"/>
              <a:t>, оставшихся без попечения родителей, а также детей, имеющих родителей (законных представителей) и временно помещенных в дом ребенка в соответствии с законодательством Российской Федерации (далее - дети</a:t>
            </a:r>
            <a:r>
              <a:rPr lang="ru-RU" sz="2000" dirty="0" smtClean="0"/>
              <a:t>).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 smtClean="0"/>
              <a:t>Дети </a:t>
            </a:r>
            <a:r>
              <a:rPr lang="ru-RU" sz="2000" dirty="0"/>
              <a:t>с органическими </a:t>
            </a: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поражениями центральной нервной системы </a:t>
            </a:r>
            <a:r>
              <a:rPr lang="ru-RU" sz="2000" dirty="0"/>
              <a:t>с нарушением психики, дефектами умственного и физического развития с рождения до четырехлетнего возраста включительно (до достижении четырехлетнего возраста - по решению медико-психолого-педагогической комиссии) содержатся в специализированных группах дома ребенка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88687" y="886207"/>
            <a:ext cx="94923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 Министерства здравоохранения и социального развития РФ от 12 апреля 2012 г. N 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344н 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"Об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утверждении Типового положения о доме ребенка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149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780375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№41 «Сведения о доме ребенка»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881148" y="774701"/>
            <a:ext cx="8834351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 осталась без изменений.</a:t>
            </a:r>
            <a:endParaRPr lang="ru-RU" dirty="0" smtClean="0"/>
          </a:p>
          <a:p>
            <a:r>
              <a:rPr lang="ru-RU" dirty="0" smtClean="0"/>
              <a:t>Заполняются полностью 2 разреза формы:</a:t>
            </a:r>
          </a:p>
          <a:p>
            <a:pPr>
              <a:buFontTx/>
              <a:buChar char="-"/>
            </a:pPr>
            <a:r>
              <a:rPr lang="ru-RU" dirty="0" smtClean="0"/>
              <a:t> по всем домам ребенка 4101,</a:t>
            </a:r>
          </a:p>
          <a:p>
            <a:pPr>
              <a:buFontTx/>
              <a:buChar char="-"/>
            </a:pPr>
            <a:r>
              <a:rPr lang="ru-RU" dirty="0" smtClean="0"/>
              <a:t> в том числе по домам ребенка для детей с поражением ЦНС 4102</a:t>
            </a:r>
          </a:p>
          <a:p>
            <a:r>
              <a:rPr lang="ru-RU" dirty="0" smtClean="0"/>
              <a:t>В случае отсутствия сведений по разрезу (учреждений подобного рода)  необходимо предоставить «нулевые» формы, подписанных руководителем органа управления здравоохранением. </a:t>
            </a:r>
            <a:br>
              <a:rPr lang="ru-RU" dirty="0" smtClean="0"/>
            </a:br>
            <a:r>
              <a:rPr lang="ru-RU" dirty="0" smtClean="0"/>
              <a:t>Данные </a:t>
            </a:r>
            <a:r>
              <a:rPr lang="ru-RU" dirty="0"/>
              <a:t>ф. 4101 </a:t>
            </a:r>
            <a:r>
              <a:rPr lang="ru-RU" dirty="0" smtClean="0"/>
              <a:t>должно быть больше данных </a:t>
            </a:r>
            <a:r>
              <a:rPr lang="ru-RU" dirty="0"/>
              <a:t>ф. 4102</a:t>
            </a:r>
            <a:endParaRPr lang="ru-RU" dirty="0" smtClean="0"/>
          </a:p>
          <a:p>
            <a:r>
              <a:rPr lang="ru-RU" b="1" dirty="0" smtClean="0"/>
              <a:t>Табл. 1000 – Число домов ребенка </a:t>
            </a:r>
          </a:p>
          <a:p>
            <a:r>
              <a:rPr lang="ru-RU" dirty="0" smtClean="0"/>
              <a:t>Межформенный контроль: </a:t>
            </a:r>
          </a:p>
          <a:p>
            <a:r>
              <a:rPr lang="ru-RU" dirty="0" smtClean="0"/>
              <a:t>ф.№41 разрез 1, табл. 1000, стр.1, гр. 01 = </a:t>
            </a:r>
            <a:r>
              <a:rPr lang="ru-RU" dirty="0"/>
              <a:t>ф. №</a:t>
            </a:r>
            <a:r>
              <a:rPr lang="ru-RU" dirty="0" smtClean="0"/>
              <a:t>47 табл. 1500, стр.1, гр. 03 </a:t>
            </a:r>
            <a:br>
              <a:rPr lang="ru-RU" dirty="0" smtClean="0"/>
            </a:br>
            <a:r>
              <a:rPr lang="ru-RU" b="1" dirty="0" smtClean="0"/>
              <a:t>Табл. 2100  - Штаты учреждения</a:t>
            </a:r>
          </a:p>
          <a:p>
            <a:r>
              <a:rPr lang="ru-RU" b="1" dirty="0" smtClean="0"/>
              <a:t>- </a:t>
            </a:r>
            <a:r>
              <a:rPr lang="ru-RU" dirty="0" smtClean="0"/>
              <a:t>Количество штатных и занятых ставок – представляется число, кратное 0,25.</a:t>
            </a:r>
          </a:p>
          <a:p>
            <a:r>
              <a:rPr lang="ru-RU" dirty="0" smtClean="0"/>
              <a:t>- Данные гр. 3 = гр.4+гр.5+гр.6+гр.7 по стр. 1-4 </a:t>
            </a:r>
          </a:p>
          <a:p>
            <a:r>
              <a:rPr lang="ru-RU" b="1" dirty="0" smtClean="0"/>
              <a:t>Межформенный контроль: </a:t>
            </a:r>
          </a:p>
          <a:p>
            <a:r>
              <a:rPr lang="ru-RU" dirty="0"/>
              <a:t>ф</a:t>
            </a:r>
            <a:r>
              <a:rPr lang="ru-RU" dirty="0" smtClean="0"/>
              <a:t>. №41 разрез 1, табл. 2100, стр.1, гр. 03 = ф. №47 табл. 1800, стр.9, гр. 03 </a:t>
            </a:r>
          </a:p>
          <a:p>
            <a:r>
              <a:rPr lang="ru-RU" dirty="0"/>
              <a:t>ф. №</a:t>
            </a:r>
            <a:r>
              <a:rPr lang="ru-RU" dirty="0" smtClean="0"/>
              <a:t>41 разрез 1, табл. 2100, стр.2, гр. 03 = ф. №47 табл. 1800, стр.9, гр. 04 </a:t>
            </a:r>
          </a:p>
          <a:p>
            <a:r>
              <a:rPr lang="ru-RU" dirty="0"/>
              <a:t>ф. №</a:t>
            </a:r>
            <a:r>
              <a:rPr lang="ru-RU" dirty="0" smtClean="0"/>
              <a:t>41 разрез 1, табл. 2100, стр.3, гр. 03 = ф. №47 табл. 1800, стр.9, гр. 05 </a:t>
            </a:r>
          </a:p>
          <a:p>
            <a:r>
              <a:rPr lang="ru-RU" b="1" dirty="0" smtClean="0"/>
              <a:t>Табл. 2110 стр.1, гр. 01 - Количество мест</a:t>
            </a:r>
          </a:p>
          <a:p>
            <a:r>
              <a:rPr lang="ru-RU" b="1" dirty="0" smtClean="0"/>
              <a:t>Межформенный контроль: </a:t>
            </a:r>
          </a:p>
          <a:p>
            <a:r>
              <a:rPr lang="ru-RU" dirty="0"/>
              <a:t>ф. №</a:t>
            </a:r>
            <a:r>
              <a:rPr lang="ru-RU" dirty="0" smtClean="0"/>
              <a:t>41 разрез 1, табл. 2110, стр.1, гр. 01 = </a:t>
            </a:r>
            <a:r>
              <a:rPr lang="ru-RU" dirty="0"/>
              <a:t>ф. №</a:t>
            </a:r>
            <a:r>
              <a:rPr lang="ru-RU" dirty="0" smtClean="0"/>
              <a:t>47 табл. 1500, стр.1, гр. 04 </a:t>
            </a:r>
          </a:p>
          <a:p>
            <a:endParaRPr lang="ru-RU" b="1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u="sng" dirty="0" smtClean="0"/>
          </a:p>
        </p:txBody>
      </p:sp>
    </p:spTree>
    <p:extLst>
      <p:ext uri="{BB962C8B-B14F-4D97-AF65-F5344CB8AC3E}">
        <p14:creationId xmlns:p14="http://schemas.microsoft.com/office/powerpoint/2010/main" val="141149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780375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№41 «Сведения о доме ребенка»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32262" y="1886989"/>
            <a:ext cx="928323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Межформенный контроль ф. № 19 с ф. №4101</a:t>
            </a:r>
          </a:p>
          <a:p>
            <a:r>
              <a:rPr lang="ru-RU" dirty="0" smtClean="0"/>
              <a:t>Контингенты детей-инвалидов, проживающие в интернатных учреждениях системы Минздрава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/>
              <a:t>ф. № 19, таб. 1000, стр. 9+10, гр. 7</a:t>
            </a:r>
            <a:r>
              <a:rPr lang="ru-RU" b="1" dirty="0" smtClean="0"/>
              <a:t> </a:t>
            </a:r>
            <a:r>
              <a:rPr lang="ru-RU" b="1" dirty="0"/>
              <a:t>= ф. № </a:t>
            </a:r>
            <a:r>
              <a:rPr lang="ru-RU" b="1" dirty="0" smtClean="0"/>
              <a:t>4101, </a:t>
            </a:r>
            <a:r>
              <a:rPr lang="ru-RU" b="1" dirty="0"/>
              <a:t>таб. </a:t>
            </a:r>
            <a:r>
              <a:rPr lang="ru-RU" b="1" dirty="0" smtClean="0"/>
              <a:t>2120, </a:t>
            </a:r>
            <a:r>
              <a:rPr lang="ru-RU" b="1" dirty="0"/>
              <a:t>стр. 1, гр. </a:t>
            </a:r>
            <a:r>
              <a:rPr lang="ru-RU" b="1" dirty="0" smtClean="0"/>
              <a:t>11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b="1" dirty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Необходимо помнить, что в графах 7; 8; 9 и 10 таблицы 1000 формы № 19 необходимо показывать только детей-инвалидов в возрасте 0-4 года, проживающих в Домах ребенка Минздрава России.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В годовых отчетах Рязанской и Ульяновской областей были указаны дети старших возрастов.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Специалистам Чеченской Республики просим вас уточнить вопрос: есть ли дети-инвалиды, проживающие в интернатных учреждениях системы Минздрава России, Минобразования России, Минтруда России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492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780375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№41 «Сведения о доме ребенка»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94656" y="1523778"/>
            <a:ext cx="830580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Табл. 2120</a:t>
            </a:r>
          </a:p>
          <a:p>
            <a:r>
              <a:rPr lang="ru-RU" dirty="0" smtClean="0"/>
              <a:t>Должно прослеживаться движение контингента по всем трем строкам.</a:t>
            </a:r>
          </a:p>
          <a:p>
            <a:r>
              <a:rPr lang="ru-RU" u="sng" dirty="0" smtClean="0"/>
              <a:t> в случае  несоответствия представляется пояснительная записка. </a:t>
            </a:r>
            <a:r>
              <a:rPr lang="ru-RU" dirty="0"/>
              <a:t>ф. №</a:t>
            </a:r>
            <a:r>
              <a:rPr lang="ru-RU" dirty="0" smtClean="0"/>
              <a:t>41 разрез 1, табл. 2120, стр.1, гр. 07 = ф.№47, табл. 1500, стр.1, гр. 05 </a:t>
            </a:r>
          </a:p>
          <a:p>
            <a:r>
              <a:rPr lang="ru-RU" b="1" dirty="0" smtClean="0"/>
              <a:t>Межгодовой контроль (табл.2120)</a:t>
            </a:r>
          </a:p>
          <a:p>
            <a:r>
              <a:rPr lang="ru-RU" dirty="0" smtClean="0"/>
              <a:t>Данные по гр.7 стр.1 табл. 2120 предыдущего года     (состоит всего на конец предыдущего года) + гр.3 – гр.4 – гр.5 стр.1 табл. 2120 = данным по гр.7 стр.1 отчетного года (табл. 2120)</a:t>
            </a:r>
          </a:p>
          <a:p>
            <a:endParaRPr lang="ru-RU" dirty="0" smtClean="0"/>
          </a:p>
          <a:p>
            <a:r>
              <a:rPr lang="ru-RU" b="1" dirty="0" smtClean="0"/>
              <a:t>Табл. 2140 </a:t>
            </a:r>
          </a:p>
          <a:p>
            <a:r>
              <a:rPr lang="ru-RU" dirty="0" smtClean="0"/>
              <a:t>Обратить внимание на заполнение гр. 2 «взято на усыновление» и гр.5 «взятых на международное усыновление».</a:t>
            </a:r>
          </a:p>
        </p:txBody>
      </p:sp>
    </p:spTree>
    <p:extLst>
      <p:ext uri="{BB962C8B-B14F-4D97-AF65-F5344CB8AC3E}">
        <p14:creationId xmlns:p14="http://schemas.microsoft.com/office/powerpoint/2010/main" val="141149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3270"/>
            <a:ext cx="9906000" cy="780375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000" b="1" dirty="0" smtClean="0"/>
              <a:t>Форма №1–ДЕТИ (здрав) «Сведения о численности беспризорных и безнадзорных несовершеннолетних, помещенных в лечебно-профилактические учреждения»</a:t>
            </a:r>
            <a:endParaRPr lang="ru-RU" sz="20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56706" y="1523778"/>
            <a:ext cx="8753994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Контроли к форме №1-Дети (здрав)</a:t>
            </a:r>
          </a:p>
          <a:p>
            <a:endParaRPr lang="ru-RU" dirty="0"/>
          </a:p>
          <a:p>
            <a:r>
              <a:rPr lang="ru-RU" dirty="0" smtClean="0"/>
              <a:t>- ф</a:t>
            </a:r>
            <a:r>
              <a:rPr lang="ru-RU" dirty="0"/>
              <a:t>. </a:t>
            </a:r>
            <a:r>
              <a:rPr lang="ru-RU" dirty="0" smtClean="0"/>
              <a:t>№131, </a:t>
            </a:r>
            <a:r>
              <a:rPr lang="ru-RU" dirty="0"/>
              <a:t>табл. </a:t>
            </a:r>
            <a:r>
              <a:rPr lang="ru-RU" dirty="0" smtClean="0"/>
              <a:t>4000</a:t>
            </a:r>
            <a:r>
              <a:rPr lang="ru-RU" dirty="0"/>
              <a:t>, </a:t>
            </a:r>
            <a:r>
              <a:rPr lang="ru-RU" dirty="0" smtClean="0"/>
              <a:t>стр.43, </a:t>
            </a:r>
            <a:r>
              <a:rPr lang="ru-RU" dirty="0"/>
              <a:t>гр. </a:t>
            </a:r>
            <a:r>
              <a:rPr lang="ru-RU" dirty="0" smtClean="0"/>
              <a:t>04 </a:t>
            </a:r>
            <a:r>
              <a:rPr lang="ru-RU" dirty="0"/>
              <a:t>= ф. №131, табл. 4000, </a:t>
            </a:r>
            <a:r>
              <a:rPr lang="ru-RU" dirty="0" smtClean="0"/>
              <a:t>стр.44+45+46+47+48+49+50+51+52+53+54+55+56+57+58+59+60+61+62, </a:t>
            </a:r>
            <a:r>
              <a:rPr lang="ru-RU" dirty="0"/>
              <a:t>гр. 04 </a:t>
            </a:r>
          </a:p>
          <a:p>
            <a:r>
              <a:rPr lang="ru-RU" dirty="0" smtClean="0"/>
              <a:t>- ф</a:t>
            </a:r>
            <a:r>
              <a:rPr lang="ru-RU" dirty="0"/>
              <a:t>. №131, табл. 4000, </a:t>
            </a:r>
            <a:r>
              <a:rPr lang="ru-RU" dirty="0" smtClean="0"/>
              <a:t>стр.44, </a:t>
            </a:r>
            <a:r>
              <a:rPr lang="ru-RU" dirty="0"/>
              <a:t>гр. 04 </a:t>
            </a:r>
            <a:r>
              <a:rPr lang="en-US" dirty="0"/>
              <a:t>&gt;=</a:t>
            </a:r>
            <a:r>
              <a:rPr lang="ru-RU" dirty="0" smtClean="0"/>
              <a:t> </a:t>
            </a:r>
            <a:r>
              <a:rPr lang="ru-RU" dirty="0"/>
              <a:t>ф. №131, табл. 4000, </a:t>
            </a:r>
            <a:r>
              <a:rPr lang="ru-RU" dirty="0" smtClean="0"/>
              <a:t>стр. с 441 по 447, </a:t>
            </a:r>
            <a:r>
              <a:rPr lang="ru-RU" dirty="0"/>
              <a:t>гр. 04 </a:t>
            </a:r>
          </a:p>
          <a:p>
            <a:r>
              <a:rPr lang="ru-RU" dirty="0"/>
              <a:t>- ф. №131, табл. 4000, </a:t>
            </a:r>
            <a:r>
              <a:rPr lang="ru-RU" dirty="0" smtClean="0"/>
              <a:t>стр.47, </a:t>
            </a:r>
            <a:r>
              <a:rPr lang="ru-RU" dirty="0"/>
              <a:t>гр. 04 </a:t>
            </a:r>
            <a:r>
              <a:rPr lang="en-US" dirty="0"/>
              <a:t>&gt;=</a:t>
            </a:r>
            <a:r>
              <a:rPr lang="ru-RU" dirty="0"/>
              <a:t> ф. №131, табл. 4000, стр. </a:t>
            </a:r>
            <a:r>
              <a:rPr lang="ru-RU" dirty="0" smtClean="0"/>
              <a:t>471, </a:t>
            </a:r>
            <a:r>
              <a:rPr lang="ru-RU" dirty="0"/>
              <a:t>гр. 04 </a:t>
            </a:r>
          </a:p>
          <a:p>
            <a:r>
              <a:rPr lang="ru-RU" dirty="0"/>
              <a:t>- ф. №131, табл. 4000, </a:t>
            </a:r>
            <a:r>
              <a:rPr lang="ru-RU" dirty="0" smtClean="0"/>
              <a:t>стр.48, </a:t>
            </a:r>
            <a:r>
              <a:rPr lang="ru-RU" dirty="0"/>
              <a:t>гр. 04 </a:t>
            </a:r>
            <a:r>
              <a:rPr lang="en-US" dirty="0"/>
              <a:t>&gt;=</a:t>
            </a:r>
            <a:r>
              <a:rPr lang="ru-RU" dirty="0"/>
              <a:t> ф. №131, табл. 4000, стр</a:t>
            </a:r>
            <a:r>
              <a:rPr lang="ru-RU" dirty="0" smtClean="0"/>
              <a:t>. 481+482+483, </a:t>
            </a:r>
            <a:r>
              <a:rPr lang="ru-RU" dirty="0"/>
              <a:t>гр. 04 </a:t>
            </a:r>
          </a:p>
          <a:p>
            <a:r>
              <a:rPr lang="ru-RU" dirty="0"/>
              <a:t>- ф. №131, табл. 4000, </a:t>
            </a:r>
            <a:r>
              <a:rPr lang="ru-RU" dirty="0" smtClean="0"/>
              <a:t>стр.63, </a:t>
            </a:r>
            <a:r>
              <a:rPr lang="ru-RU" dirty="0"/>
              <a:t>гр. 04 </a:t>
            </a:r>
            <a:r>
              <a:rPr lang="en-US" dirty="0" smtClean="0"/>
              <a:t>&gt;</a:t>
            </a:r>
            <a:r>
              <a:rPr lang="ru-RU" dirty="0" smtClean="0"/>
              <a:t> </a:t>
            </a:r>
            <a:r>
              <a:rPr lang="ru-RU" dirty="0"/>
              <a:t>ф. №131, табл. 4000, стр</a:t>
            </a:r>
            <a:r>
              <a:rPr lang="ru-RU" dirty="0" smtClean="0"/>
              <a:t>. 631</a:t>
            </a:r>
            <a:r>
              <a:rPr lang="ru-RU" dirty="0"/>
              <a:t>, гр. 04 </a:t>
            </a:r>
          </a:p>
          <a:p>
            <a:r>
              <a:rPr lang="ru-RU" dirty="0"/>
              <a:t>- ф. №131, табл. 4000, </a:t>
            </a:r>
            <a:r>
              <a:rPr lang="ru-RU" dirty="0" smtClean="0"/>
              <a:t>стр.43, </a:t>
            </a:r>
            <a:r>
              <a:rPr lang="ru-RU" dirty="0"/>
              <a:t>гр. 04 </a:t>
            </a:r>
            <a:r>
              <a:rPr lang="en-US" dirty="0" smtClean="0"/>
              <a:t>&gt;</a:t>
            </a:r>
            <a:r>
              <a:rPr lang="ru-RU" dirty="0" smtClean="0"/>
              <a:t> </a:t>
            </a:r>
            <a:r>
              <a:rPr lang="ru-RU" dirty="0"/>
              <a:t>ф. №131, табл. 4000, стр. </a:t>
            </a:r>
            <a:r>
              <a:rPr lang="ru-RU" dirty="0" smtClean="0"/>
              <a:t>63, </a:t>
            </a:r>
            <a:r>
              <a:rPr lang="ru-RU" dirty="0"/>
              <a:t>гр. 04 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26190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0" y="1989138"/>
            <a:ext cx="9906000" cy="4287837"/>
          </a:xfrm>
          <a:prstGeom prst="rect">
            <a:avLst/>
          </a:prstGeom>
          <a:solidFill>
            <a:srgbClr val="0070C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8682" y="2554287"/>
            <a:ext cx="7897018" cy="1578769"/>
          </a:xfr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4000" dirty="0"/>
              <a:t>Благодарю за внимание !</a:t>
            </a:r>
            <a:endParaRPr lang="ru-RU" sz="4000" b="1" dirty="0"/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1703388"/>
            <a:ext cx="9906000" cy="2873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dirty="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pic>
        <p:nvPicPr>
          <p:cNvPr id="8" name="Рисунок 7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65112"/>
            <a:ext cx="6143625" cy="14382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673601" y="4221540"/>
            <a:ext cx="4533900" cy="15696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>
              <a:spcBef>
                <a:spcPct val="0"/>
              </a:spcBef>
              <a:buNone/>
              <a:defRPr sz="24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8897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780375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№19 «Сведения о детях-инвалидах» 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93912" y="2120598"/>
            <a:ext cx="87879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/>
              <a:t>Признание гражданина инвалидом осуществляется при проведении медико-социальной экспертизы исходя из комплексной оценки состояния организма гражданина на основе анализа его клинико-функциональных, социально-бытовых, профессионально-трудовых и психологических данных с использованием классификаций и критериев, утверждаемых Министерством труда и социальной защиты Российской Федерации</a:t>
            </a:r>
            <a:r>
              <a:rPr lang="ru-RU" sz="2400" b="1" dirty="0" smtClean="0"/>
              <a:t>.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8687" y="1113325"/>
            <a:ext cx="94923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Постановление Правительства РФ от 20 февраля 2006 г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№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95 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порядке и условиях признания лица 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инвалидом»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3912" y="4039895"/>
            <a:ext cx="87879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/>
              <a:t> 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41149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1195" cy="1321830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№19 «Сведения о детях-инвалидах», утвержденная Приказом </a:t>
            </a:r>
            <a:r>
              <a:rPr lang="ru-RU" sz="2800" dirty="0" smtClean="0"/>
              <a:t>Росстата  от  27.12.2016  № 866 (в редакции приказа Росстата от 22.02.2017 №139)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34142" y="1554539"/>
            <a:ext cx="805542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Форма федерального статистического наблюдения № 19 «Сведения о детях-инвалидах», составляется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всеми медицинскими организациями</a:t>
            </a:r>
            <a:r>
              <a:rPr lang="ru-RU" dirty="0" smtClean="0"/>
              <a:t>, входящими в номенклатуру медицинских организаций,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оказывающих медицинскую помощь детям </a:t>
            </a:r>
            <a:r>
              <a:rPr lang="ru-RU" dirty="0" smtClean="0"/>
              <a:t>(приказ Минздрава России от 6 августа 2013 г. № 529н «Об утверждении номенклатуры медицинских организаций», зарегистрирован Министерством юстиции Российской Федерации 13.09.2013 № 29950) 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заполняется полностью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0427" y="4106146"/>
            <a:ext cx="77647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Форма № </a:t>
            </a:r>
            <a:r>
              <a:rPr lang="ru-RU" dirty="0"/>
              <a:t>19 «Сведения о детях-инвалидах» </a:t>
            </a:r>
            <a:r>
              <a:rPr lang="ru-RU" dirty="0" smtClean="0"/>
              <a:t>заполняется </a:t>
            </a:r>
            <a:r>
              <a:rPr lang="ru-RU" dirty="0"/>
              <a:t>на основании обратного талона к «Направлению на медико-социальную экспертизу организацией, оказывающей лечебно-профилактическую помощь» 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 № 088/у-06.</a:t>
            </a:r>
          </a:p>
        </p:txBody>
      </p:sp>
    </p:spTree>
    <p:extLst>
      <p:ext uri="{BB962C8B-B14F-4D97-AF65-F5344CB8AC3E}">
        <p14:creationId xmlns:p14="http://schemas.microsoft.com/office/powerpoint/2010/main" val="237750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780375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№19 «Сведения о детях-инвалидах» 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4</a:t>
            </a:fld>
            <a:endParaRPr lang="ru-RU"/>
          </a:p>
        </p:txBody>
      </p:sp>
      <p:pic>
        <p:nvPicPr>
          <p:cNvPr id="77829" name="Picture 5"/>
          <p:cNvPicPr>
            <a:picLocks noChangeAspect="1" noChangeArrowheads="1"/>
          </p:cNvPicPr>
          <p:nvPr/>
        </p:nvPicPr>
        <p:blipFill>
          <a:blip r:embed="rId4" cstate="print"/>
          <a:srcRect l="19048" t="22888" r="19048" b="26948"/>
          <a:stretch>
            <a:fillRect/>
          </a:stretch>
        </p:blipFill>
        <p:spPr bwMode="auto">
          <a:xfrm>
            <a:off x="723900" y="1219145"/>
            <a:ext cx="8458200" cy="4433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кругленный прямоугольник 6"/>
          <p:cNvSpPr/>
          <p:nvPr/>
        </p:nvSpPr>
        <p:spPr>
          <a:xfrm>
            <a:off x="7652657" y="1553763"/>
            <a:ext cx="1615440" cy="1653540"/>
          </a:xfrm>
          <a:prstGeom prst="roundRect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49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 cstate="print"/>
          <a:srcRect l="19048" t="22888" r="19048" b="26948"/>
          <a:stretch>
            <a:fillRect/>
          </a:stretch>
        </p:blipFill>
        <p:spPr bwMode="auto">
          <a:xfrm>
            <a:off x="231820" y="874669"/>
            <a:ext cx="5396248" cy="4846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780375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№19 «Сведения о детях-инвалидах»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781456" y="1643453"/>
            <a:ext cx="3740333" cy="707886"/>
          </a:xfrm>
          <a:prstGeom prst="rect">
            <a:avLst/>
          </a:prstGeom>
          <a:solidFill>
            <a:srgbClr val="FFFFFF">
              <a:alpha val="74902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Внутриформенный</a:t>
            </a:r>
            <a:r>
              <a:rPr lang="ru-RU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контроль (Ф19, табл. 1000)</a:t>
            </a:r>
            <a:endParaRPr lang="ru-RU" sz="20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85975" y="2914434"/>
            <a:ext cx="8190963" cy="2554545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r>
              <a:rPr lang="ru-RU" sz="2000" b="1" dirty="0" smtClean="0"/>
              <a:t>Данные</a:t>
            </a:r>
            <a:r>
              <a:rPr lang="ru-RU" sz="2000" dirty="0" smtClean="0"/>
              <a:t> гр.4 </a:t>
            </a:r>
            <a:r>
              <a:rPr lang="en-US" sz="2000" dirty="0" smtClean="0"/>
              <a:t>&gt;</a:t>
            </a:r>
            <a:r>
              <a:rPr lang="ru-RU" sz="2000" dirty="0" smtClean="0"/>
              <a:t> сумма граф </a:t>
            </a:r>
            <a:r>
              <a:rPr lang="en-US" sz="2000" dirty="0" smtClean="0">
                <a:cs typeface="Times New Roman"/>
              </a:rPr>
              <a:t>7</a:t>
            </a:r>
            <a:r>
              <a:rPr lang="ru-RU" sz="2000" dirty="0" smtClean="0">
                <a:cs typeface="Times New Roman"/>
              </a:rPr>
              <a:t> + </a:t>
            </a:r>
            <a:r>
              <a:rPr lang="en-US" sz="2000" dirty="0" smtClean="0">
                <a:cs typeface="Times New Roman"/>
              </a:rPr>
              <a:t>9</a:t>
            </a:r>
            <a:r>
              <a:rPr lang="ru-RU" sz="2000" dirty="0" smtClean="0">
                <a:cs typeface="Times New Roman"/>
              </a:rPr>
              <a:t> + </a:t>
            </a:r>
            <a:r>
              <a:rPr lang="en-US" sz="2000" dirty="0" smtClean="0">
                <a:cs typeface="Times New Roman"/>
              </a:rPr>
              <a:t>11</a:t>
            </a:r>
            <a:r>
              <a:rPr lang="ru-RU" sz="2000" dirty="0" smtClean="0">
                <a:cs typeface="Times New Roman"/>
              </a:rPr>
              <a:t> по стр.1</a:t>
            </a:r>
            <a:r>
              <a:rPr lang="en-US" sz="2000" dirty="0" smtClean="0">
                <a:cs typeface="Times New Roman"/>
              </a:rPr>
              <a:t>-10</a:t>
            </a:r>
            <a:endParaRPr lang="ru-RU" sz="2000" dirty="0" smtClean="0">
              <a:cs typeface="Times New Roman"/>
            </a:endParaRPr>
          </a:p>
          <a:p>
            <a:r>
              <a:rPr lang="ru-RU" sz="2000" b="1" dirty="0" smtClean="0">
                <a:cs typeface="Times New Roman"/>
              </a:rPr>
              <a:t>Данные</a:t>
            </a:r>
            <a:r>
              <a:rPr lang="ru-RU" sz="2000" dirty="0" smtClean="0">
                <a:cs typeface="Times New Roman"/>
              </a:rPr>
              <a:t> стр. 9 = сумма строк </a:t>
            </a:r>
            <a:r>
              <a:rPr lang="ru-RU" sz="2000" dirty="0">
                <a:cs typeface="Times New Roman"/>
              </a:rPr>
              <a:t>1+3+5+7 </a:t>
            </a:r>
            <a:r>
              <a:rPr lang="ru-RU" sz="2000" dirty="0" smtClean="0">
                <a:cs typeface="Times New Roman"/>
              </a:rPr>
              <a:t>по графам с </a:t>
            </a:r>
            <a:r>
              <a:rPr lang="ru-RU" sz="2000" dirty="0">
                <a:cs typeface="Times New Roman"/>
              </a:rPr>
              <a:t>4 по 12 </a:t>
            </a:r>
            <a:endParaRPr lang="ru-RU" sz="2000" dirty="0" smtClean="0">
              <a:cs typeface="Times New Roman"/>
            </a:endParaRPr>
          </a:p>
          <a:p>
            <a:r>
              <a:rPr lang="ru-RU" sz="2000" b="1" dirty="0" smtClean="0">
                <a:cs typeface="Times New Roman"/>
              </a:rPr>
              <a:t>Данные</a:t>
            </a:r>
            <a:r>
              <a:rPr lang="ru-RU" sz="2000" dirty="0" smtClean="0">
                <a:cs typeface="Times New Roman"/>
              </a:rPr>
              <a:t> стр. 10 = </a:t>
            </a:r>
            <a:r>
              <a:rPr lang="ru-RU" sz="2000" dirty="0">
                <a:cs typeface="Times New Roman"/>
              </a:rPr>
              <a:t>сумма строк </a:t>
            </a:r>
            <a:r>
              <a:rPr lang="ru-RU" sz="2000" dirty="0" smtClean="0">
                <a:cs typeface="Times New Roman"/>
              </a:rPr>
              <a:t>2+</a:t>
            </a:r>
            <a:r>
              <a:rPr lang="ru-RU" sz="2000" dirty="0">
                <a:cs typeface="Times New Roman"/>
              </a:rPr>
              <a:t>4+6+8 по графам с 4 по 12 </a:t>
            </a:r>
            <a:endParaRPr lang="ru-RU" sz="2000" dirty="0" smtClean="0">
              <a:cs typeface="Times New Roman"/>
            </a:endParaRPr>
          </a:p>
          <a:p>
            <a:r>
              <a:rPr lang="ru-RU" sz="2000" b="1" dirty="0" smtClean="0"/>
              <a:t>Данные</a:t>
            </a:r>
            <a:r>
              <a:rPr lang="ru-RU" sz="2000" dirty="0" smtClean="0"/>
              <a:t> гр.4 </a:t>
            </a:r>
            <a:r>
              <a:rPr lang="en-US" sz="2000" dirty="0" smtClean="0"/>
              <a:t>&gt;</a:t>
            </a:r>
            <a:r>
              <a:rPr lang="ru-RU" sz="2000" dirty="0" smtClean="0"/>
              <a:t> </a:t>
            </a:r>
            <a:r>
              <a:rPr lang="ru-RU" sz="2000" dirty="0" smtClean="0">
                <a:cs typeface="Times New Roman"/>
              </a:rPr>
              <a:t>данных гр.5 по стр.1</a:t>
            </a:r>
            <a:r>
              <a:rPr lang="en-US" sz="2000" dirty="0" smtClean="0">
                <a:cs typeface="Times New Roman"/>
              </a:rPr>
              <a:t>-10</a:t>
            </a:r>
            <a:endParaRPr lang="ru-RU" sz="2000" dirty="0" smtClean="0">
              <a:cs typeface="Times New Roman"/>
            </a:endParaRPr>
          </a:p>
          <a:p>
            <a:r>
              <a:rPr lang="ru-RU" sz="2000" b="1" dirty="0" smtClean="0"/>
              <a:t>Данные</a:t>
            </a:r>
            <a:r>
              <a:rPr lang="ru-RU" sz="2000" dirty="0" smtClean="0"/>
              <a:t> гр.4 </a:t>
            </a:r>
            <a:r>
              <a:rPr lang="en-US" sz="2000" dirty="0" smtClean="0"/>
              <a:t>&gt;</a:t>
            </a:r>
            <a:r>
              <a:rPr lang="ru-RU" sz="2000" dirty="0" smtClean="0"/>
              <a:t> </a:t>
            </a:r>
            <a:r>
              <a:rPr lang="ru-RU" sz="2000" dirty="0" smtClean="0">
                <a:cs typeface="Times New Roman"/>
              </a:rPr>
              <a:t>данных гр.6 по стр.1</a:t>
            </a:r>
            <a:r>
              <a:rPr lang="en-US" sz="2000" dirty="0" smtClean="0">
                <a:cs typeface="Times New Roman"/>
              </a:rPr>
              <a:t>-10</a:t>
            </a:r>
            <a:endParaRPr lang="ru-RU" sz="2000" dirty="0" smtClean="0">
              <a:cs typeface="Times New Roman"/>
            </a:endParaRPr>
          </a:p>
          <a:p>
            <a:r>
              <a:rPr lang="ru-RU" sz="2000" b="1" dirty="0" smtClean="0"/>
              <a:t>Данные</a:t>
            </a:r>
            <a:r>
              <a:rPr lang="ru-RU" sz="2000" dirty="0" smtClean="0"/>
              <a:t> гр.7 </a:t>
            </a:r>
            <a:r>
              <a:rPr lang="en-US" sz="2000" dirty="0" smtClean="0"/>
              <a:t>&gt;=</a:t>
            </a:r>
            <a:r>
              <a:rPr lang="ru-RU" sz="2000" dirty="0" smtClean="0"/>
              <a:t> </a:t>
            </a:r>
            <a:r>
              <a:rPr lang="ru-RU" sz="2000" dirty="0" smtClean="0">
                <a:cs typeface="Times New Roman"/>
              </a:rPr>
              <a:t>данных гр.</a:t>
            </a:r>
            <a:r>
              <a:rPr lang="en-US" sz="2000" dirty="0" smtClean="0">
                <a:cs typeface="Times New Roman"/>
              </a:rPr>
              <a:t>8</a:t>
            </a:r>
            <a:r>
              <a:rPr lang="ru-RU" sz="2000" dirty="0" smtClean="0">
                <a:cs typeface="Times New Roman"/>
              </a:rPr>
              <a:t> по стр.1</a:t>
            </a:r>
            <a:r>
              <a:rPr lang="en-US" sz="2000" dirty="0" smtClean="0">
                <a:cs typeface="Times New Roman"/>
              </a:rPr>
              <a:t>-10</a:t>
            </a:r>
            <a:endParaRPr lang="ru-RU" sz="2000" dirty="0" smtClean="0">
              <a:cs typeface="Times New Roman"/>
            </a:endParaRPr>
          </a:p>
          <a:p>
            <a:r>
              <a:rPr lang="ru-RU" sz="2000" b="1" dirty="0" smtClean="0"/>
              <a:t>Данные</a:t>
            </a:r>
            <a:r>
              <a:rPr lang="ru-RU" sz="2000" dirty="0" smtClean="0"/>
              <a:t> гр.</a:t>
            </a:r>
            <a:r>
              <a:rPr lang="en-US" sz="2000" dirty="0" smtClean="0"/>
              <a:t>9</a:t>
            </a:r>
            <a:r>
              <a:rPr lang="ru-RU" sz="2000" dirty="0" smtClean="0"/>
              <a:t> </a:t>
            </a:r>
            <a:r>
              <a:rPr lang="en-US" sz="2000" dirty="0" smtClean="0"/>
              <a:t>&gt;=</a:t>
            </a:r>
            <a:r>
              <a:rPr lang="ru-RU" sz="2000" dirty="0" smtClean="0"/>
              <a:t> </a:t>
            </a:r>
            <a:r>
              <a:rPr lang="ru-RU" sz="2000" dirty="0" smtClean="0">
                <a:cs typeface="Times New Roman"/>
              </a:rPr>
              <a:t>данных гр.</a:t>
            </a:r>
            <a:r>
              <a:rPr lang="en-US" sz="2000" dirty="0" smtClean="0">
                <a:cs typeface="Times New Roman"/>
              </a:rPr>
              <a:t>10</a:t>
            </a:r>
            <a:r>
              <a:rPr lang="ru-RU" sz="2000" dirty="0" smtClean="0">
                <a:cs typeface="Times New Roman"/>
              </a:rPr>
              <a:t> по стр.1</a:t>
            </a:r>
            <a:r>
              <a:rPr lang="en-US" sz="2000" dirty="0" smtClean="0">
                <a:cs typeface="Times New Roman"/>
              </a:rPr>
              <a:t>-10</a:t>
            </a:r>
          </a:p>
          <a:p>
            <a:r>
              <a:rPr lang="ru-RU" sz="2000" b="1" dirty="0" smtClean="0"/>
              <a:t>Данные</a:t>
            </a:r>
            <a:r>
              <a:rPr lang="ru-RU" sz="2000" dirty="0" smtClean="0"/>
              <a:t> гр.</a:t>
            </a:r>
            <a:r>
              <a:rPr lang="en-US" sz="2000" dirty="0" smtClean="0"/>
              <a:t>11</a:t>
            </a:r>
            <a:r>
              <a:rPr lang="ru-RU" sz="2000" dirty="0" smtClean="0"/>
              <a:t> </a:t>
            </a:r>
            <a:r>
              <a:rPr lang="en-US" sz="2000" dirty="0" smtClean="0"/>
              <a:t>&gt;=</a:t>
            </a:r>
            <a:r>
              <a:rPr lang="ru-RU" sz="2000" dirty="0" smtClean="0"/>
              <a:t> </a:t>
            </a:r>
            <a:r>
              <a:rPr lang="ru-RU" sz="2000" dirty="0" smtClean="0">
                <a:cs typeface="Times New Roman"/>
              </a:rPr>
              <a:t>данных гр.</a:t>
            </a:r>
            <a:r>
              <a:rPr lang="en-US" sz="2000" dirty="0" smtClean="0">
                <a:cs typeface="Times New Roman"/>
              </a:rPr>
              <a:t>12</a:t>
            </a:r>
            <a:r>
              <a:rPr lang="ru-RU" sz="2000" dirty="0" smtClean="0">
                <a:cs typeface="Times New Roman"/>
              </a:rPr>
              <a:t> по стр.1</a:t>
            </a:r>
            <a:r>
              <a:rPr lang="en-US" sz="2000" dirty="0" smtClean="0">
                <a:cs typeface="Times New Roman"/>
              </a:rPr>
              <a:t>-10</a:t>
            </a:r>
            <a:endParaRPr lang="ru-RU" sz="2000" dirty="0" smtClean="0"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38752" y="5619417"/>
            <a:ext cx="67543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Межформенный контроль (Ф19, табл. 1000)</a:t>
            </a:r>
            <a:endParaRPr lang="ru-RU" sz="20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52556" y="5842337"/>
            <a:ext cx="86534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cs typeface="Times New Roman"/>
              </a:rPr>
              <a:t>Данные Ф30 табл. 2610</a:t>
            </a:r>
            <a:r>
              <a:rPr lang="ru-RU" sz="2000" dirty="0" smtClean="0">
                <a:cs typeface="Times New Roman"/>
              </a:rPr>
              <a:t> </a:t>
            </a:r>
            <a:r>
              <a:rPr lang="ru-RU" sz="2000" dirty="0">
                <a:cs typeface="Times New Roman"/>
              </a:rPr>
              <a:t>стр.1 гр.1 =  </a:t>
            </a:r>
            <a:r>
              <a:rPr lang="ru-RU" sz="2000" b="1" dirty="0" smtClean="0">
                <a:cs typeface="Times New Roman"/>
              </a:rPr>
              <a:t>Ф19 </a:t>
            </a:r>
            <a:r>
              <a:rPr lang="ru-RU" sz="2000" dirty="0" smtClean="0">
                <a:cs typeface="Times New Roman"/>
              </a:rPr>
              <a:t>∑ данных по строкам 9, </a:t>
            </a:r>
            <a:r>
              <a:rPr lang="ru-RU" sz="2000" dirty="0">
                <a:cs typeface="Times New Roman"/>
              </a:rPr>
              <a:t>10 гр. 4 </a:t>
            </a:r>
            <a:endParaRPr lang="ru-RU" sz="2000" dirty="0" smtClean="0">
              <a:cs typeface="Times New Roman"/>
            </a:endParaRPr>
          </a:p>
          <a:p>
            <a:r>
              <a:rPr lang="ru-RU" sz="2000" b="1" dirty="0" smtClean="0">
                <a:cs typeface="Times New Roman"/>
              </a:rPr>
              <a:t>Если </a:t>
            </a:r>
            <a:r>
              <a:rPr lang="ru-RU" sz="2000" b="1" dirty="0" err="1" smtClean="0">
                <a:cs typeface="Times New Roman"/>
              </a:rPr>
              <a:t>межформенный</a:t>
            </a:r>
            <a:r>
              <a:rPr lang="ru-RU" sz="2000" b="1" dirty="0" smtClean="0">
                <a:cs typeface="Times New Roman"/>
              </a:rPr>
              <a:t> контроль не идёт, то прикладывается пояснительная записка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1149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780375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№19 «Сведения о детях-инвалидах» 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315656" y="1288534"/>
            <a:ext cx="53508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Внутриформенный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контроль (Ф19, табл. 2000)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5760" y="1993900"/>
            <a:ext cx="94183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cs typeface="Times New Roman"/>
              </a:rPr>
              <a:t>Данные</a:t>
            </a:r>
            <a:r>
              <a:rPr lang="ru-RU" dirty="0" smtClean="0">
                <a:cs typeface="Times New Roman"/>
              </a:rPr>
              <a:t> стр. 1 = сумма строк 20,30,40,50,60,70,80,90,100,110,120,130,140,150,160,170,180,190 по графам с 4 </a:t>
            </a:r>
            <a:r>
              <a:rPr lang="ru-RU" dirty="0">
                <a:cs typeface="Times New Roman"/>
              </a:rPr>
              <a:t>по 13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29295" y="3245692"/>
            <a:ext cx="64188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Межтабличный контроль (Ф19, табл. 1000  и табл. 2000)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003300" y="3904734"/>
            <a:ext cx="8407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cs typeface="Times New Roman"/>
              </a:rPr>
              <a:t>Табл. 1000 стр. 9 гр. 4 = табл. 2000 стр. 1 гр. 4 – мужчины в возрасте 0-17 лет</a:t>
            </a:r>
          </a:p>
          <a:p>
            <a:r>
              <a:rPr lang="ru-RU" dirty="0" smtClean="0">
                <a:cs typeface="Times New Roman"/>
              </a:rPr>
              <a:t>табл. 1000 стр. 10 гр. 4 = табл. 2000 стр. 1 гр. 5 – женщины в возрасте 0-17 лет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828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1530473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№54 «Отчет врача детского дома, школы-интерната о лечебно-профилактической помощи воспитанникам» 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82945" name="Rectangle 1"/>
          <p:cNvSpPr>
            <a:spLocks noChangeArrowheads="1"/>
          </p:cNvSpPr>
          <p:nvPr/>
        </p:nvSpPr>
        <p:spPr bwMode="auto">
          <a:xfrm>
            <a:off x="570837" y="1532528"/>
            <a:ext cx="8790877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/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Форма № 54 – осталась без изменений - заполняется полностью.</a:t>
            </a:r>
          </a:p>
          <a:p>
            <a:pPr marR="0" lvl="0" indent="53975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/>
          </a:p>
          <a:p>
            <a:pPr marR="0" lvl="0" indent="53975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/>
              <a:t>Представляется в двух разрезах:</a:t>
            </a:r>
          </a:p>
          <a:p>
            <a:pPr marR="0" lvl="0" indent="53975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/>
              <a:t>-       сводный по организациям  образования – разрез «01»;</a:t>
            </a:r>
          </a:p>
          <a:p>
            <a:pPr marR="0" lvl="0" indent="53975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/>
              <a:t>-       сводный по организациям  соцобеспечения (</a:t>
            </a:r>
            <a:r>
              <a:rPr lang="ru-RU" dirty="0" err="1" smtClean="0"/>
              <a:t>соцзашиты</a:t>
            </a:r>
            <a:r>
              <a:rPr lang="ru-RU" dirty="0" smtClean="0"/>
              <a:t>) – разрез  «02».</a:t>
            </a:r>
          </a:p>
          <a:p>
            <a:pPr marR="0" lvl="0" indent="53975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/>
              <a:t>Заполняются 2 разреза формы, если учреждения подобного рода отсутствуют - представляется «нулевой» отчет.</a:t>
            </a:r>
            <a:br>
              <a:rPr lang="ru-RU" dirty="0" smtClean="0"/>
            </a:br>
            <a:endParaRPr lang="ru-RU" dirty="0" smtClean="0"/>
          </a:p>
          <a:p>
            <a:pPr indent="53975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cs typeface="Times New Roman"/>
              </a:rPr>
              <a:t>Табл. 2101  </a:t>
            </a:r>
            <a:r>
              <a:rPr lang="ru-RU" dirty="0" smtClean="0">
                <a:cs typeface="Times New Roman"/>
              </a:rPr>
              <a:t>Данные по гр.3 (число детей на конец отчетного года табл. 2101) </a:t>
            </a:r>
            <a:r>
              <a:rPr lang="ru-RU" b="1" dirty="0" smtClean="0">
                <a:cs typeface="Times New Roman"/>
              </a:rPr>
              <a:t>≥ </a:t>
            </a:r>
            <a:r>
              <a:rPr lang="ru-RU" dirty="0" smtClean="0">
                <a:cs typeface="Times New Roman"/>
              </a:rPr>
              <a:t>данных табл. 2310 </a:t>
            </a:r>
            <a:r>
              <a:rPr lang="ru-RU" dirty="0">
                <a:cs typeface="Times New Roman"/>
              </a:rPr>
              <a:t>по </a:t>
            </a:r>
            <a:r>
              <a:rPr lang="ru-RU" dirty="0" smtClean="0">
                <a:cs typeface="Times New Roman"/>
              </a:rPr>
              <a:t>стр.1 </a:t>
            </a:r>
            <a:r>
              <a:rPr lang="ru-RU" dirty="0">
                <a:cs typeface="Times New Roman"/>
              </a:rPr>
              <a:t>гр.1</a:t>
            </a:r>
            <a:r>
              <a:rPr lang="ru-RU" dirty="0" smtClean="0">
                <a:cs typeface="Times New Roman"/>
              </a:rPr>
              <a:t> (</a:t>
            </a:r>
            <a:r>
              <a:rPr lang="ru-RU" dirty="0">
                <a:cs typeface="Times New Roman"/>
              </a:rPr>
              <a:t>находящиеся </a:t>
            </a:r>
            <a:r>
              <a:rPr lang="ru-RU" dirty="0" smtClean="0">
                <a:cs typeface="Times New Roman"/>
              </a:rPr>
              <a:t>под диспансерным наблюдением на конец отчетного года).</a:t>
            </a:r>
            <a:endParaRPr lang="ru-RU" dirty="0" smtClean="0"/>
          </a:p>
          <a:p>
            <a:pPr marR="0" lvl="0" indent="53975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 smtClean="0"/>
          </a:p>
          <a:p>
            <a:pPr marR="0" lvl="0" indent="53975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/>
              <a:t>Табл. 2120</a:t>
            </a:r>
            <a:r>
              <a:rPr lang="ru-RU" dirty="0" smtClean="0"/>
              <a:t> Количество штатных и занятых ставок – представляется число, кратное 0,25.</a:t>
            </a:r>
          </a:p>
        </p:txBody>
      </p:sp>
    </p:spTree>
    <p:extLst>
      <p:ext uri="{BB962C8B-B14F-4D97-AF65-F5344CB8AC3E}">
        <p14:creationId xmlns:p14="http://schemas.microsoft.com/office/powerpoint/2010/main" val="141149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82945" name="Rectangle 1"/>
          <p:cNvSpPr>
            <a:spLocks noChangeArrowheads="1"/>
          </p:cNvSpPr>
          <p:nvPr/>
        </p:nvSpPr>
        <p:spPr bwMode="auto">
          <a:xfrm>
            <a:off x="1296786" y="1809530"/>
            <a:ext cx="7747462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/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/>
              <a:t>В соответствии с приказом Минздрава России от 13.09.1999 № 342 «Об утверждении годовой формы отраслевого статистического наблюдения № 54 «Отчет врача детского дома, школы-интерната о лечебно-профилактической помощи воспитанникам»</a:t>
            </a: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/>
              <a:t>Данную форму представляют:</a:t>
            </a:r>
          </a:p>
          <a:p>
            <a:pPr marL="285750" indent="-28575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400" b="1" dirty="0" smtClean="0"/>
              <a:t>детские дома;</a:t>
            </a:r>
          </a:p>
          <a:p>
            <a:pPr marL="285750" indent="-28575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400" b="1" dirty="0"/>
              <a:t>ш</a:t>
            </a:r>
            <a:r>
              <a:rPr lang="ru-RU" sz="2400" b="1" dirty="0" smtClean="0"/>
              <a:t>колы-интернаты;</a:t>
            </a:r>
          </a:p>
          <a:p>
            <a:pPr marL="285750" indent="-28575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400" b="1" dirty="0" smtClean="0"/>
              <a:t>лесные школы всех министров и ведомств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44219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82945" name="Rectangle 1"/>
          <p:cNvSpPr>
            <a:spLocks noChangeArrowheads="1"/>
          </p:cNvSpPr>
          <p:nvPr/>
        </p:nvSpPr>
        <p:spPr bwMode="auto">
          <a:xfrm>
            <a:off x="640080" y="1070867"/>
            <a:ext cx="877062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/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/>
              <a:t>В соответствии с письмом Департамента мониторинга, анализа и стратегического развития здравоохранения Министерства Российской Федерации от 10.01.2017 № 13-2/2-6 необходимо при заполнении годовой формы отраслевого статистического наблюдения № 54 «Отчет врача детского дома, школы-интерната о лечебно-профилактической помощи воспитанникам» руководствоваться следующим:</a:t>
            </a: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/>
              <a:t>- иные организации, такие как центры помощи детям-сиротам и детям, оставшимся без попечения родителей, центры содействия семейному воспитанию, либо другие учреждения социальной защиты населения, главная задача которых заключается в поиске и подготовке приемных семей для детей, форму № 54 не представляются</a:t>
            </a:r>
          </a:p>
        </p:txBody>
      </p:sp>
    </p:spTree>
    <p:extLst>
      <p:ext uri="{BB962C8B-B14F-4D97-AF65-F5344CB8AC3E}">
        <p14:creationId xmlns:p14="http://schemas.microsoft.com/office/powerpoint/2010/main" val="388833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10309</TotalTime>
  <Words>2373</Words>
  <Application>Microsoft Office PowerPoint</Application>
  <PresentationFormat>Лист A4 (210x297 мм)</PresentationFormat>
  <Paragraphs>263</Paragraphs>
  <Slides>18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Формы ФСН №19, №41, №54 за 2018 год</vt:lpstr>
      <vt:lpstr>Форма №19 «Сведения о детях-инвалидах» </vt:lpstr>
      <vt:lpstr>Форма №19 «Сведения о детях-инвалидах», утвержденная Приказом Росстата  от  27.12.2016  № 866 (в редакции приказа Росстата от 22.02.2017 №139)</vt:lpstr>
      <vt:lpstr>Форма №19 «Сведения о детях-инвалидах» </vt:lpstr>
      <vt:lpstr>Форма №19 «Сведения о детях-инвалидах»</vt:lpstr>
      <vt:lpstr>Форма №19 «Сведения о детях-инвалидах» </vt:lpstr>
      <vt:lpstr>Форма №54 «Отчет врача детского дома, школы-интерната о лечебно-профилактической помощи воспитанникам» </vt:lpstr>
      <vt:lpstr>Презентация PowerPoint</vt:lpstr>
      <vt:lpstr>Презентация PowerPoint</vt:lpstr>
      <vt:lpstr>Форма №54 «Отчет врача детского дома, школы-интерната о лечебно-профилактической помощи воспитанникам» </vt:lpstr>
      <vt:lpstr>Презентация PowerPoint</vt:lpstr>
      <vt:lpstr>Презентация PowerPoint</vt:lpstr>
      <vt:lpstr>Форма №41 «Сведения о доме ребенка»</vt:lpstr>
      <vt:lpstr>Форма №41 «Сведения о доме ребенка»</vt:lpstr>
      <vt:lpstr>Форма №41 «Сведения о доме ребенка»</vt:lpstr>
      <vt:lpstr>Форма №41 «Сведения о доме ребенка»</vt:lpstr>
      <vt:lpstr>Форма №1–ДЕТИ (здрав) «Сведения о численности беспризорных и безнадзорных несовершеннолетних, помещенных в лечебно-профилактические учреждения»</vt:lpstr>
      <vt:lpstr>Благодарю за внимание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 С. Сошников</dc:creator>
  <cp:lastModifiedBy>User</cp:lastModifiedBy>
  <cp:revision>436</cp:revision>
  <cp:lastPrinted>2018-12-10T11:19:00Z</cp:lastPrinted>
  <dcterms:created xsi:type="dcterms:W3CDTF">2014-09-30T10:01:07Z</dcterms:created>
  <dcterms:modified xsi:type="dcterms:W3CDTF">2018-12-12T06:56:14Z</dcterms:modified>
</cp:coreProperties>
</file>