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3"/>
  </p:notesMasterIdLst>
  <p:sldIdLst>
    <p:sldId id="286" r:id="rId2"/>
    <p:sldId id="278" r:id="rId3"/>
    <p:sldId id="303" r:id="rId4"/>
    <p:sldId id="305" r:id="rId5"/>
    <p:sldId id="300" r:id="rId6"/>
    <p:sldId id="306" r:id="rId7"/>
    <p:sldId id="298" r:id="rId8"/>
    <p:sldId id="299" r:id="rId9"/>
    <p:sldId id="307" r:id="rId10"/>
    <p:sldId id="308" r:id="rId11"/>
    <p:sldId id="302" r:id="rId1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9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9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9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9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894" algn="l" defTabSz="913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873" algn="l" defTabSz="913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853" algn="l" defTabSz="913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829" algn="l" defTabSz="913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7" autoAdjust="0"/>
    <p:restoredTop sz="95578" autoAdjust="0"/>
  </p:normalViewPr>
  <p:slideViewPr>
    <p:cSldViewPr>
      <p:cViewPr varScale="1">
        <p:scale>
          <a:sx n="158" d="100"/>
          <a:sy n="158" d="100"/>
        </p:scale>
        <p:origin x="-27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8A896-5374-4831-8D27-17D58AE534B8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8AF6E-BB3B-4909-877F-D30D5BFF9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6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58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36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15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94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73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53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29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4477949"/>
            <a:ext cx="9144000" cy="6655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4539855"/>
            <a:ext cx="2249488" cy="5345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9035" y="4532718"/>
            <a:ext cx="6784975" cy="53578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6976" indent="0" algn="ctr">
              <a:buNone/>
            </a:lvl2pPr>
            <a:lvl3pPr marL="913958" indent="0" algn="ctr">
              <a:buNone/>
            </a:lvl3pPr>
            <a:lvl4pPr marL="1370936" indent="0" algn="ctr">
              <a:buNone/>
            </a:lvl4pPr>
            <a:lvl5pPr marL="1827915" indent="0" algn="ctr">
              <a:buNone/>
            </a:lvl5pPr>
            <a:lvl6pPr marL="2284894" indent="0" algn="ctr">
              <a:buNone/>
            </a:lvl6pPr>
            <a:lvl7pPr marL="2741873" indent="0" algn="ctr">
              <a:buNone/>
            </a:lvl7pPr>
            <a:lvl8pPr marL="3198853" indent="0" algn="ctr">
              <a:buNone/>
            </a:lvl8pPr>
            <a:lvl9pPr marL="365582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760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832F02-FDFA-4AE4-B41A-ABD9D46C8F1A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177405"/>
            <a:ext cx="5867400" cy="273844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139E89-C2E8-4953-B7AD-AD818CE6D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DCAB-B494-45A4-9AF2-EA7DABE0FBF3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DFA3-1F9D-4E77-8746-4DE78BA2F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10" y="0"/>
            <a:ext cx="320675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3"/>
            <a:ext cx="5562600" cy="41374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0"/>
            <a:ext cx="22098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6D45-A613-488F-A725-4BD34956E5D6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10" y="4686300"/>
            <a:ext cx="5573713" cy="273844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9"/>
            <a:ext cx="40005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AF83-0BDF-4A86-B808-9A0663E6CB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1"/>
            <a:ext cx="8153400" cy="3371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B8E1-ADFC-48B7-A111-6CC36E5072D9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D825-8A89-4503-998E-D99E93EFA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057408"/>
            <a:ext cx="7123113" cy="125491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1C21-3EF4-44AD-85EC-D7A21848D8C2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A3AD31-B1D6-4D5F-87E2-34D499BDDE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1" y="1192175"/>
            <a:ext cx="38862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3" y="1192175"/>
            <a:ext cx="38862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9EAF09-226B-48F9-9981-D107889DE06E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6AE322-AFD9-416B-B234-D79E0D784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9"/>
            <a:ext cx="8153400" cy="6524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1" y="1828800"/>
            <a:ext cx="3886200" cy="2686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1" y="1828800"/>
            <a:ext cx="3886200" cy="2686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1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1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D0D952-1D48-44C9-806D-18C19CA1063B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05BFA1-7C76-43A6-B3AC-DEE682624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5A2A-509E-4CEA-9A79-1799A2CA7B80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FBD3-2892-4E5B-8BE2-FC5D7F273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3848-8639-46CF-9AD9-AC07EE5DEE26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E38E0A-6923-4F7D-B350-AAD3BC784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04789"/>
            <a:ext cx="8077200" cy="652463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096" tIns="182793" rIns="137096" bIns="91397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9D0F-F9E4-47B7-B7FE-4C41468810CC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4561-684B-4754-82B5-E4513A0AF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3429000"/>
            <a:ext cx="9144000" cy="6655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523" y="3498063"/>
            <a:ext cx="1463675" cy="5345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3490920"/>
            <a:ext cx="7599362" cy="5345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5" y="0"/>
            <a:ext cx="100013" cy="51506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A85B33-C9C1-435E-9091-BE38C8ACDDA0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9"/>
            <a:ext cx="1447800" cy="497681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66567AE-DDC7-4A76-AB0F-625BE92A73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844"/>
          </a:xfr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71450"/>
            <a:ext cx="815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9" rIns="91397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200151"/>
            <a:ext cx="8153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1" y="4686300"/>
            <a:ext cx="2667000" cy="273844"/>
          </a:xfrm>
          <a:prstGeom prst="rect">
            <a:avLst/>
          </a:prstGeom>
        </p:spPr>
        <p:txBody>
          <a:bodyPr vert="horz" lIns="91397" tIns="45699" rIns="91397" bIns="45699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E8E12D5-66AF-4A93-BFFE-809DC159732D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10" y="4686300"/>
            <a:ext cx="5421313" cy="273844"/>
          </a:xfrm>
          <a:prstGeom prst="rect">
            <a:avLst/>
          </a:prstGeom>
        </p:spPr>
        <p:txBody>
          <a:bodyPr vert="horz" lIns="91397" tIns="45699" rIns="91397" bIns="45699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6306"/>
            <a:ext cx="9144000" cy="2393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959644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59644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" y="953692"/>
            <a:ext cx="533400" cy="183356"/>
          </a:xfrm>
          <a:prstGeom prst="rect">
            <a:avLst/>
          </a:prstGeom>
        </p:spPr>
        <p:txBody>
          <a:bodyPr vert="horz" lIns="91397" tIns="45699" rIns="91397" bIns="45699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31BFA89-B8C3-474B-A213-7C74C93D08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1" r:id="rId2"/>
    <p:sldLayoutId id="2147484356" r:id="rId3"/>
    <p:sldLayoutId id="2147484357" r:id="rId4"/>
    <p:sldLayoutId id="2147484358" r:id="rId5"/>
    <p:sldLayoutId id="2147484352" r:id="rId6"/>
    <p:sldLayoutId id="2147484359" r:id="rId7"/>
    <p:sldLayoutId id="2147484353" r:id="rId8"/>
    <p:sldLayoutId id="2147484360" r:id="rId9"/>
    <p:sldLayoutId id="2147484354" r:id="rId10"/>
    <p:sldLayoutId id="21474843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697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395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093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791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8934" indent="-318934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54" indent="-272917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8" indent="-228489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6" indent="-228489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5" indent="-228489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102" indent="-22848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6290" indent="-22848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0478" indent="-22848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4664" indent="-22848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twitter.com/MINZDRAV_RF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736822"/>
            <a:ext cx="9144000" cy="21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3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Обеспечение подготовки формы № 15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3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«Сведения о медицинском наблюдении за состоянием здоровья лиц, зарегистрированных в Национальном радиационно-эпидемиологическом регистре»</a:t>
            </a:r>
            <a:endParaRPr lang="ru-RU" sz="3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483768" y="3075806"/>
            <a:ext cx="4680520" cy="86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Туманов К.А., зав. лаб., к.б.н.</a:t>
            </a:r>
          </a:p>
          <a:p>
            <a:pPr>
              <a:lnSpc>
                <a:spcPct val="85000"/>
              </a:lnSpc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МРНЦ им. А.Ф. Цыба – филиал ФГБУ «НМИЦ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радиологии» Минздрава России, г. Обнинск</a:t>
            </a:r>
            <a:endParaRPr lang="ru-RU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43608" y="4154330"/>
            <a:ext cx="6912768" cy="86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WEB-семинар по вопросам подготовки и сдачи</a:t>
            </a:r>
            <a:endParaRPr lang="en-US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годовых статистических отчётов за 201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8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год</a:t>
            </a:r>
          </a:p>
          <a:p>
            <a:pPr algn="ctr">
              <a:lnSpc>
                <a:spcPct val="85000"/>
              </a:lnSpc>
            </a:pP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11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декабря 201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8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г., Москва</a:t>
            </a:r>
            <a:endParaRPr lang="ru-RU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Рисунок 5" descr="http://mrrc.nmicr.ru/assets/css/img/logo-m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84000"/>
            <a:ext cx="533400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3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Приём формы № 15. 2) МЕДСТАТ.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92080" y="3435846"/>
            <a:ext cx="3851920" cy="1738221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444500" lvl="1" indent="-2635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Проверка соответствия формы и базы данных регионального сегмента НРЭР</a:t>
            </a:r>
          </a:p>
          <a:p>
            <a:pPr marL="444500" lvl="1" indent="-2635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Контроль значений показателей формы в системе «МЕДСТАТ»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00" y="1573200"/>
            <a:ext cx="9175683" cy="179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991697"/>
            <a:ext cx="9144000" cy="57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Спасибо за внимание!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43808" y="2473785"/>
            <a:ext cx="6048672" cy="11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tumanov@nrer.ru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(484) 399-32-34</a:t>
            </a:r>
            <a:endParaRPr lang="ru-RU" sz="3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733" y="2525599"/>
            <a:ext cx="600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0491" y="3101663"/>
            <a:ext cx="695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3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Нормативная база формы № 15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21602"/>
            <a:ext cx="8280000" cy="3560258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271463" lvl="1" algn="just">
              <a:spcAft>
                <a:spcPts val="0"/>
              </a:spcAft>
              <a:tabLst>
                <a:tab pos="271463" algn="l"/>
              </a:tabLs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Введена приказом Федеральной службы государственной статистики от 27.12.2016 г. № 866 «Об утверждении статистического инструментария для организации Министерством здравоохранения Российской Федерации федерального статистического наблюдения в сфере охраны здоровья»</a:t>
            </a:r>
            <a:endParaRPr lang="en-US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marL="271463" lvl="1" algn="just">
              <a:spcAft>
                <a:spcPts val="1200"/>
              </a:spcAft>
              <a:tabLst>
                <a:tab pos="271463" algn="l"/>
              </a:tabLst>
            </a:pP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http://www.nrer.ru/866_pril3.pdf</a:t>
            </a:r>
            <a:endParaRPr lang="ru-RU" sz="140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271463" lvl="1" algn="just">
              <a:spcAft>
                <a:spcPts val="600"/>
              </a:spcAft>
              <a:tabLst>
                <a:tab pos="271463" algn="l"/>
              </a:tabLs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Заполняется на основании сведений, содержащихся в региональном сегменте Национального радиационно-эпидемиологического регистра (НРЭР), ведение которого осуществляется во исполнение  ст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 24.1 Закона РФ от 15.05.1991 г. № 1244-1  «О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 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социальной защите граждан, подвергшихся воздействию радиации вследствие катастрофы на Чернобыльской АЭС»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(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 ред. Федерального закона РФ от 30.12.2012 г. № 329-ФЗ, 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http://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www.nrer.ru/fed_zakon329-fz.pdf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pic>
        <p:nvPicPr>
          <p:cNvPr id="7" name="Picture 6" descr="Герб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336" y="2859782"/>
            <a:ext cx="456248" cy="541020"/>
          </a:xfrm>
          <a:prstGeom prst="rect">
            <a:avLst/>
          </a:prstGeom>
          <a:noFill/>
        </p:spPr>
      </p:pic>
      <p:pic>
        <p:nvPicPr>
          <p:cNvPr id="8" name="Рисунок 7" descr="Russian_Federal_State_Statistics_Service_Emblem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384" y="1315603"/>
            <a:ext cx="457200" cy="53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3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Нормативная база ведения НРЭР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21602"/>
            <a:ext cx="8280000" cy="3824946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271463" lvl="1" algn="just">
              <a:lnSpc>
                <a:spcPct val="95000"/>
              </a:lnSpc>
              <a:spcAft>
                <a:spcPts val="0"/>
              </a:spcAft>
              <a:tabLst>
                <a:tab pos="271463" algn="l"/>
              </a:tabLs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Постановление Правительства Российской Федерации от 23.07.2013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 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г. №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 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625 «О порядке формирования и ведения Национального радиационно-эпидемиологического регистра»</a:t>
            </a:r>
          </a:p>
          <a:p>
            <a:pPr marL="271463" lvl="1" indent="-271463" algn="just">
              <a:lnSpc>
                <a:spcPct val="95000"/>
              </a:lnSpc>
              <a:spcAft>
                <a:spcPts val="1200"/>
              </a:spcAft>
              <a:tabLst>
                <a:tab pos="271463" algn="l"/>
              </a:tabLst>
            </a:pPr>
            <a:r>
              <a:rPr lang="en-US" smtClean="0">
                <a:solidFill>
                  <a:srgbClr val="94B6D2">
                    <a:lumMod val="50000"/>
                  </a:srgbClr>
                </a:solidFill>
                <a:latin typeface="Cambria" pitchFamily="18" charset="0"/>
              </a:rPr>
              <a:t>	</a:t>
            </a: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http://www.nrer.ru/decision625.pdf</a:t>
            </a:r>
            <a:endParaRPr lang="ru-RU" sz="1400" smtClean="0">
              <a:solidFill>
                <a:srgbClr val="94B6D2">
                  <a:lumMod val="75000"/>
                </a:srgbClr>
              </a:solidFill>
              <a:latin typeface="Cambria" pitchFamily="18" charset="0"/>
            </a:endParaRPr>
          </a:p>
          <a:p>
            <a:pPr marL="271463" lvl="1" algn="just">
              <a:lnSpc>
                <a:spcPct val="95000"/>
              </a:lnSpc>
              <a:spcAft>
                <a:spcPts val="0"/>
              </a:spcAft>
              <a:tabLst>
                <a:tab pos="271463" algn="l"/>
              </a:tabLs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Приказ Министерства здравоохранения Российской Федерации от 23.03.2015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 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г. №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 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134н «О формах Национального радиационно-эпидемиологического регистра, порядке верификации информации, включенной  в единую федеральную базу данных Национального радиационно-эпидемиологического регистра, а также доступа к ней»</a:t>
            </a:r>
          </a:p>
          <a:p>
            <a:pPr marL="271463" lvl="1" indent="-271463" algn="just">
              <a:lnSpc>
                <a:spcPct val="95000"/>
              </a:lnSpc>
              <a:spcAft>
                <a:spcPts val="1200"/>
              </a:spcAft>
              <a:tabLst>
                <a:tab pos="271463" algn="l"/>
              </a:tabLst>
            </a:pPr>
            <a:r>
              <a:rPr lang="en-US" smtClean="0">
                <a:solidFill>
                  <a:srgbClr val="94B6D2">
                    <a:lumMod val="50000"/>
                  </a:srgbClr>
                </a:solidFill>
                <a:latin typeface="Cambria" pitchFamily="18" charset="0"/>
              </a:rPr>
              <a:t>	</a:t>
            </a: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http://www.nrer.ru/order134n.pdf</a:t>
            </a:r>
            <a:endParaRPr lang="ru-RU" sz="1400" smtClean="0">
              <a:solidFill>
                <a:srgbClr val="94B6D2">
                  <a:lumMod val="75000"/>
                </a:srgbClr>
              </a:solidFill>
              <a:latin typeface="Cambria" pitchFamily="18" charset="0"/>
            </a:endParaRPr>
          </a:p>
          <a:p>
            <a:pPr marL="271463" lvl="1" algn="just">
              <a:lnSpc>
                <a:spcPct val="95000"/>
              </a:lnSpc>
              <a:spcAft>
                <a:spcPts val="0"/>
              </a:spcAft>
              <a:tabLst>
                <a:tab pos="271463" algn="l"/>
              </a:tabLs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Информационное письмо Министерства здравоохранения Российской Федерации от 13.05.2015 г. № 24-3/10/2-2096</a:t>
            </a:r>
          </a:p>
          <a:p>
            <a:pPr marL="271463" lvl="1" indent="-271463" algn="just">
              <a:lnSpc>
                <a:spcPct val="95000"/>
              </a:lnSpc>
              <a:spcAft>
                <a:spcPts val="1200"/>
              </a:spcAft>
              <a:tabLst>
                <a:tab pos="271463" algn="l"/>
              </a:tabLst>
            </a:pPr>
            <a:r>
              <a:rPr lang="en-US" smtClean="0">
                <a:solidFill>
                  <a:srgbClr val="94B6D2">
                    <a:lumMod val="50000"/>
                  </a:srgbClr>
                </a:solidFill>
                <a:latin typeface="Cambria" pitchFamily="18" charset="0"/>
              </a:rPr>
              <a:t>	</a:t>
            </a: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http://www.nrer.ru/pismo24-3-10-2-2096.pdf</a:t>
            </a:r>
            <a:endParaRPr lang="ru-RU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pic>
        <p:nvPicPr>
          <p:cNvPr id="8" name="Picture 6" descr="Герб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336" y="1310650"/>
            <a:ext cx="456248" cy="541020"/>
          </a:xfrm>
          <a:prstGeom prst="rect">
            <a:avLst/>
          </a:prstGeom>
          <a:noFill/>
        </p:spPr>
      </p:pic>
      <p:pic>
        <p:nvPicPr>
          <p:cNvPr id="9" name="Рисунок 8" descr="Минздрав РФ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00" y="2479542"/>
            <a:ext cx="524256" cy="52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инздрав РФ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00" y="4207734"/>
            <a:ext cx="524256" cy="52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3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Региональные сегменты НРЭР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91542"/>
            <a:ext cx="6154103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1923678"/>
            <a:ext cx="2880320" cy="287054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 wrap="square" lIns="81591" tIns="40793" rIns="81591" bIns="40793" rtlCol="0">
            <a:spAutoFit/>
          </a:bodyPr>
          <a:lstStyle/>
          <a:p>
            <a:pPr marL="271463" lvl="1" indent="-271463" algn="just">
              <a:lnSpc>
                <a:spcPct val="95000"/>
              </a:lnSpc>
              <a:spcAft>
                <a:spcPts val="1200"/>
              </a:spcAft>
              <a:tabLst>
                <a:tab pos="271463" algn="l"/>
              </a:tabLst>
            </a:pP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http://www.nrer.ru/reg_nrer.html</a:t>
            </a:r>
            <a:endParaRPr lang="ru-RU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95" y="1498848"/>
            <a:ext cx="18859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832" y="1707654"/>
            <a:ext cx="1905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942132"/>
            <a:ext cx="2471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Подготовка формы № 15 в ПО НРЭР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707654"/>
            <a:ext cx="25050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9552" y="4650188"/>
            <a:ext cx="5328592" cy="297826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0" lvl="1">
              <a:spcAft>
                <a:spcPts val="0"/>
              </a:spcAft>
              <a:tabLst>
                <a:tab pos="271463" algn="l"/>
              </a:tabLst>
            </a:pP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http://www.nrer.ru/posad/update/201</a:t>
            </a:r>
            <a:r>
              <a:rPr lang="ru-RU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8</a:t>
            </a: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0</a:t>
            </a:r>
            <a:r>
              <a:rPr lang="ru-RU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620</a:t>
            </a: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/manwin32.pdf</a:t>
            </a:r>
            <a:endParaRPr lang="ru-RU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427734"/>
            <a:ext cx="2305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17600" y="1394246"/>
            <a:ext cx="487203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Подготовка формы. Связывание.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4650188"/>
            <a:ext cx="5112568" cy="297826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0" lvl="1">
              <a:spcAft>
                <a:spcPts val="0"/>
              </a:spcAft>
              <a:tabLst>
                <a:tab pos="271463" algn="l"/>
              </a:tabLst>
            </a:pP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http://www.nrer.ru/posad/update/201</a:t>
            </a:r>
            <a:r>
              <a:rPr lang="ru-RU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8</a:t>
            </a: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0</a:t>
            </a:r>
            <a:r>
              <a:rPr lang="ru-RU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620</a:t>
            </a:r>
            <a:r>
              <a:rPr lang="en-US" sz="1400" smtClean="0">
                <a:solidFill>
                  <a:srgbClr val="94B6D2">
                    <a:lumMod val="75000"/>
                  </a:srgbClr>
                </a:solidFill>
                <a:latin typeface="Cambria" pitchFamily="18" charset="0"/>
              </a:rPr>
              <a:t>/manadmin.pdf</a:t>
            </a:r>
            <a:endParaRPr lang="ru-RU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00" y="1497600"/>
            <a:ext cx="18859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118345"/>
            <a:ext cx="31146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355726"/>
            <a:ext cx="2066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3227" y="2643758"/>
            <a:ext cx="2066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347" y="2935585"/>
            <a:ext cx="2066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Форма № 15. Таблица 1000.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1275606"/>
          <a:ext cx="8624631" cy="329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1440160"/>
                <a:gridCol w="504056"/>
                <a:gridCol w="905522"/>
                <a:gridCol w="1038694"/>
                <a:gridCol w="635635"/>
                <a:gridCol w="1150182"/>
                <a:gridCol w="86391"/>
                <a:gridCol w="1063791"/>
              </a:tblGrid>
              <a:tr h="32400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Категория учёта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  <a:b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стр.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Состояло на учёте на начало отчётного года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Взято на учёт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Снято с учёта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Состоит на учёте на конец отчётного года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Обследовано в отчётном году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150">
                <a:tc vMerge="1"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Выбыло</a:t>
                      </a:r>
                      <a:endParaRPr kumimoji="0"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Исключено из регистра</a:t>
                      </a:r>
                      <a:endParaRPr kumimoji="0"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Умерло</a:t>
                      </a:r>
                      <a:endParaRPr kumimoji="0"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9525" algn="ctr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/>
                </a:tc>
                <a:tc hMerge="1" vMerge="1">
                  <a:txBody>
                    <a:bodyPr/>
                    <a:lstStyle/>
                    <a:p>
                      <a:pPr marL="9525" algn="ctr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Все категории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ЧАЭС1: ОЛБ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ЧАЭС2: инвалиды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150">
                <a:tc gridSpan="10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ru-RU" sz="1600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…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ВПОР: ветераны подразделений особого риска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552" y="4651200"/>
            <a:ext cx="4896544" cy="297826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0" lvl="1">
              <a:spcAft>
                <a:spcPts val="0"/>
              </a:spcAft>
              <a:tabLst>
                <a:tab pos="271463" algn="l"/>
              </a:tabLst>
            </a:pPr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http://www.nrer.ru/866_pril3.pdf</a:t>
            </a:r>
            <a:endParaRPr lang="ru-RU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Форма № 15. Таблицы 2000-4000.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153740"/>
            <a:ext cx="8748464" cy="359376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0" lvl="1" algn="just">
              <a:spcAft>
                <a:spcPts val="1071"/>
              </a:spcAf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2000 – общ. заболеваемость; 3000 – первич. заболеваемость; 4000 – смертность.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600" y="1563638"/>
          <a:ext cx="8280864" cy="306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504000"/>
                <a:gridCol w="504000"/>
                <a:gridCol w="4968664"/>
                <a:gridCol w="504000"/>
              </a:tblGrid>
              <a:tr h="32400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Категория учёта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  <a:b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стр.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Коды по МКБ-10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00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A00-</a:t>
                      </a:r>
                      <a:r>
                        <a:rPr kumimoji="0" lang="en-US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ru-RU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8</a:t>
                      </a:r>
                      <a:endParaRPr kumimoji="0"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C00-D48</a:t>
                      </a:r>
                      <a:endParaRPr kumimoji="0"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…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S00-T98</a:t>
                      </a:r>
                      <a:endParaRPr kumimoji="0" lang="ru-RU" sz="12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Все категории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ЧАЭС1: ОЛБ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ЧАЭС2: инвалиды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99">
                <a:tc gridSpan="6">
                  <a:txBody>
                    <a:bodyPr/>
                    <a:lstStyle/>
                    <a:p>
                      <a:pPr marL="5220000" indent="0" algn="l">
                        <a:lnSpc>
                          <a:spcPct val="90000"/>
                        </a:lnSpc>
                      </a:pPr>
                      <a:r>
                        <a:rPr lang="ru-RU" sz="1600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ВПОР: ветераны подразделений особого риска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</a:t>
                      </a: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2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552" y="4651200"/>
            <a:ext cx="4896544" cy="297826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0" lvl="1">
              <a:spcAft>
                <a:spcPts val="0"/>
              </a:spcAft>
              <a:tabLst>
                <a:tab pos="271463" algn="l"/>
              </a:tabLst>
            </a:pPr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http://www.nrer.ru/866_pril3.pdf</a:t>
            </a:r>
            <a:endParaRPr lang="ru-RU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3" y="171450"/>
            <a:ext cx="8531225" cy="74295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Приём формы № 15. 1) База данных.</a:t>
            </a:r>
            <a:endParaRPr lang="ru-RU" sz="32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8100392" y="120673"/>
            <a:ext cx="1008112" cy="650877"/>
            <a:chOff x="8100392" y="120673"/>
            <a:chExt cx="1008112" cy="65087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000" y="120673"/>
              <a:ext cx="704538" cy="4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100392" y="532183"/>
              <a:ext cx="1008112" cy="23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08" tIns="40802" rIns="81608" bIns="40802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rPr>
                <a:t>www.nrer.ru</a:t>
              </a:r>
              <a:endParaRPr lang="ru-RU" sz="120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68144" y="3435846"/>
            <a:ext cx="3275856" cy="1738221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266700" lvl="1" indent="-2667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Проверка полноты данных за отчётный год</a:t>
            </a:r>
          </a:p>
          <a:p>
            <a:pPr marL="266700" lvl="1" indent="-2667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Проверка наличия ошибок, непосредственно влияющих на значения показателей формы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215" y="1205700"/>
            <a:ext cx="7480177" cy="381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20292</TotalTime>
  <Words>342</Words>
  <Application>Microsoft Office PowerPoint</Application>
  <PresentationFormat>Экран (16:9)</PresentationFormat>
  <Paragraphs>110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Слайд 1</vt:lpstr>
      <vt:lpstr>Нормативная база формы № 15</vt:lpstr>
      <vt:lpstr>Нормативная база ведения НРЭР</vt:lpstr>
      <vt:lpstr>Региональные сегменты НРЭР</vt:lpstr>
      <vt:lpstr>Подготовка формы № 15 в ПО НРЭР</vt:lpstr>
      <vt:lpstr>Подготовка формы. Связывание.</vt:lpstr>
      <vt:lpstr>Форма № 15. Таблица 1000.</vt:lpstr>
      <vt:lpstr>Форма № 15. Таблицы 2000-4000.</vt:lpstr>
      <vt:lpstr>Приём формы № 15. 1) База данных.</vt:lpstr>
      <vt:lpstr>Приём формы № 15. 2) МЕДСТАТ.</vt:lpstr>
      <vt:lpstr>Слайд 11</vt:lpstr>
    </vt:vector>
  </TitlesOfParts>
  <Company>NRER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для сбора и анализа данных НРЭР ПОСАД НРЭР</dc:title>
  <dc:creator>tka</dc:creator>
  <cp:lastModifiedBy>Константин Туманов</cp:lastModifiedBy>
  <cp:revision>1084</cp:revision>
  <dcterms:created xsi:type="dcterms:W3CDTF">2009-03-24T07:03:03Z</dcterms:created>
  <dcterms:modified xsi:type="dcterms:W3CDTF">2018-12-10T08:13:43Z</dcterms:modified>
</cp:coreProperties>
</file>